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sldIdLst>
    <p:sldId id="261" r:id="rId5"/>
    <p:sldId id="268" r:id="rId6"/>
    <p:sldId id="269" r:id="rId7"/>
    <p:sldId id="278" r:id="rId8"/>
    <p:sldId id="275" r:id="rId9"/>
    <p:sldId id="271" r:id="rId10"/>
    <p:sldId id="276" r:id="rId11"/>
    <p:sldId id="277" r:id="rId12"/>
    <p:sldId id="274" r:id="rId13"/>
    <p:sldId id="265" r:id="rId14"/>
    <p:sldId id="267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2730"/>
  </p:normalViewPr>
  <p:slideViewPr>
    <p:cSldViewPr snapToGrid="0" snapToObjects="1">
      <p:cViewPr>
        <p:scale>
          <a:sx n="70" d="100"/>
          <a:sy n="70" d="100"/>
        </p:scale>
        <p:origin x="2176" y="1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0B2DD-1C9B-47D9-AC0A-CC738D45504D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6FE66CB-27D2-47B3-8A8D-4F4DCE18F9FC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b-NO" b="0" i="0" dirty="0"/>
            <a:t>Alle stiller seg på en rekke etter: </a:t>
          </a:r>
          <a:r>
            <a:rPr lang="nb-NO" b="1" dirty="0"/>
            <a:t>”Hvor mange timer sov du i natt?”</a:t>
          </a:r>
          <a:endParaRPr lang="en-US" dirty="0"/>
        </a:p>
      </dgm:t>
    </dgm:pt>
    <dgm:pt modelId="{5D0F8B43-D0DA-43B4-A8E4-A66762BDE58A}" type="parTrans" cxnId="{2CFA1A05-AC84-46F8-B278-E3A6091FE9A7}">
      <dgm:prSet/>
      <dgm:spPr/>
      <dgm:t>
        <a:bodyPr/>
        <a:lstStyle/>
        <a:p>
          <a:endParaRPr lang="en-US"/>
        </a:p>
      </dgm:t>
    </dgm:pt>
    <dgm:pt modelId="{8CC54F98-7BAE-4754-87A2-B1085656FF5C}" type="sibTrans" cxnId="{2CFA1A05-AC84-46F8-B278-E3A6091FE9A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038A879-0BCA-4A18-BC14-6D1269E391AE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b-NO" b="1" dirty="0"/>
            <a:t>Gruppeinndeling:</a:t>
          </a:r>
          <a:r>
            <a:rPr lang="nb-NO" dirty="0"/>
            <a:t> Lag grupper med 4 elever i hver</a:t>
          </a:r>
          <a:endParaRPr lang="en-US" dirty="0"/>
        </a:p>
      </dgm:t>
    </dgm:pt>
    <dgm:pt modelId="{E7E20B78-ADF8-4A80-9FB0-E9B5AF301F13}" type="parTrans" cxnId="{9AE98AD5-C7A1-4E75-BDDB-29680FCBAD01}">
      <dgm:prSet/>
      <dgm:spPr/>
      <dgm:t>
        <a:bodyPr/>
        <a:lstStyle/>
        <a:p>
          <a:endParaRPr lang="en-US"/>
        </a:p>
      </dgm:t>
    </dgm:pt>
    <dgm:pt modelId="{4B6D6E06-2334-4E95-9FF4-4863D2B1644A}" type="sibTrans" cxnId="{9AE98AD5-C7A1-4E75-BDDB-29680FCBAD01}">
      <dgm:prSet/>
      <dgm:spPr/>
      <dgm:t>
        <a:bodyPr/>
        <a:lstStyle/>
        <a:p>
          <a:endParaRPr lang="en-US"/>
        </a:p>
      </dgm:t>
    </dgm:pt>
    <dgm:pt modelId="{A2257A8A-B7A4-FF4C-9CDD-F74AE5DD1C15}" type="pres">
      <dgm:prSet presAssocID="{6030B2DD-1C9B-47D9-AC0A-CC738D45504D}" presName="Name0" presStyleCnt="0">
        <dgm:presLayoutVars>
          <dgm:dir/>
          <dgm:resizeHandles val="exact"/>
        </dgm:presLayoutVars>
      </dgm:prSet>
      <dgm:spPr/>
    </dgm:pt>
    <dgm:pt modelId="{6F45F2D9-E0BD-EC4D-B162-3153603DB088}" type="pres">
      <dgm:prSet presAssocID="{36FE66CB-27D2-47B3-8A8D-4F4DCE18F9FC}" presName="node" presStyleLbl="node1" presStyleIdx="0" presStyleCnt="2">
        <dgm:presLayoutVars>
          <dgm:bulletEnabled val="1"/>
        </dgm:presLayoutVars>
      </dgm:prSet>
      <dgm:spPr/>
    </dgm:pt>
    <dgm:pt modelId="{65992195-1CB0-7047-92EB-D75694E007D5}" type="pres">
      <dgm:prSet presAssocID="{8CC54F98-7BAE-4754-87A2-B1085656FF5C}" presName="sibTrans" presStyleLbl="sibTrans1D1" presStyleIdx="0" presStyleCnt="1"/>
      <dgm:spPr/>
    </dgm:pt>
    <dgm:pt modelId="{AA5C4306-DFB2-A94E-AFF4-116C017EBDFC}" type="pres">
      <dgm:prSet presAssocID="{8CC54F98-7BAE-4754-87A2-B1085656FF5C}" presName="connectorText" presStyleLbl="sibTrans1D1" presStyleIdx="0" presStyleCnt="1"/>
      <dgm:spPr/>
    </dgm:pt>
    <dgm:pt modelId="{D46B6FC9-8D28-E048-B4DC-69A842DF7C03}" type="pres">
      <dgm:prSet presAssocID="{6038A879-0BCA-4A18-BC14-6D1269E391AE}" presName="node" presStyleLbl="node1" presStyleIdx="1" presStyleCnt="2">
        <dgm:presLayoutVars>
          <dgm:bulletEnabled val="1"/>
        </dgm:presLayoutVars>
      </dgm:prSet>
      <dgm:spPr/>
    </dgm:pt>
  </dgm:ptLst>
  <dgm:cxnLst>
    <dgm:cxn modelId="{2CFA1A05-AC84-46F8-B278-E3A6091FE9A7}" srcId="{6030B2DD-1C9B-47D9-AC0A-CC738D45504D}" destId="{36FE66CB-27D2-47B3-8A8D-4F4DCE18F9FC}" srcOrd="0" destOrd="0" parTransId="{5D0F8B43-D0DA-43B4-A8E4-A66762BDE58A}" sibTransId="{8CC54F98-7BAE-4754-87A2-B1085656FF5C}"/>
    <dgm:cxn modelId="{67578318-A3C2-7746-B8D7-E43F8FB1647D}" type="presOf" srcId="{8CC54F98-7BAE-4754-87A2-B1085656FF5C}" destId="{65992195-1CB0-7047-92EB-D75694E007D5}" srcOrd="0" destOrd="0" presId="urn:microsoft.com/office/officeart/2016/7/layout/RepeatingBendingProcessNew"/>
    <dgm:cxn modelId="{F4661237-EA04-F74B-896A-E63B488A4061}" type="presOf" srcId="{6030B2DD-1C9B-47D9-AC0A-CC738D45504D}" destId="{A2257A8A-B7A4-FF4C-9CDD-F74AE5DD1C15}" srcOrd="0" destOrd="0" presId="urn:microsoft.com/office/officeart/2016/7/layout/RepeatingBendingProcessNew"/>
    <dgm:cxn modelId="{2B2AA93D-EB2F-BE42-8AA3-BE24711FA171}" type="presOf" srcId="{8CC54F98-7BAE-4754-87A2-B1085656FF5C}" destId="{AA5C4306-DFB2-A94E-AFF4-116C017EBDFC}" srcOrd="1" destOrd="0" presId="urn:microsoft.com/office/officeart/2016/7/layout/RepeatingBendingProcessNew"/>
    <dgm:cxn modelId="{5B11C29C-3DDA-334A-88EF-C60883650BE4}" type="presOf" srcId="{6038A879-0BCA-4A18-BC14-6D1269E391AE}" destId="{D46B6FC9-8D28-E048-B4DC-69A842DF7C03}" srcOrd="0" destOrd="0" presId="urn:microsoft.com/office/officeart/2016/7/layout/RepeatingBendingProcessNew"/>
    <dgm:cxn modelId="{CBDE25D1-C1AA-2A46-BCEE-E44FDDD7AA18}" type="presOf" srcId="{36FE66CB-27D2-47B3-8A8D-4F4DCE18F9FC}" destId="{6F45F2D9-E0BD-EC4D-B162-3153603DB088}" srcOrd="0" destOrd="0" presId="urn:microsoft.com/office/officeart/2016/7/layout/RepeatingBendingProcessNew"/>
    <dgm:cxn modelId="{9AE98AD5-C7A1-4E75-BDDB-29680FCBAD01}" srcId="{6030B2DD-1C9B-47D9-AC0A-CC738D45504D}" destId="{6038A879-0BCA-4A18-BC14-6D1269E391AE}" srcOrd="1" destOrd="0" parTransId="{E7E20B78-ADF8-4A80-9FB0-E9B5AF301F13}" sibTransId="{4B6D6E06-2334-4E95-9FF4-4863D2B1644A}"/>
    <dgm:cxn modelId="{A7622165-A44F-564D-8498-EBD74AEAAB97}" type="presParOf" srcId="{A2257A8A-B7A4-FF4C-9CDD-F74AE5DD1C15}" destId="{6F45F2D9-E0BD-EC4D-B162-3153603DB088}" srcOrd="0" destOrd="0" presId="urn:microsoft.com/office/officeart/2016/7/layout/RepeatingBendingProcessNew"/>
    <dgm:cxn modelId="{F1F0FFAC-B4D8-8444-964D-97CB767B63C3}" type="presParOf" srcId="{A2257A8A-B7A4-FF4C-9CDD-F74AE5DD1C15}" destId="{65992195-1CB0-7047-92EB-D75694E007D5}" srcOrd="1" destOrd="0" presId="urn:microsoft.com/office/officeart/2016/7/layout/RepeatingBendingProcessNew"/>
    <dgm:cxn modelId="{E0507D64-8812-DE40-AEB8-BD962D9D533E}" type="presParOf" srcId="{65992195-1CB0-7047-92EB-D75694E007D5}" destId="{AA5C4306-DFB2-A94E-AFF4-116C017EBDFC}" srcOrd="0" destOrd="0" presId="urn:microsoft.com/office/officeart/2016/7/layout/RepeatingBendingProcessNew"/>
    <dgm:cxn modelId="{DF530F8B-7C69-0A4A-85BD-8133A2050168}" type="presParOf" srcId="{A2257A8A-B7A4-FF4C-9CDD-F74AE5DD1C15}" destId="{D46B6FC9-8D28-E048-B4DC-69A842DF7C03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D3F011-1255-4D16-A8FB-0516971E935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5450C7-C46D-49FD-910C-322658E756EF}">
      <dgm:prSet phldrT="[Tekst]" custT="1"/>
      <dgm:spPr/>
      <dgm:t>
        <a:bodyPr/>
        <a:lstStyle/>
        <a:p>
          <a:r>
            <a:rPr lang="en-US" sz="1400" b="1" i="0" dirty="0">
              <a:solidFill>
                <a:schemeClr val="bg1"/>
              </a:solidFill>
            </a:rPr>
            <a:t>Følelse</a:t>
          </a:r>
        </a:p>
        <a:p>
          <a:r>
            <a:rPr lang="en-US" sz="1400" b="1" i="0" dirty="0" err="1">
              <a:solidFill>
                <a:schemeClr val="bg1"/>
              </a:solidFill>
            </a:rPr>
            <a:t>(hvordan føler jeg meg?)</a:t>
          </a:r>
          <a:endParaRPr lang="en-US" sz="1400" b="1" i="0" dirty="0">
            <a:solidFill>
              <a:schemeClr val="bg1"/>
            </a:solidFill>
          </a:endParaRPr>
        </a:p>
      </dgm:t>
    </dgm:pt>
    <dgm:pt modelId="{D7F90331-81E1-420D-9DD6-26542EECA317}" type="parTrans" cxnId="{C286DC82-595C-4D6E-99D5-6548AF864B6C}">
      <dgm:prSet/>
      <dgm:spPr/>
      <dgm:t>
        <a:bodyPr/>
        <a:lstStyle/>
        <a:p>
          <a:endParaRPr lang="en-US"/>
        </a:p>
      </dgm:t>
    </dgm:pt>
    <dgm:pt modelId="{1CF6F955-EC4E-47F6-AADC-B223575056FE}" type="sibTrans" cxnId="{C286DC82-595C-4D6E-99D5-6548AF864B6C}">
      <dgm:prSet/>
      <dgm:spPr/>
      <dgm:t>
        <a:bodyPr/>
        <a:lstStyle/>
        <a:p>
          <a:endParaRPr lang="en-US"/>
        </a:p>
      </dgm:t>
    </dgm:pt>
    <dgm:pt modelId="{00F2C728-A6B4-4708-8634-AFE022ADAF0F}">
      <dgm:prSet phldrT="[Tekst]" custT="1"/>
      <dgm:spPr/>
      <dgm:t>
        <a:bodyPr/>
        <a:lstStyle/>
        <a:p>
          <a:r>
            <a:rPr lang="en-US" sz="1400" b="1" i="0" dirty="0">
              <a:solidFill>
                <a:schemeClr val="bg1"/>
              </a:solidFill>
            </a:rPr>
            <a:t>Fysisk (</a:t>
          </a:r>
          <a:r>
            <a:rPr lang="en-US" sz="1400" b="1" i="0" dirty="0" err="1">
              <a:solidFill>
                <a:schemeClr val="bg1"/>
              </a:solidFill>
            </a:rPr>
            <a:t>søvn</a:t>
          </a:r>
          <a:r>
            <a:rPr lang="en-US" sz="1400" b="1" i="0" dirty="0">
              <a:solidFill>
                <a:schemeClr val="bg1"/>
              </a:solidFill>
            </a:rPr>
            <a:t>, mat, </a:t>
          </a:r>
          <a:r>
            <a:rPr lang="en-US" sz="1400" b="1" i="0" dirty="0" err="1">
              <a:solidFill>
                <a:schemeClr val="bg1"/>
              </a:solidFill>
            </a:rPr>
            <a:t>aktivitet</a:t>
          </a:r>
          <a:r>
            <a:rPr lang="en-US" sz="1400" b="1" i="0" dirty="0">
              <a:solidFill>
                <a:schemeClr val="bg1"/>
              </a:solidFill>
            </a:rPr>
            <a:t>, </a:t>
          </a:r>
          <a:r>
            <a:rPr lang="en-US" sz="1400" b="1" i="0" dirty="0" err="1">
              <a:solidFill>
                <a:schemeClr val="bg1"/>
              </a:solidFill>
            </a:rPr>
            <a:t>hvile</a:t>
          </a:r>
          <a:r>
            <a:rPr lang="en-US" sz="1400" b="1" i="0" dirty="0">
              <a:solidFill>
                <a:schemeClr val="bg1"/>
              </a:solidFill>
            </a:rPr>
            <a:t>?)</a:t>
          </a:r>
        </a:p>
      </dgm:t>
    </dgm:pt>
    <dgm:pt modelId="{E988BE4D-EFA7-4953-AA37-76AB40EB1F0D}" type="parTrans" cxnId="{7AC453D7-DAB9-4F4C-AA2C-50CAC4B12C7B}">
      <dgm:prSet/>
      <dgm:spPr/>
      <dgm:t>
        <a:bodyPr/>
        <a:lstStyle/>
        <a:p>
          <a:endParaRPr lang="en-US"/>
        </a:p>
      </dgm:t>
    </dgm:pt>
    <dgm:pt modelId="{030F08F9-195D-4A1A-B081-C7C7CA9D060C}" type="sibTrans" cxnId="{7AC453D7-DAB9-4F4C-AA2C-50CAC4B12C7B}">
      <dgm:prSet/>
      <dgm:spPr/>
      <dgm:t>
        <a:bodyPr/>
        <a:lstStyle/>
        <a:p>
          <a:endParaRPr lang="en-US"/>
        </a:p>
      </dgm:t>
    </dgm:pt>
    <dgm:pt modelId="{8BA0AF93-0695-4E3D-B312-056831B45E0E}">
      <dgm:prSet phldrT="[Tekst]" custT="1"/>
      <dgm:spPr/>
      <dgm:t>
        <a:bodyPr/>
        <a:lstStyle/>
        <a:p>
          <a:br>
            <a:rPr lang="en-US" sz="3200" dirty="0"/>
          </a:br>
          <a:r>
            <a:rPr lang="en-US" sz="1400" b="1" i="0" dirty="0">
              <a:solidFill>
                <a:schemeClr val="bg1"/>
              </a:solidFill>
            </a:rPr>
            <a:t>Fokus</a:t>
          </a:r>
        </a:p>
      </dgm:t>
    </dgm:pt>
    <dgm:pt modelId="{82AE8C50-B16D-42D5-B4E8-9BAD394CB12D}" type="parTrans" cxnId="{227749F5-D206-4281-8D94-5C7F30D02E85}">
      <dgm:prSet/>
      <dgm:spPr/>
      <dgm:t>
        <a:bodyPr/>
        <a:lstStyle/>
        <a:p>
          <a:endParaRPr lang="en-US"/>
        </a:p>
      </dgm:t>
    </dgm:pt>
    <dgm:pt modelId="{EABC045C-A5D1-4026-BFC4-A16194A40583}" type="sibTrans" cxnId="{227749F5-D206-4281-8D94-5C7F30D02E85}">
      <dgm:prSet/>
      <dgm:spPr/>
      <dgm:t>
        <a:bodyPr/>
        <a:lstStyle/>
        <a:p>
          <a:endParaRPr lang="en-US"/>
        </a:p>
      </dgm:t>
    </dgm:pt>
    <dgm:pt modelId="{DE6A25CB-8DF9-473C-AC93-8F81BF300F2D}" type="pres">
      <dgm:prSet presAssocID="{72D3F011-1255-4D16-A8FB-0516971E9350}" presName="Name0" presStyleCnt="0">
        <dgm:presLayoutVars>
          <dgm:dir/>
          <dgm:animLvl val="lvl"/>
          <dgm:resizeHandles val="exact"/>
        </dgm:presLayoutVars>
      </dgm:prSet>
      <dgm:spPr/>
    </dgm:pt>
    <dgm:pt modelId="{775501FB-1482-414C-810E-8204906555C4}" type="pres">
      <dgm:prSet presAssocID="{8BA0AF93-0695-4E3D-B312-056831B45E0E}" presName="Name8" presStyleCnt="0"/>
      <dgm:spPr/>
    </dgm:pt>
    <dgm:pt modelId="{4476BAF5-31F5-484A-80E9-A3BC33C50C14}" type="pres">
      <dgm:prSet presAssocID="{8BA0AF93-0695-4E3D-B312-056831B45E0E}" presName="level" presStyleLbl="node1" presStyleIdx="0" presStyleCnt="3">
        <dgm:presLayoutVars>
          <dgm:chMax val="1"/>
          <dgm:bulletEnabled val="1"/>
        </dgm:presLayoutVars>
      </dgm:prSet>
      <dgm:spPr/>
    </dgm:pt>
    <dgm:pt modelId="{2DFCEDF6-9D85-4066-8D34-972B649CCB01}" type="pres">
      <dgm:prSet presAssocID="{8BA0AF93-0695-4E3D-B312-056831B45E0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B1F5E45-64B0-4E66-A485-D4B32540A1EC}" type="pres">
      <dgm:prSet presAssocID="{265450C7-C46D-49FD-910C-322658E756EF}" presName="Name8" presStyleCnt="0"/>
      <dgm:spPr/>
    </dgm:pt>
    <dgm:pt modelId="{BC7B8503-D8A1-4202-9C58-7892BA8FDF31}" type="pres">
      <dgm:prSet presAssocID="{265450C7-C46D-49FD-910C-322658E756EF}" presName="level" presStyleLbl="node1" presStyleIdx="1" presStyleCnt="3" custLinFactNeighborX="258" custLinFactNeighborY="39">
        <dgm:presLayoutVars>
          <dgm:chMax val="1"/>
          <dgm:bulletEnabled val="1"/>
        </dgm:presLayoutVars>
      </dgm:prSet>
      <dgm:spPr/>
    </dgm:pt>
    <dgm:pt modelId="{F71B9F5C-77A7-44D3-A848-356DF8A4FED3}" type="pres">
      <dgm:prSet presAssocID="{265450C7-C46D-49FD-910C-322658E756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C4E291-0B51-4720-AAA7-55B8AD0DED13}" type="pres">
      <dgm:prSet presAssocID="{00F2C728-A6B4-4708-8634-AFE022ADAF0F}" presName="Name8" presStyleCnt="0"/>
      <dgm:spPr/>
    </dgm:pt>
    <dgm:pt modelId="{46828830-07F9-4DEB-B96E-D497DE627051}" type="pres">
      <dgm:prSet presAssocID="{00F2C728-A6B4-4708-8634-AFE022ADAF0F}" presName="level" presStyleLbl="node1" presStyleIdx="2" presStyleCnt="3" custLinFactNeighborY="0">
        <dgm:presLayoutVars>
          <dgm:chMax val="1"/>
          <dgm:bulletEnabled val="1"/>
        </dgm:presLayoutVars>
      </dgm:prSet>
      <dgm:spPr/>
    </dgm:pt>
    <dgm:pt modelId="{40823A5F-BED6-48FA-B866-E654727E25D7}" type="pres">
      <dgm:prSet presAssocID="{00F2C728-A6B4-4708-8634-AFE022ADAF0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64CBC02-DC44-A64D-AEC4-4E3297144811}" type="presOf" srcId="{00F2C728-A6B4-4708-8634-AFE022ADAF0F}" destId="{46828830-07F9-4DEB-B96E-D497DE627051}" srcOrd="0" destOrd="0" presId="urn:microsoft.com/office/officeart/2005/8/layout/pyramid1"/>
    <dgm:cxn modelId="{CE769228-0A29-C445-BE35-36D80FF4FF73}" type="presOf" srcId="{265450C7-C46D-49FD-910C-322658E756EF}" destId="{BC7B8503-D8A1-4202-9C58-7892BA8FDF31}" srcOrd="0" destOrd="0" presId="urn:microsoft.com/office/officeart/2005/8/layout/pyramid1"/>
    <dgm:cxn modelId="{13B4E531-B261-9144-952B-CBAFBC39FC1C}" type="presOf" srcId="{72D3F011-1255-4D16-A8FB-0516971E9350}" destId="{DE6A25CB-8DF9-473C-AC93-8F81BF300F2D}" srcOrd="0" destOrd="0" presId="urn:microsoft.com/office/officeart/2005/8/layout/pyramid1"/>
    <dgm:cxn modelId="{B898353C-A156-2A43-97DB-C4F025E81B53}" type="presOf" srcId="{265450C7-C46D-49FD-910C-322658E756EF}" destId="{F71B9F5C-77A7-44D3-A848-356DF8A4FED3}" srcOrd="1" destOrd="0" presId="urn:microsoft.com/office/officeart/2005/8/layout/pyramid1"/>
    <dgm:cxn modelId="{C286DC82-595C-4D6E-99D5-6548AF864B6C}" srcId="{72D3F011-1255-4D16-A8FB-0516971E9350}" destId="{265450C7-C46D-49FD-910C-322658E756EF}" srcOrd="1" destOrd="0" parTransId="{D7F90331-81E1-420D-9DD6-26542EECA317}" sibTransId="{1CF6F955-EC4E-47F6-AADC-B223575056FE}"/>
    <dgm:cxn modelId="{7075F490-276A-1744-A26F-EB1026917E36}" type="presOf" srcId="{00F2C728-A6B4-4708-8634-AFE022ADAF0F}" destId="{40823A5F-BED6-48FA-B866-E654727E25D7}" srcOrd="1" destOrd="0" presId="urn:microsoft.com/office/officeart/2005/8/layout/pyramid1"/>
    <dgm:cxn modelId="{FDD770A6-6538-6E47-9BE7-D46612838046}" type="presOf" srcId="{8BA0AF93-0695-4E3D-B312-056831B45E0E}" destId="{4476BAF5-31F5-484A-80E9-A3BC33C50C14}" srcOrd="0" destOrd="0" presId="urn:microsoft.com/office/officeart/2005/8/layout/pyramid1"/>
    <dgm:cxn modelId="{5FF931CB-A351-4447-984E-2F35D3CA4279}" type="presOf" srcId="{8BA0AF93-0695-4E3D-B312-056831B45E0E}" destId="{2DFCEDF6-9D85-4066-8D34-972B649CCB01}" srcOrd="1" destOrd="0" presId="urn:microsoft.com/office/officeart/2005/8/layout/pyramid1"/>
    <dgm:cxn modelId="{7AC453D7-DAB9-4F4C-AA2C-50CAC4B12C7B}" srcId="{72D3F011-1255-4D16-A8FB-0516971E9350}" destId="{00F2C728-A6B4-4708-8634-AFE022ADAF0F}" srcOrd="2" destOrd="0" parTransId="{E988BE4D-EFA7-4953-AA37-76AB40EB1F0D}" sibTransId="{030F08F9-195D-4A1A-B081-C7C7CA9D060C}"/>
    <dgm:cxn modelId="{227749F5-D206-4281-8D94-5C7F30D02E85}" srcId="{72D3F011-1255-4D16-A8FB-0516971E9350}" destId="{8BA0AF93-0695-4E3D-B312-056831B45E0E}" srcOrd="0" destOrd="0" parTransId="{82AE8C50-B16D-42D5-B4E8-9BAD394CB12D}" sibTransId="{EABC045C-A5D1-4026-BFC4-A16194A40583}"/>
    <dgm:cxn modelId="{73CF993E-0486-DF49-A810-27E28566E973}" type="presParOf" srcId="{DE6A25CB-8DF9-473C-AC93-8F81BF300F2D}" destId="{775501FB-1482-414C-810E-8204906555C4}" srcOrd="0" destOrd="0" presId="urn:microsoft.com/office/officeart/2005/8/layout/pyramid1"/>
    <dgm:cxn modelId="{8774EC31-3274-154A-8B05-5C2B0B360ACB}" type="presParOf" srcId="{775501FB-1482-414C-810E-8204906555C4}" destId="{4476BAF5-31F5-484A-80E9-A3BC33C50C14}" srcOrd="0" destOrd="0" presId="urn:microsoft.com/office/officeart/2005/8/layout/pyramid1"/>
    <dgm:cxn modelId="{F11A6925-C587-C34A-BC7B-C3C3116E509C}" type="presParOf" srcId="{775501FB-1482-414C-810E-8204906555C4}" destId="{2DFCEDF6-9D85-4066-8D34-972B649CCB01}" srcOrd="1" destOrd="0" presId="urn:microsoft.com/office/officeart/2005/8/layout/pyramid1"/>
    <dgm:cxn modelId="{38073F10-E289-5E40-8A9A-0DE4EC851D89}" type="presParOf" srcId="{DE6A25CB-8DF9-473C-AC93-8F81BF300F2D}" destId="{1B1F5E45-64B0-4E66-A485-D4B32540A1EC}" srcOrd="1" destOrd="0" presId="urn:microsoft.com/office/officeart/2005/8/layout/pyramid1"/>
    <dgm:cxn modelId="{DDE4FEC1-A376-9442-B6BF-F13C0DA237B0}" type="presParOf" srcId="{1B1F5E45-64B0-4E66-A485-D4B32540A1EC}" destId="{BC7B8503-D8A1-4202-9C58-7892BA8FDF31}" srcOrd="0" destOrd="0" presId="urn:microsoft.com/office/officeart/2005/8/layout/pyramid1"/>
    <dgm:cxn modelId="{D8091C60-ADFC-1C40-B15B-2F09913E3BE0}" type="presParOf" srcId="{1B1F5E45-64B0-4E66-A485-D4B32540A1EC}" destId="{F71B9F5C-77A7-44D3-A848-356DF8A4FED3}" srcOrd="1" destOrd="0" presId="urn:microsoft.com/office/officeart/2005/8/layout/pyramid1"/>
    <dgm:cxn modelId="{4DF91EA6-ED9A-C94F-BC85-9F8288420274}" type="presParOf" srcId="{DE6A25CB-8DF9-473C-AC93-8F81BF300F2D}" destId="{80C4E291-0B51-4720-AAA7-55B8AD0DED13}" srcOrd="2" destOrd="0" presId="urn:microsoft.com/office/officeart/2005/8/layout/pyramid1"/>
    <dgm:cxn modelId="{FC5D9540-58A6-AF40-8A81-671E6555F925}" type="presParOf" srcId="{80C4E291-0B51-4720-AAA7-55B8AD0DED13}" destId="{46828830-07F9-4DEB-B96E-D497DE627051}" srcOrd="0" destOrd="0" presId="urn:microsoft.com/office/officeart/2005/8/layout/pyramid1"/>
    <dgm:cxn modelId="{AB3106C5-2EFA-194E-99F6-99CF9E43C116}" type="presParOf" srcId="{80C4E291-0B51-4720-AAA7-55B8AD0DED13}" destId="{40823A5F-BED6-48FA-B866-E654727E25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92195-1CB0-7047-92EB-D75694E007D5}">
      <dsp:nvSpPr>
        <dsp:cNvPr id="0" name=""/>
        <dsp:cNvSpPr/>
      </dsp:nvSpPr>
      <dsp:spPr>
        <a:xfrm>
          <a:off x="3088799" y="2336491"/>
          <a:ext cx="91440" cy="864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494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2130" y="2764485"/>
        <a:ext cx="44777" cy="8955"/>
      </dsp:txXfrm>
    </dsp:sp>
    <dsp:sp modelId="{6F45F2D9-E0BD-EC4D-B162-3153603DB088}">
      <dsp:nvSpPr>
        <dsp:cNvPr id="0" name=""/>
        <dsp:cNvSpPr/>
      </dsp:nvSpPr>
      <dsp:spPr>
        <a:xfrm>
          <a:off x="1187689" y="2095"/>
          <a:ext cx="3893660" cy="233619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b="0" i="0" kern="1200" dirty="0"/>
            <a:t>Alle stiller seg på en rekke etter: </a:t>
          </a:r>
          <a:r>
            <a:rPr lang="nb-NO" sz="3000" b="1" kern="1200" dirty="0"/>
            <a:t>”Hvor mange timer sov du i natt?”</a:t>
          </a:r>
          <a:endParaRPr lang="en-US" sz="3000" kern="1200" dirty="0"/>
        </a:p>
      </dsp:txBody>
      <dsp:txXfrm>
        <a:off x="1187689" y="2095"/>
        <a:ext cx="3893660" cy="2336196"/>
      </dsp:txXfrm>
    </dsp:sp>
    <dsp:sp modelId="{D46B6FC9-8D28-E048-B4DC-69A842DF7C03}">
      <dsp:nvSpPr>
        <dsp:cNvPr id="0" name=""/>
        <dsp:cNvSpPr/>
      </dsp:nvSpPr>
      <dsp:spPr>
        <a:xfrm>
          <a:off x="1187689" y="3233834"/>
          <a:ext cx="3893660" cy="233619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b="1" kern="1200" dirty="0"/>
            <a:t>Gruppeinndeling:</a:t>
          </a:r>
          <a:r>
            <a:rPr lang="nb-NO" sz="3000" kern="1200" dirty="0"/>
            <a:t> Lag grupper med 4 elever i hver</a:t>
          </a:r>
          <a:endParaRPr lang="en-US" sz="3000" kern="1200" dirty="0"/>
        </a:p>
      </dsp:txBody>
      <dsp:txXfrm>
        <a:off x="1187689" y="3233834"/>
        <a:ext cx="3893660" cy="2336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6BAF5-31F5-484A-80E9-A3BC33C50C14}">
      <dsp:nvSpPr>
        <dsp:cNvPr id="0" name=""/>
        <dsp:cNvSpPr/>
      </dsp:nvSpPr>
      <dsp:spPr>
        <a:xfrm>
          <a:off x="1079775" y="0"/>
          <a:ext cx="1079775" cy="1078018"/>
        </a:xfrm>
        <a:prstGeom prst="trapezoid">
          <a:avLst>
            <a:gd name="adj" fmla="val 50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3200" kern="1200" dirty="0"/>
          </a:br>
          <a:r>
            <a:rPr lang="en-US" sz="1400" b="1" i="0" kern="1200" dirty="0">
              <a:solidFill>
                <a:schemeClr val="bg1"/>
              </a:solidFill>
            </a:rPr>
            <a:t>Fokus</a:t>
          </a:r>
        </a:p>
      </dsp:txBody>
      <dsp:txXfrm>
        <a:off x="1079775" y="0"/>
        <a:ext cx="1079775" cy="1078018"/>
      </dsp:txXfrm>
    </dsp:sp>
    <dsp:sp modelId="{BC7B8503-D8A1-4202-9C58-7892BA8FDF31}">
      <dsp:nvSpPr>
        <dsp:cNvPr id="0" name=""/>
        <dsp:cNvSpPr/>
      </dsp:nvSpPr>
      <dsp:spPr>
        <a:xfrm>
          <a:off x="545459" y="1078438"/>
          <a:ext cx="2159551" cy="1078018"/>
        </a:xfrm>
        <a:prstGeom prst="trapezoid">
          <a:avLst>
            <a:gd name="adj" fmla="val 50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bg1"/>
              </a:solidFill>
            </a:rPr>
            <a:t>Følelse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solidFill>
                <a:schemeClr val="bg1"/>
              </a:solidFill>
            </a:rPr>
            <a:t>(hvordan føler jeg meg?)</a:t>
          </a:r>
          <a:endParaRPr lang="en-US" sz="1400" b="1" i="0" kern="1200" dirty="0">
            <a:solidFill>
              <a:schemeClr val="bg1"/>
            </a:solidFill>
          </a:endParaRPr>
        </a:p>
      </dsp:txBody>
      <dsp:txXfrm>
        <a:off x="923380" y="1078438"/>
        <a:ext cx="1403708" cy="1078018"/>
      </dsp:txXfrm>
    </dsp:sp>
    <dsp:sp modelId="{46828830-07F9-4DEB-B96E-D497DE627051}">
      <dsp:nvSpPr>
        <dsp:cNvPr id="0" name=""/>
        <dsp:cNvSpPr/>
      </dsp:nvSpPr>
      <dsp:spPr>
        <a:xfrm>
          <a:off x="0" y="2156036"/>
          <a:ext cx="3239327" cy="1078018"/>
        </a:xfrm>
        <a:prstGeom prst="trapezoid">
          <a:avLst>
            <a:gd name="adj" fmla="val 5008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bg1"/>
              </a:solidFill>
            </a:rPr>
            <a:t>Fysisk (</a:t>
          </a:r>
          <a:r>
            <a:rPr lang="en-US" sz="1400" b="1" i="0" kern="1200" dirty="0" err="1">
              <a:solidFill>
                <a:schemeClr val="bg1"/>
              </a:solidFill>
            </a:rPr>
            <a:t>søvn</a:t>
          </a:r>
          <a:r>
            <a:rPr lang="en-US" sz="1400" b="1" i="0" kern="1200" dirty="0">
              <a:solidFill>
                <a:schemeClr val="bg1"/>
              </a:solidFill>
            </a:rPr>
            <a:t>, mat, </a:t>
          </a:r>
          <a:r>
            <a:rPr lang="en-US" sz="1400" b="1" i="0" kern="1200" dirty="0" err="1">
              <a:solidFill>
                <a:schemeClr val="bg1"/>
              </a:solidFill>
            </a:rPr>
            <a:t>aktivitet</a:t>
          </a:r>
          <a:r>
            <a:rPr lang="en-US" sz="1400" b="1" i="0" kern="1200" dirty="0">
              <a:solidFill>
                <a:schemeClr val="bg1"/>
              </a:solidFill>
            </a:rPr>
            <a:t>, </a:t>
          </a:r>
          <a:r>
            <a:rPr lang="en-US" sz="1400" b="1" i="0" kern="1200" dirty="0" err="1">
              <a:solidFill>
                <a:schemeClr val="bg1"/>
              </a:solidFill>
            </a:rPr>
            <a:t>hvile</a:t>
          </a:r>
          <a:r>
            <a:rPr lang="en-US" sz="1400" b="1" i="0" kern="1200" dirty="0">
              <a:solidFill>
                <a:schemeClr val="bg1"/>
              </a:solidFill>
            </a:rPr>
            <a:t>?)</a:t>
          </a:r>
        </a:p>
      </dsp:txBody>
      <dsp:txXfrm>
        <a:off x="566882" y="2156036"/>
        <a:ext cx="2105562" cy="1078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30B979D4-8382-334D-A42B-2BF8B885DE87}" type="datetimeFigureOut">
              <a:rPr lang="nb-NO" smtClean="0"/>
              <a:pPr/>
              <a:t>13.03.2022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9887073C-68FD-324A-B272-C4EED60C0C5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31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 descr="Et bilde som inneholder skjerm, rom, gruppe, paraply&#10;&#10;Automatisk generert beskrivelse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7632" y="1601068"/>
            <a:ext cx="3581400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89613" y="-330753"/>
            <a:ext cx="2203486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 descr="Et bilde som inneholder skjerm, rom, gruppe, paraply&#10;&#10;Automatisk generert beskrivelse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7632" y="1601068"/>
            <a:ext cx="3581400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BEB4596-9B08-AE44-AD76-EB3BC8EC5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610" y="1308334"/>
            <a:ext cx="2602780" cy="301771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F115C9-393D-7941-8622-FA67B2232F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1049554" y="3431599"/>
            <a:ext cx="4194314" cy="17889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BB8AF11-7521-4241-BCF3-4A02DC1968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97166" y="503484"/>
            <a:ext cx="2776671" cy="63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itter, personer, svart, parkert&#10;&#10;Automatisk generert beskrivelse">
            <a:extLst>
              <a:ext uri="{FF2B5EF4-FFF2-40B4-BE49-F238E27FC236}">
                <a16:creationId xmlns:a16="http://schemas.microsoft.com/office/drawing/2014/main" id="{F0FEA20E-AE1D-ED41-9B82-9B946C3FB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7501" y="5882325"/>
            <a:ext cx="657814" cy="762684"/>
          </a:xfrm>
          <a:prstGeom prst="rect">
            <a:avLst/>
          </a:prstGeom>
        </p:spPr>
      </p:pic>
      <p:pic>
        <p:nvPicPr>
          <p:cNvPr id="10" name="Bilde 9" descr="Et bilde som inneholder skjorte&#10;&#10;Automatisk generert beskrivelse">
            <a:extLst>
              <a:ext uri="{FF2B5EF4-FFF2-40B4-BE49-F238E27FC236}">
                <a16:creationId xmlns:a16="http://schemas.microsoft.com/office/drawing/2014/main" id="{576DEEA3-FEC6-F54D-9235-83B476E790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8435" y="608318"/>
            <a:ext cx="5342649" cy="62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Bilde 5" descr="Et bilde som inneholder skjorte&#10;&#10;Automatisk generert beskrivelse">
            <a:extLst>
              <a:ext uri="{FF2B5EF4-FFF2-40B4-BE49-F238E27FC236}">
                <a16:creationId xmlns:a16="http://schemas.microsoft.com/office/drawing/2014/main" id="{1B1B87ED-8A13-2943-A02C-BCB13520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146043" y="472302"/>
            <a:ext cx="1849546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 descr="Et bilde som inneholder skjerm, rom, gruppe, paraply&#10;&#10;Automatisk generert beskrivelse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7632" y="1601068"/>
            <a:ext cx="3581400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rom, tegning&#10;&#10;Automatisk generert beskrivelse">
            <a:extLst>
              <a:ext uri="{FF2B5EF4-FFF2-40B4-BE49-F238E27FC236}">
                <a16:creationId xmlns:a16="http://schemas.microsoft.com/office/drawing/2014/main" id="{4C42BA9B-2B14-E842-B21B-46F906F913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87909" y="1461052"/>
            <a:ext cx="3992273" cy="526879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4E83B01-AFDA-8841-8A62-3107D06D1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249"/>
          <a:stretch/>
        </p:blipFill>
        <p:spPr>
          <a:xfrm flipH="1">
            <a:off x="-1" y="619496"/>
            <a:ext cx="3324107" cy="623850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5F255EF-A26F-0243-80E1-672DD4976AD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501" y="5882326"/>
            <a:ext cx="657815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4244D85-1516-2744-BFBC-4A4E059A222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77501" y="5882326"/>
            <a:ext cx="657815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6" r:id="rId6"/>
    <p:sldLayoutId id="214748368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DED296-CFB3-A14F-AE17-9B60E1E8F7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77501" y="5882326"/>
            <a:ext cx="657815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  <p:sldLayoutId id="214748368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OEL4P1Rz0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1810992"/>
          </a:xfrm>
        </p:spPr>
        <p:txBody>
          <a:bodyPr/>
          <a:lstStyle/>
          <a:p>
            <a:r>
              <a:rPr lang="nb-NO"/>
              <a:t>I klassen:</a:t>
            </a:r>
            <a:br>
              <a:rPr lang="nb-NO"/>
            </a:br>
            <a:r>
              <a:rPr lang="nb-NO"/>
              <a:t>Søvn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877877" y="3046912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UNGDOM </a:t>
            </a: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1905000"/>
            <a:ext cx="3756537" cy="3478069"/>
          </a:xfrm>
        </p:spPr>
        <p:txBody>
          <a:bodyPr/>
          <a:lstStyle/>
          <a:p>
            <a:r>
              <a:rPr lang="nb-NO" sz="2300" dirty="0"/>
              <a:t>Ukesoppgave: </a:t>
            </a:r>
          </a:p>
          <a:p>
            <a:r>
              <a:rPr lang="nb-NO" sz="2300" dirty="0"/>
              <a:t>Skriv ned når du sovnet og når du våknet hver dag i en uke. Prøv å finne ut hvor mange timer søvn du trenger. Ved slutten av uken snakker dere om resultatene i klassen. </a:t>
            </a:r>
            <a:endParaRPr lang="en-US" sz="2300" dirty="0"/>
          </a:p>
          <a:p>
            <a:endParaRPr lang="nb-NO" dirty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22861" b="-2286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663070" y="1031875"/>
            <a:ext cx="43966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000" b="1" dirty="0"/>
              <a:t>Søvndagbok/loggbok</a:t>
            </a:r>
            <a:endParaRPr lang="nn-NO" sz="3000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127625" y="5506179"/>
            <a:ext cx="1909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 Pixabay.com</a:t>
            </a:r>
          </a:p>
        </p:txBody>
      </p:sp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90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59" tIns="52330" rIns="104659" bIns="5233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1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3282" y="712268"/>
            <a:ext cx="3370999" cy="550226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LINE-UP</a:t>
            </a:r>
            <a:br>
              <a:rPr lang="nb-NO" dirty="0">
                <a:solidFill>
                  <a:srgbClr val="FFFFFF"/>
                </a:solidFill>
              </a:rPr>
            </a:br>
            <a:r>
              <a:rPr lang="nb-NO" dirty="0">
                <a:solidFill>
                  <a:srgbClr val="FFFFFF"/>
                </a:solidFill>
              </a:rPr>
              <a:t>(5 min)</a:t>
            </a:r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31833"/>
              </p:ext>
            </p:extLst>
          </p:nvPr>
        </p:nvGraphicFramePr>
        <p:xfrm>
          <a:off x="5280027" y="642941"/>
          <a:ext cx="6269039" cy="557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37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rcRect l="12549" t="14395" r="12549" b="14395"/>
          <a:stretch>
            <a:fillRect/>
          </a:stretch>
        </p:blipFill>
        <p:spPr>
          <a:xfrm>
            <a:off x="8046" y="-43790"/>
            <a:ext cx="12175923" cy="6945613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1" y="998175"/>
            <a:ext cx="6017172" cy="5859826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36" tIns="45719" rIns="91436" bIns="45719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500" cap="all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25516" y="1539875"/>
            <a:ext cx="4586233" cy="1342754"/>
          </a:xfrm>
        </p:spPr>
        <p:txBody>
          <a:bodyPr vert="horz" lIns="91436" tIns="45719" rIns="91436" bIns="45719" rtlCol="0" anchor="ctr">
            <a:normAutofit/>
          </a:bodyPr>
          <a:lstStyle/>
          <a:p>
            <a:pPr algn="ctr"/>
            <a:r>
              <a:rPr lang="en-US" sz="2600" dirty="0"/>
              <a:t> </a:t>
            </a:r>
            <a:r>
              <a:rPr lang="en-US" sz="2600" dirty="0" err="1"/>
              <a:t>Hvileøvelse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525516" y="2560320"/>
            <a:ext cx="4915728" cy="3962400"/>
          </a:xfrm>
        </p:spPr>
        <p:txBody>
          <a:bodyPr vert="horz" lIns="91436" tIns="45719" rIns="91436" bIns="45719" rtlCol="0" anchor="ctr">
            <a:noAutofit/>
          </a:bodyPr>
          <a:lstStyle/>
          <a:p>
            <a:pPr lvl="0"/>
            <a:r>
              <a:rPr lang="nb-NO" sz="2200" dirty="0">
                <a:solidFill>
                  <a:schemeClr val="tx1"/>
                </a:solidFill>
              </a:rPr>
              <a:t>Hvor mange minutter ønsker du å slappe av? Vis 1-5 fingre</a:t>
            </a:r>
          </a:p>
          <a:p>
            <a:pPr lvl="0"/>
            <a:r>
              <a:rPr lang="nb-NO" sz="2200" dirty="0">
                <a:solidFill>
                  <a:schemeClr val="tx1"/>
                </a:solidFill>
              </a:rPr>
              <a:t>Finn en behagelig stilling. Plant bena i gulvet. Lukk gjerne øynene</a:t>
            </a:r>
          </a:p>
          <a:p>
            <a:pPr lvl="0"/>
            <a:r>
              <a:rPr lang="nb-NO" sz="2200" dirty="0">
                <a:solidFill>
                  <a:schemeClr val="tx1"/>
                </a:solidFill>
              </a:rPr>
              <a:t>Øv på å puste ut langsomt. Jo lengre du           klarer å puste ut, jo roligere blir pusten.             Det virker beroligende på kroppen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Spill </a:t>
            </a:r>
            <a:r>
              <a:rPr lang="en-US" sz="2200" dirty="0" err="1">
                <a:solidFill>
                  <a:schemeClr val="tx1"/>
                </a:solidFill>
              </a:rPr>
              <a:t>svak</a:t>
            </a:r>
            <a:r>
              <a:rPr lang="en-US" sz="2200" dirty="0">
                <a:solidFill>
                  <a:schemeClr val="tx1"/>
                </a:solidFill>
              </a:rPr>
              <a:t> “ambient music” </a:t>
            </a:r>
            <a:r>
              <a:rPr lang="en-US" sz="2200" dirty="0" err="1">
                <a:solidFill>
                  <a:schemeClr val="tx1"/>
                </a:solidFill>
              </a:rPr>
              <a:t>fra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Youtube</a:t>
            </a:r>
            <a:r>
              <a:rPr lang="en-US" sz="2200" dirty="0">
                <a:solidFill>
                  <a:schemeClr val="tx1"/>
                </a:solidFill>
              </a:rPr>
              <a:t>,                 for </a:t>
            </a:r>
            <a:r>
              <a:rPr lang="en-US" sz="2200" dirty="0" err="1">
                <a:solidFill>
                  <a:schemeClr val="tx1"/>
                </a:solidFill>
              </a:rPr>
              <a:t>eksempel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nb-NO" sz="2200" u="sng" dirty="0">
                <a:solidFill>
                  <a:schemeClr val="tx1"/>
                </a:solidFill>
                <a:hlinkClick r:id="rId3"/>
              </a:rPr>
              <a:t>https://www.youtube.com/watch?v=2OEL4P1Rz04</a:t>
            </a:r>
            <a:br>
              <a:rPr lang="en-US" sz="2200" dirty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0160000" y="0"/>
            <a:ext cx="2023969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        Pixabay.com</a:t>
            </a:r>
          </a:p>
        </p:txBody>
      </p:sp>
    </p:spTree>
    <p:extLst>
      <p:ext uri="{BB962C8B-B14F-4D97-AF65-F5344CB8AC3E}">
        <p14:creationId xmlns:p14="http://schemas.microsoft.com/office/powerpoint/2010/main" val="117344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4055034"/>
          </a:xfrm>
        </p:spPr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rgbClr val="0F4881"/>
                </a:solidFill>
              </a:rPr>
              <a:t>Gjør en variant av ”Kongen befaler” slik at elevene får strukket godt ut ulike deler av kroppen. Først uten regler, for muskelstrekkens skyld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rgbClr val="0F4881"/>
                </a:solidFill>
              </a:rPr>
              <a:t>Deretter som lek: Den som handler uten at kongen har befalt, må sette seg ned og telle til 20, før en kan bli med igjen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F4881"/>
                </a:solidFill>
              </a:rPr>
              <a:t>Eksempler på instruksjon: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F4881"/>
                </a:solidFill>
              </a:rPr>
              <a:t>Stram biceps!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F4881"/>
                </a:solidFill>
              </a:rPr>
              <a:t>Strekk deg mot taket!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F4881"/>
                </a:solidFill>
              </a:rPr>
              <a:t>Hev skuldrene opp til ørene!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F4881"/>
                </a:solidFill>
              </a:rPr>
              <a:t>Knytt nevene!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F4881"/>
                </a:solidFill>
              </a:rPr>
              <a:t>Lag grimaser!</a:t>
            </a:r>
            <a:endParaRPr lang="nn-NO" sz="1600" dirty="0">
              <a:solidFill>
                <a:srgbClr val="0F4881"/>
              </a:solidFill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Kongen befaler muskelstrekk (10 min)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rcRect l="11320" r="12453"/>
          <a:stretch>
            <a:fillRect/>
          </a:stretch>
        </p:blipFill>
        <p:spPr>
          <a:xfrm>
            <a:off x="280372" y="1830999"/>
            <a:ext cx="2339048" cy="355415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807226" y="1797608"/>
            <a:ext cx="1812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00" dirty="0">
                <a:solidFill>
                  <a:schemeClr val="bg1">
                    <a:lumMod val="65000"/>
                  </a:schemeClr>
                </a:solidFill>
              </a:rPr>
              <a:t>         </a:t>
            </a:r>
            <a:r>
              <a:rPr lang="nn-NO" sz="1000" dirty="0" err="1">
                <a:solidFill>
                  <a:schemeClr val="bg1">
                    <a:lumMod val="65000"/>
                  </a:schemeClr>
                </a:solidFill>
              </a:rPr>
              <a:t>Freepik.com</a:t>
            </a:r>
            <a:endParaRPr lang="nn-NO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68402-D3F9-BF42-BB7C-499A0F2A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698500"/>
            <a:ext cx="9634874" cy="2852737"/>
          </a:xfrm>
        </p:spPr>
        <p:txBody>
          <a:bodyPr>
            <a:normAutofit fontScale="90000"/>
          </a:bodyPr>
          <a:lstStyle/>
          <a:p>
            <a:r>
              <a:rPr lang="nb-NO" dirty="0"/>
              <a:t>Lærer leser høyt fortellingen: ”Søvn, tanker, følelser” (15 min)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E231A1-3E85-5F4F-B68B-D77B4FB5C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94667"/>
            <a:ext cx="9352418" cy="296333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b-NO" sz="2300" dirty="0">
                <a:solidFill>
                  <a:schemeClr val="tx1"/>
                </a:solidFill>
              </a:rPr>
              <a:t> Del ut ett A3 ark (spisebrikke) til hver gruppe. Arket deles opp i fire felt</a:t>
            </a:r>
          </a:p>
          <a:p>
            <a:pPr>
              <a:buFontTx/>
              <a:buChar char="-"/>
            </a:pPr>
            <a:r>
              <a:rPr lang="nb-NO" sz="2300" dirty="0">
                <a:solidFill>
                  <a:schemeClr val="tx1"/>
                </a:solidFill>
              </a:rPr>
              <a:t> Les fortellingen og still spørsmålene som kommer etter hvert avsnitt</a:t>
            </a:r>
          </a:p>
          <a:p>
            <a:pPr>
              <a:buFontTx/>
              <a:buChar char="-"/>
            </a:pPr>
            <a:r>
              <a:rPr lang="nb-NO" sz="2300" dirty="0">
                <a:solidFill>
                  <a:schemeClr val="tx1"/>
                </a:solidFill>
              </a:rPr>
              <a:t> Elevene svarer ved å notere på sitt felt på ”spisebrikken”</a:t>
            </a:r>
          </a:p>
          <a:p>
            <a:pPr>
              <a:buFontTx/>
              <a:buChar char="-"/>
            </a:pPr>
            <a:r>
              <a:rPr lang="nb-NO" sz="2300" dirty="0">
                <a:solidFill>
                  <a:schemeClr val="tx1"/>
                </a:solidFill>
              </a:rPr>
              <a:t> Spisebrikken roterer én plass til høyre etter hver oppgave. Slik kan elevene</a:t>
            </a:r>
          </a:p>
          <a:p>
            <a:pPr>
              <a:spcBef>
                <a:spcPts val="0"/>
              </a:spcBef>
            </a:pPr>
            <a:r>
              <a:rPr lang="nb-NO" sz="2300" dirty="0">
                <a:solidFill>
                  <a:schemeClr val="tx1"/>
                </a:solidFill>
              </a:rPr>
              <a:t>   hjelpe hverandre med eksempler på svar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663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lIns="117226" tIns="58613" rIns="117226" bIns="58613">
            <a:normAutofit/>
          </a:bodyPr>
          <a:lstStyle/>
          <a:p>
            <a:r>
              <a:rPr lang="nb-NO" sz="3800" dirty="0"/>
              <a:t>”Vi sjekker inn” av </a:t>
            </a:r>
            <a:r>
              <a:rPr lang="nb-NO" sz="3800"/>
              <a:t>Merete Henden            </a:t>
            </a:r>
            <a:r>
              <a:rPr lang="nb-NO" sz="3800" dirty="0"/>
              <a:t> </a:t>
            </a:r>
            <a:r>
              <a:rPr lang="nb-NO" sz="3800"/>
              <a:t>(</a:t>
            </a:r>
            <a:r>
              <a:rPr lang="nb-NO" sz="3800" dirty="0"/>
              <a:t>10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7734301" cy="5032375"/>
          </a:xfrm>
        </p:spPr>
        <p:txBody>
          <a:bodyPr lIns="117226" tIns="58613" rIns="117226" bIns="58613">
            <a:normAutofit/>
          </a:bodyPr>
          <a:lstStyle/>
          <a:p>
            <a:pPr lvl="0"/>
            <a:r>
              <a:rPr lang="nb-NO" sz="2300" dirty="0">
                <a:solidFill>
                  <a:schemeClr val="tx1"/>
                </a:solidFill>
              </a:rPr>
              <a:t>Vurder deg selv fra 1 til 4 i hver boks. 1 er dårlig, 4 er bra.</a:t>
            </a:r>
          </a:p>
          <a:p>
            <a:pPr lvl="0"/>
            <a:r>
              <a:rPr lang="nb-NO" sz="2300" dirty="0">
                <a:solidFill>
                  <a:schemeClr val="tx1"/>
                </a:solidFill>
              </a:rPr>
              <a:t>Fysisk: Har jeg sovet nok, spist passelig, fått bevegelse og nok hvile? Følelse: Hvordan er humøret mitt? Fokus: Hvor fokusert er jeg nå?</a:t>
            </a:r>
          </a:p>
          <a:p>
            <a:pPr lvl="0"/>
            <a:r>
              <a:rPr lang="nb-NO" sz="2300" dirty="0">
                <a:solidFill>
                  <a:schemeClr val="tx1"/>
                </a:solidFill>
              </a:rPr>
              <a:t>Legg sammen og del på tre</a:t>
            </a:r>
          </a:p>
          <a:p>
            <a:pPr lvl="0"/>
            <a:r>
              <a:rPr lang="nb-NO" sz="2300" dirty="0">
                <a:solidFill>
                  <a:schemeClr val="tx1"/>
                </a:solidFill>
              </a:rPr>
              <a:t>Fortell resultatet til din skulderpartner </a:t>
            </a:r>
          </a:p>
          <a:p>
            <a:pPr lvl="0"/>
            <a:r>
              <a:rPr lang="nb-NO" sz="2300" dirty="0">
                <a:solidFill>
                  <a:schemeClr val="tx1"/>
                </a:solidFill>
              </a:rPr>
              <a:t>Eksempel på egenvurdering: Fysisk – 3, følelse – 4, fokus – 2. Summen deles på tre (9:3).Innsjekkingsskåre blir 3. </a:t>
            </a:r>
          </a:p>
          <a:p>
            <a:pPr lvl="0"/>
            <a:r>
              <a:rPr lang="nb-NO" sz="2300" dirty="0">
                <a:solidFill>
                  <a:schemeClr val="tx1"/>
                </a:solidFill>
              </a:rPr>
              <a:t>De som har samme skåre går til samme hjørne av klasserommet</a:t>
            </a:r>
          </a:p>
          <a:p>
            <a:pPr lvl="0"/>
            <a:r>
              <a:rPr lang="nb-NO" sz="2300" dirty="0">
                <a:solidFill>
                  <a:schemeClr val="tx1"/>
                </a:solidFill>
              </a:rPr>
              <a:t>Snakk sammen i hjørnegruppen. Hva påvirker din skåre i dag?</a:t>
            </a:r>
            <a:endParaRPr lang="nn-NO" sz="23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907258-909A-4CBC-B5CF-A08A4A6675CC}"/>
              </a:ext>
            </a:extLst>
          </p:cNvPr>
          <p:cNvGraphicFramePr/>
          <p:nvPr/>
        </p:nvGraphicFramePr>
        <p:xfrm>
          <a:off x="8572500" y="1825625"/>
          <a:ext cx="3239327" cy="323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4055034"/>
          </a:xfrm>
        </p:spPr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rgbClr val="0F4881"/>
                </a:solidFill>
              </a:rPr>
              <a:t>Klassen tar hverandre i hendene og danner en ring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rgbClr val="0F4881"/>
                </a:solidFill>
              </a:rPr>
              <a:t>Midt i </a:t>
            </a:r>
            <a:r>
              <a:rPr lang="nb-NO" sz="2300">
                <a:solidFill>
                  <a:srgbClr val="0F4881"/>
                </a:solidFill>
              </a:rPr>
              <a:t>ringen settes </a:t>
            </a:r>
            <a:r>
              <a:rPr lang="nb-NO" sz="2300" dirty="0">
                <a:solidFill>
                  <a:srgbClr val="0F4881"/>
                </a:solidFill>
              </a:rPr>
              <a:t>to bøtter; den ene oppå den andre.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rgbClr val="0F4881"/>
                </a:solidFill>
              </a:rPr>
              <a:t>Det er om å gjøre å få andre til å komme nær bøttene og velte dem uten at du selv kommer nær, – og uten å slippe hverandre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rgbClr val="0F4881"/>
                </a:solidFill>
              </a:rPr>
              <a:t>Ringen vil oppføre seg som en slange som kveiler seg rundt bøttene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Bølgen tar bøtta (10-15 min)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4CB97F2-51F5-F047-B635-723E0BFC122C}"/>
              </a:ext>
            </a:extLst>
          </p:cNvPr>
          <p:cNvSpPr txBox="1"/>
          <p:nvPr/>
        </p:nvSpPr>
        <p:spPr>
          <a:xfrm>
            <a:off x="5120640" y="5230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4055034"/>
          </a:xfrm>
        </p:spPr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Del klassen i to grupper. Én fra hver gruppe er ”henter”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Lærer leser opp en rekke navn på gjenstander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Laget skal levere disse gjenstandene til henter, som leverer videre til lærer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Gjenstandene finnes enten i klasserommet eller utenfor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Det er ikke lov til å løpe eller kaste. Laget må samarbeide. Laget som først klarer å få levert gjenstanden til lærer får poeng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Hentelek (10-15 min)</a:t>
            </a: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800" dirty="0"/>
              <a:t>Krøll – og kast (5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51764" y="1825625"/>
            <a:ext cx="6905977" cy="4656455"/>
          </a:xfrm>
        </p:spPr>
        <p:txBody>
          <a:bodyPr>
            <a:normAutofit/>
          </a:bodyPr>
          <a:lstStyle/>
          <a:p>
            <a:r>
              <a:rPr lang="nb-NO" sz="2300" dirty="0">
                <a:solidFill>
                  <a:schemeClr val="tx1"/>
                </a:solidFill>
              </a:rPr>
              <a:t>Du trenger et ark og en blyant</a:t>
            </a:r>
          </a:p>
          <a:p>
            <a:r>
              <a:rPr lang="nb-NO" sz="2300" dirty="0">
                <a:solidFill>
                  <a:schemeClr val="tx1"/>
                </a:solidFill>
              </a:rPr>
              <a:t>Svar anonymt på spørsmålene (du får tre minutter): </a:t>
            </a:r>
          </a:p>
          <a:p>
            <a:pPr lvl="1"/>
            <a:r>
              <a:rPr lang="nb-NO" sz="2300" b="1" dirty="0">
                <a:solidFill>
                  <a:schemeClr val="tx1"/>
                </a:solidFill>
              </a:rPr>
              <a:t>Tre ting jeg husker fra samlingen</a:t>
            </a:r>
          </a:p>
          <a:p>
            <a:pPr lvl="1"/>
            <a:r>
              <a:rPr lang="nb-NO" sz="2300" b="1" dirty="0">
                <a:solidFill>
                  <a:schemeClr val="tx1"/>
                </a:solidFill>
              </a:rPr>
              <a:t>Tre ting jeg har lært i dag</a:t>
            </a:r>
          </a:p>
          <a:p>
            <a:r>
              <a:rPr lang="nb-NO" sz="2300" dirty="0">
                <a:solidFill>
                  <a:schemeClr val="tx1"/>
                </a:solidFill>
              </a:rPr>
              <a:t>Krøll arket</a:t>
            </a:r>
          </a:p>
          <a:p>
            <a:r>
              <a:rPr lang="nb-NO" sz="2300" dirty="0">
                <a:solidFill>
                  <a:schemeClr val="tx1"/>
                </a:solidFill>
              </a:rPr>
              <a:t>Hvem vil være dagens skyteskive? Den frivillige stiller seg opp med ryggen til klassen</a:t>
            </a:r>
          </a:p>
          <a:p>
            <a:r>
              <a:rPr lang="nb-NO" sz="2300" dirty="0">
                <a:solidFill>
                  <a:schemeClr val="tx1"/>
                </a:solidFill>
              </a:rPr>
              <a:t>Alle kaster sitt krøllete ark på likt. Tell til tre. ”Skyteskiven” velger seg tre krøllete ark og leser opp.  Det er bra å komme med positive kommentarer til det som leses opp</a:t>
            </a:r>
          </a:p>
          <a:p>
            <a:pPr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152842" y="2184701"/>
            <a:ext cx="3810246" cy="282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Sylinder 5"/>
          <p:cNvSpPr txBox="1"/>
          <p:nvPr/>
        </p:nvSpPr>
        <p:spPr>
          <a:xfrm>
            <a:off x="9195775" y="1690688"/>
            <a:ext cx="2273301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r"/>
            <a:r>
              <a:rPr lang="nn-NO" sz="1000" dirty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Pixabay.com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729</Words>
  <Application>Microsoft Macintosh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Georgia</vt:lpstr>
      <vt:lpstr>4_Office-tema</vt:lpstr>
      <vt:lpstr>5_Office-tema</vt:lpstr>
      <vt:lpstr>3_Office-tema</vt:lpstr>
      <vt:lpstr>6_Office-tema</vt:lpstr>
      <vt:lpstr>I klassen: Søvn </vt:lpstr>
      <vt:lpstr>LINE-UP (5 min)</vt:lpstr>
      <vt:lpstr> Hvileøvelse </vt:lpstr>
      <vt:lpstr>Kongen befaler muskelstrekk (10 min)</vt:lpstr>
      <vt:lpstr>Lærer leser høyt fortellingen: ”Søvn, tanker, følelser” (15 min)</vt:lpstr>
      <vt:lpstr>”Vi sjekker inn” av Merete Henden             (10 min)</vt:lpstr>
      <vt:lpstr>Bølgen tar bøtta (10-15 min)</vt:lpstr>
      <vt:lpstr>Hentelek (10-15 min)</vt:lpstr>
      <vt:lpstr>Krøll – og kast (5 min)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Anne-Kristin Imenes</cp:lastModifiedBy>
  <cp:revision>32</cp:revision>
  <dcterms:created xsi:type="dcterms:W3CDTF">2020-06-06T11:43:59Z</dcterms:created>
  <dcterms:modified xsi:type="dcterms:W3CDTF">2022-03-13T10:03:55Z</dcterms:modified>
</cp:coreProperties>
</file>