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2"/>
  </p:notesMasterIdLst>
  <p:sldIdLst>
    <p:sldId id="261" r:id="rId5"/>
    <p:sldId id="277" r:id="rId6"/>
    <p:sldId id="278" r:id="rId7"/>
    <p:sldId id="281" r:id="rId8"/>
    <p:sldId id="279" r:id="rId9"/>
    <p:sldId id="280" r:id="rId10"/>
    <p:sldId id="284" r:id="rId11"/>
    <p:sldId id="286" r:id="rId12"/>
    <p:sldId id="283" r:id="rId13"/>
    <p:sldId id="271" r:id="rId14"/>
    <p:sldId id="273" r:id="rId15"/>
    <p:sldId id="274" r:id="rId16"/>
    <p:sldId id="266" r:id="rId17"/>
    <p:sldId id="275" r:id="rId18"/>
    <p:sldId id="276" r:id="rId19"/>
    <p:sldId id="287" r:id="rId20"/>
    <p:sldId id="267"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2766"/>
  </p:normalViewPr>
  <p:slideViewPr>
    <p:cSldViewPr snapToGrid="0" snapToObjects="1">
      <p:cViewPr varScale="1">
        <p:scale>
          <a:sx n="58" d="100"/>
          <a:sy n="58" d="100"/>
        </p:scale>
        <p:origin x="208" y="138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2DED8-DAA4-B14A-9FD6-B5A00A4ABD1F}" type="datetimeFigureOut">
              <a:rPr lang="nn-NO" smtClean="0"/>
              <a:pPr/>
              <a:t>29.07.2025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F9E23-91A8-784D-A870-84A0FEEEF987}"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ftenposten.no/meninger/si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hioa.no/Om-OsloMet/Senter-for-velferds-og-arbeidslivsforskning/NOVA/Publikasjonar/Rapporter/Ungdata-2019.-Nasjonal-resultater"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vsentralen.n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sz="1200" b="1" kern="1200" dirty="0">
                <a:solidFill>
                  <a:schemeClr val="tx1"/>
                </a:solidFill>
                <a:effectLst/>
                <a:latin typeface="+mn-lt"/>
                <a:ea typeface="+mn-ea"/>
                <a:cs typeface="+mn-cs"/>
              </a:rPr>
              <a:t>På </a:t>
            </a:r>
            <a:r>
              <a:rPr lang="nb-NO" sz="1200" b="1" kern="1200" dirty="0" err="1">
                <a:solidFill>
                  <a:schemeClr val="tx1"/>
                </a:solidFill>
                <a:effectLst/>
                <a:latin typeface="+mn-lt"/>
                <a:ea typeface="+mn-ea"/>
                <a:cs typeface="+mn-cs"/>
              </a:rPr>
              <a:t>TikTok</a:t>
            </a:r>
            <a:r>
              <a:rPr lang="nb-NO" sz="1200" b="1" kern="1200" dirty="0">
                <a:solidFill>
                  <a:schemeClr val="tx1"/>
                </a:solidFill>
                <a:effectLst/>
                <a:latin typeface="+mn-lt"/>
                <a:ea typeface="+mn-ea"/>
                <a:cs typeface="+mn-cs"/>
              </a:rPr>
              <a:t> sprer hatet seg som et dødelig virus | Nadia </a:t>
            </a:r>
            <a:r>
              <a:rPr lang="nb-NO" sz="1200" b="1" kern="1200" dirty="0" err="1">
                <a:solidFill>
                  <a:schemeClr val="tx1"/>
                </a:solidFill>
                <a:effectLst/>
                <a:latin typeface="+mn-lt"/>
                <a:ea typeface="+mn-ea"/>
                <a:cs typeface="+mn-cs"/>
              </a:rPr>
              <a:t>Parsons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«Æsj for noen jævlig stygge bryn,» skrev de. Kommentarfeltet på </a:t>
            </a:r>
            <a:r>
              <a:rPr lang="nb-NO" sz="1200" kern="1200" dirty="0" err="1">
                <a:solidFill>
                  <a:schemeClr val="tx1"/>
                </a:solidFill>
                <a:effectLst/>
                <a:latin typeface="+mn-lt"/>
                <a:ea typeface="+mn-ea"/>
                <a:cs typeface="+mn-cs"/>
              </a:rPr>
              <a:t>TikTok</a:t>
            </a:r>
            <a:r>
              <a:rPr lang="nb-NO" sz="1200" kern="1200" dirty="0">
                <a:solidFill>
                  <a:schemeClr val="tx1"/>
                </a:solidFill>
                <a:effectLst/>
                <a:latin typeface="+mn-lt"/>
                <a:ea typeface="+mn-ea"/>
                <a:cs typeface="+mn-cs"/>
              </a:rPr>
              <a:t> kan knuse selvfølelsen hos oss unge.</a:t>
            </a:r>
          </a:p>
          <a:p>
            <a:pPr fontAlgn="ctr"/>
            <a:r>
              <a:rPr lang="nb-NO" sz="1200" b="1" kern="1200" cap="all" dirty="0">
                <a:solidFill>
                  <a:schemeClr val="tx1"/>
                </a:solidFill>
                <a:effectLst/>
                <a:latin typeface="+mn-lt"/>
                <a:ea typeface="+mn-ea"/>
                <a:cs typeface="+mn-cs"/>
                <a:hlinkClick r:id="rId3"/>
              </a:rPr>
              <a:t>SID</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FOTO: NTB </a:t>
            </a:r>
            <a:r>
              <a:rPr lang="nb-NO" sz="1200" kern="1200" dirty="0" err="1">
                <a:solidFill>
                  <a:schemeClr val="tx1"/>
                </a:solidFill>
                <a:effectLst/>
                <a:latin typeface="+mn-lt"/>
                <a:ea typeface="+mn-ea"/>
                <a:cs typeface="+mn-cs"/>
              </a:rPr>
              <a:t>scanpixKravene</a:t>
            </a:r>
            <a:r>
              <a:rPr lang="nb-NO" sz="1200" kern="1200" dirty="0">
                <a:solidFill>
                  <a:schemeClr val="tx1"/>
                </a:solidFill>
                <a:effectLst/>
                <a:latin typeface="+mn-lt"/>
                <a:ea typeface="+mn-ea"/>
                <a:cs typeface="+mn-cs"/>
              </a:rPr>
              <a:t> til meg selv blir enda høyere enn de har vært, og jeg føler et enormt stort press på grunn av sosiale medier, skriver Nadia </a:t>
            </a:r>
            <a:r>
              <a:rPr lang="nb-NO" sz="1200" kern="1200" dirty="0" err="1">
                <a:solidFill>
                  <a:schemeClr val="tx1"/>
                </a:solidFill>
                <a:effectLst/>
                <a:latin typeface="+mn-lt"/>
                <a:ea typeface="+mn-ea"/>
                <a:cs typeface="+mn-cs"/>
              </a:rPr>
              <a:t>Parsons</a:t>
            </a:r>
            <a:r>
              <a:rPr lang="nb-NO" sz="1200" kern="1200" dirty="0">
                <a:solidFill>
                  <a:schemeClr val="tx1"/>
                </a:solidFill>
                <a:effectLst/>
                <a:latin typeface="+mn-lt"/>
                <a:ea typeface="+mn-ea"/>
                <a:cs typeface="+mn-cs"/>
              </a:rPr>
              <a:t> (17).</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Nadia </a:t>
            </a:r>
            <a:r>
              <a:rPr lang="nb-NO" sz="1200" b="1" kern="1200" dirty="0" err="1">
                <a:solidFill>
                  <a:schemeClr val="tx1"/>
                </a:solidFill>
                <a:effectLst/>
                <a:latin typeface="+mn-lt"/>
                <a:ea typeface="+mn-ea"/>
                <a:cs typeface="+mn-cs"/>
              </a:rPr>
              <a:t>Parsons</a:t>
            </a:r>
            <a:r>
              <a:rPr lang="nb-NO" sz="1200" b="1" kern="1200" dirty="0">
                <a:solidFill>
                  <a:schemeClr val="tx1"/>
                </a:solidFill>
                <a:effectLst/>
                <a:latin typeface="+mn-lt"/>
                <a:ea typeface="+mn-ea"/>
                <a:cs typeface="+mn-cs"/>
              </a:rPr>
              <a:t> (17)</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10. mars 2020 20:00 17:56</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ferien har jeg brukt mye tid på å lage </a:t>
            </a:r>
            <a:r>
              <a:rPr lang="nb-NO" sz="1200" kern="1200" dirty="0" err="1">
                <a:solidFill>
                  <a:schemeClr val="tx1"/>
                </a:solidFill>
                <a:effectLst/>
                <a:latin typeface="+mn-lt"/>
                <a:ea typeface="+mn-ea"/>
                <a:cs typeface="+mn-cs"/>
              </a:rPr>
              <a:t>TikTok</a:t>
            </a:r>
            <a:r>
              <a:rPr lang="nb-NO" sz="1200" kern="1200" dirty="0">
                <a:solidFill>
                  <a:schemeClr val="tx1"/>
                </a:solidFill>
                <a:effectLst/>
                <a:latin typeface="+mn-lt"/>
                <a:ea typeface="+mn-ea"/>
                <a:cs typeface="+mn-cs"/>
              </a:rPr>
              <a:t>-videoer. Etter mange mislykkede videoer så er det én video jeg er spesielt fornøyd med. Men det er ikke før jeg ser kommentarfeltet, at hjertet mitt synker.10 likes, 500 likes, 2000 likes og til slutt sitter jeg der med 50 000 likes! Alle timene jeg har brukt, ender opp med å smuldre opp i korte kommentarer fra folk jeg ikke aner hvem er: «Æsj for noen jævlig stygge bryn, de ser ut som brunsnegler.»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Hva skjedde? Jeg føler at magen vrenger seg og ordene spinner rundt i hodet mitt som en jojo. Jeg får ikke fred. Var det ikke bra nok det jeg postet? Mener folk jeg er stygg? Gleden med å være på sosiale medier, kjenner jeg blir gradvis byttet ut med tanker, stress og uro.</a:t>
            </a:r>
          </a:p>
          <a:p>
            <a:r>
              <a:rPr lang="nb-NO" sz="1200" b="1" kern="1200" dirty="0">
                <a:solidFill>
                  <a:schemeClr val="tx1"/>
                </a:solidFill>
                <a:effectLst/>
                <a:latin typeface="+mn-lt"/>
                <a:ea typeface="+mn-ea"/>
                <a:cs typeface="+mn-cs"/>
              </a:rPr>
              <a:t>Er blitt en boksepute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 sitter jeg der alene på rommet proppfull av tanker i hodet. Uroen har sneket seg inn under huden min. Jeg tenker på kommentarfeltet og trollene som lurker rundt på sidene mine. Selv om det er mest hyggelig ting der, er det de mindre hyggelige som tar mest plass i hodet.</a:t>
            </a:r>
          </a:p>
          <a:p>
            <a:r>
              <a:rPr lang="nb-NO" sz="1200" kern="1200" dirty="0">
                <a:solidFill>
                  <a:schemeClr val="tx1"/>
                </a:solidFill>
                <a:effectLst/>
                <a:latin typeface="+mn-lt"/>
                <a:ea typeface="+mn-ea"/>
                <a:cs typeface="+mn-cs"/>
              </a:rPr>
              <a:t>Jeg vet hvem jeg er og hva som er viktig, men i ordflommen rives både tak og vegger ned. Jeg får lyst til å endre utseende. Bør jeg ta </a:t>
            </a:r>
            <a:r>
              <a:rPr lang="nb-NO" sz="1200" kern="1200" dirty="0" err="1">
                <a:solidFill>
                  <a:schemeClr val="tx1"/>
                </a:solidFill>
                <a:effectLst/>
                <a:latin typeface="+mn-lt"/>
                <a:ea typeface="+mn-ea"/>
                <a:cs typeface="+mn-cs"/>
              </a:rPr>
              <a:t>lip</a:t>
            </a:r>
            <a:r>
              <a:rPr lang="nb-NO" sz="1200" kern="1200" dirty="0">
                <a:solidFill>
                  <a:schemeClr val="tx1"/>
                </a:solidFill>
                <a:effectLst/>
                <a:latin typeface="+mn-lt"/>
                <a:ea typeface="+mn-ea"/>
                <a:cs typeface="+mn-cs"/>
              </a:rPr>
              <a:t> fillers, brasiliansk rumpeløft eller få Botox i pannen? Kanskje jeg blir «penere» da? Kravene til meg selv blir enda høyere enn de har vært, og jeg føler et enormt stort press på grunn av sosiale medier.</a:t>
            </a:r>
          </a:p>
          <a:p>
            <a:r>
              <a:rPr lang="nb-NO" sz="1200" kern="1200" dirty="0">
                <a:solidFill>
                  <a:schemeClr val="tx1"/>
                </a:solidFill>
                <a:effectLst/>
                <a:latin typeface="+mn-lt"/>
                <a:ea typeface="+mn-ea"/>
                <a:cs typeface="+mn-cs"/>
                <a:hlinkClick r:id="rId4"/>
              </a:rPr>
              <a:t>I en undersøkelse som NOVA gjorde i 2019, fant de ut at i de siste årene har stadig flere unge rapportert om psykiske helseplager.</a:t>
            </a:r>
            <a:r>
              <a:rPr lang="nb-NO" sz="1200" kern="1200" dirty="0">
                <a:solidFill>
                  <a:schemeClr val="tx1"/>
                </a:solidFill>
                <a:effectLst/>
                <a:latin typeface="+mn-lt"/>
                <a:ea typeface="+mn-ea"/>
                <a:cs typeface="+mn-cs"/>
              </a:rPr>
              <a:t> Økningen har vært størst blant jenter, men det begynner også å bli flere gutter, som i økende grad får slike plager. Kan dette ha noen sammenheng med sosiale medier? Det er jo i stor grad der ungdommene er.</a:t>
            </a:r>
          </a:p>
          <a:p>
            <a:r>
              <a:rPr lang="nb-NO" sz="1200" kern="1200" dirty="0">
                <a:solidFill>
                  <a:schemeClr val="tx1"/>
                </a:solidFill>
                <a:effectLst/>
                <a:latin typeface="+mn-lt"/>
                <a:ea typeface="+mn-ea"/>
                <a:cs typeface="+mn-cs"/>
              </a:rPr>
              <a:t>Hvorfor er det så mye sinne der ute? Har verdenen vår skapt en forventning om at vi må være så sykt perfekte? Kanskje mange føler seg mislykket i en verden der alt skal være som et </a:t>
            </a:r>
            <a:r>
              <a:rPr lang="nb-NO" sz="1200" kern="1200" dirty="0" err="1">
                <a:solidFill>
                  <a:schemeClr val="tx1"/>
                </a:solidFill>
                <a:effectLst/>
                <a:latin typeface="+mn-lt"/>
                <a:ea typeface="+mn-ea"/>
                <a:cs typeface="+mn-cs"/>
              </a:rPr>
              <a:t>glansbilde.Kanskje</a:t>
            </a:r>
            <a:r>
              <a:rPr lang="nb-NO" sz="1200" kern="1200" dirty="0">
                <a:solidFill>
                  <a:schemeClr val="tx1"/>
                </a:solidFill>
                <a:effectLst/>
                <a:latin typeface="+mn-lt"/>
                <a:ea typeface="+mn-ea"/>
                <a:cs typeface="+mn-cs"/>
              </a:rPr>
              <a:t> jeg er som en boksepute for dem som sender meg de stygge kommentarene? Hvem vet, men det jeg vet, er at jeg ikke orker å være bokseputen lenger.</a:t>
            </a:r>
          </a:p>
          <a:p>
            <a:r>
              <a:rPr lang="nb-NO" sz="1200" b="1" kern="1200" dirty="0">
                <a:solidFill>
                  <a:schemeClr val="tx1"/>
                </a:solidFill>
                <a:effectLst/>
                <a:latin typeface="+mn-lt"/>
                <a:ea typeface="+mn-ea"/>
                <a:cs typeface="+mn-cs"/>
              </a:rPr>
              <a:t>Logger ut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Neste dag poster jeg allikevel en ny video. Hatet sprer seg som et dødelig virus, og tårene renner igjen. Er jeg virkelig så ille? Jeg tenker at brynene var kanskje mørke, men trollenes ord var enda mørkere.</a:t>
            </a:r>
          </a:p>
          <a:p>
            <a:r>
              <a:rPr lang="nb-NO" sz="1200" kern="1200" dirty="0">
                <a:solidFill>
                  <a:schemeClr val="tx1"/>
                </a:solidFill>
                <a:effectLst/>
                <a:latin typeface="+mn-lt"/>
                <a:ea typeface="+mn-ea"/>
                <a:cs typeface="+mn-cs"/>
              </a:rPr>
              <a:t>Så kommer moren min inn. Vi snakker en god stund, og hun gir meg en klem. Jeg innser at jeg er sterkere enn dette. Merkelapper som settes på folk kan gjøre stor skade, men hvorfor skal jeg bry meg, når jeg ikke engang vet hvem de er? Jeg tenker på det Michelle Obama pleier å si: «</a:t>
            </a:r>
            <a:r>
              <a:rPr lang="nb-NO" sz="1200" kern="1200" dirty="0" err="1">
                <a:solidFill>
                  <a:schemeClr val="tx1"/>
                </a:solidFill>
                <a:effectLst/>
                <a:latin typeface="+mn-lt"/>
                <a:ea typeface="+mn-ea"/>
                <a:cs typeface="+mn-cs"/>
              </a:rPr>
              <a:t>When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go</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low</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go</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high</a:t>
            </a:r>
            <a:r>
              <a:rPr lang="nb-NO" sz="1200" kern="1200" dirty="0">
                <a:solidFill>
                  <a:schemeClr val="tx1"/>
                </a:solidFill>
                <a:effectLst/>
                <a:latin typeface="+mn-lt"/>
                <a:ea typeface="+mn-ea"/>
                <a:cs typeface="+mn-cs"/>
              </a:rPr>
              <a:t>.» Så hever jeg meg over kommentarfeltet, logger av sosiale medier og legger vekk mobilen. I hvert fall for en stund.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a:solidFill>
                  <a:schemeClr val="tx1"/>
                </a:solidFill>
                <a:effectLst/>
                <a:latin typeface="+mn-lt"/>
                <a:ea typeface="+mn-ea"/>
                <a:cs typeface="+mn-cs"/>
              </a:rPr>
              <a:t> </a:t>
            </a:r>
          </a:p>
          <a:p>
            <a:endParaRPr lang="nb-NO"/>
          </a:p>
        </p:txBody>
      </p:sp>
      <p:sp>
        <p:nvSpPr>
          <p:cNvPr id="4" name="Plassholder for lysbildenummer 3"/>
          <p:cNvSpPr>
            <a:spLocks noGrp="1"/>
          </p:cNvSpPr>
          <p:nvPr>
            <p:ph type="sldNum" sz="quarter" idx="5"/>
          </p:nvPr>
        </p:nvSpPr>
        <p:spPr/>
        <p:txBody>
          <a:bodyPr/>
          <a:lstStyle/>
          <a:p>
            <a:fld id="{805F9E23-91A8-784D-A870-84A0FEEEF987}" type="slidenum">
              <a:rPr lang="nn-NO" smtClean="0"/>
              <a:pPr/>
              <a:t>5</a:t>
            </a:fld>
            <a:endParaRPr lang="nn-NO"/>
          </a:p>
        </p:txBody>
      </p:sp>
    </p:spTree>
    <p:extLst>
      <p:ext uri="{BB962C8B-B14F-4D97-AF65-F5344CB8AC3E}">
        <p14:creationId xmlns:p14="http://schemas.microsoft.com/office/powerpoint/2010/main" val="119698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a:t>SE KORTFILMEN «</a:t>
            </a:r>
            <a:r>
              <a:rPr lang="nb-NO" dirty="0" err="1"/>
              <a:t>PUST»NRK.no</a:t>
            </a:r>
            <a:r>
              <a:rPr lang="nb-NO" dirty="0"/>
              <a:t> sesong 5, episode 1:3 (10 minutter)</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err="1"/>
              <a:t>https</a:t>
            </a:r>
            <a:r>
              <a:rPr lang="nb-NO" dirty="0"/>
              <a:t>://</a:t>
            </a:r>
            <a:r>
              <a:rPr lang="nb-NO" dirty="0" err="1"/>
              <a:t>tv.nrk.no</a:t>
            </a:r>
            <a:r>
              <a:rPr lang="nb-NO" dirty="0"/>
              <a:t>/</a:t>
            </a:r>
            <a:r>
              <a:rPr lang="nb-NO" dirty="0" err="1"/>
              <a:t>se?v</a:t>
            </a:r>
            <a:r>
              <a:rPr lang="nb-NO" dirty="0"/>
              <a:t>=MSUB05000518&amp;t=6s </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Eller: Last ned filmen fra AV sentralen (</a:t>
            </a:r>
            <a:r>
              <a:rPr lang="nb-NO" sz="1200" dirty="0">
                <a:solidFill>
                  <a:schemeClr val="tx1"/>
                </a:solidFill>
                <a:hlinkClick r:id="rId3"/>
              </a:rPr>
              <a:t>www.avsentralen.no</a:t>
            </a:r>
            <a:r>
              <a:rPr lang="nb-NO" sz="1200" dirty="0">
                <a:solidFill>
                  <a:schemeClr val="tx1"/>
                </a:solidFill>
              </a:rPr>
              <a:t>)</a:t>
            </a:r>
            <a:endParaRPr lang="nn-NO" dirty="0"/>
          </a:p>
        </p:txBody>
      </p:sp>
      <p:sp>
        <p:nvSpPr>
          <p:cNvPr id="4" name="Plassholder for lysbildenummer 3"/>
          <p:cNvSpPr>
            <a:spLocks noGrp="1"/>
          </p:cNvSpPr>
          <p:nvPr>
            <p:ph type="sldNum" sz="quarter" idx="10"/>
          </p:nvPr>
        </p:nvSpPr>
        <p:spPr/>
        <p:txBody>
          <a:bodyPr/>
          <a:lstStyle/>
          <a:p>
            <a:fld id="{805F9E23-91A8-784D-A870-84A0FEEEF987}" type="slidenum">
              <a:rPr lang="nn-NO" smtClean="0"/>
              <a:pPr/>
              <a:t>9</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29.07.2025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9"/>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116111.no/"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ung.no/psykisk/2161_Selvtillit_og_selvf&#248;lelse.html"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tv.nrk.no/se?v=MSUB05000518&amp;t=6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053164"/>
            <a:ext cx="4859783" cy="2494232"/>
          </a:xfrm>
        </p:spPr>
        <p:txBody>
          <a:bodyPr/>
          <a:lstStyle/>
          <a:p>
            <a:r>
              <a:rPr lang="nb-NO" dirty="0"/>
              <a:t>I klassen:</a:t>
            </a:r>
            <a:br>
              <a:rPr lang="nb-NO" dirty="0"/>
            </a:br>
            <a:r>
              <a:rPr lang="nb-NO" dirty="0"/>
              <a:t>Press og selvfølelse</a:t>
            </a:r>
          </a:p>
        </p:txBody>
      </p:sp>
      <p:sp>
        <p:nvSpPr>
          <p:cNvPr id="3" name="Undertittel 2"/>
          <p:cNvSpPr txBox="1">
            <a:spLocks/>
          </p:cNvSpPr>
          <p:nvPr/>
        </p:nvSpPr>
        <p:spPr>
          <a:xfrm>
            <a:off x="6877877" y="455772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9220199" cy="1791174"/>
          </a:xfrm>
        </p:spPr>
        <p:txBody>
          <a:bodyPr>
            <a:normAutofit/>
          </a:bodyPr>
          <a:lstStyle/>
          <a:p>
            <a:r>
              <a:rPr lang="en-US" sz="3800" dirty="0" err="1"/>
              <a:t>Hvor</a:t>
            </a:r>
            <a:r>
              <a:rPr lang="en-US" sz="3800" dirty="0"/>
              <a:t> </a:t>
            </a:r>
            <a:r>
              <a:rPr lang="en-US" sz="3800" dirty="0" err="1"/>
              <a:t>kan</a:t>
            </a:r>
            <a:r>
              <a:rPr lang="en-US" sz="3800" dirty="0"/>
              <a:t> </a:t>
            </a:r>
            <a:r>
              <a:rPr lang="en-US" sz="3800" dirty="0" err="1"/>
              <a:t>jeg</a:t>
            </a:r>
            <a:r>
              <a:rPr lang="en-US" sz="3800" dirty="0"/>
              <a:t> </a:t>
            </a:r>
            <a:r>
              <a:rPr lang="en-US" sz="3800" dirty="0" err="1"/>
              <a:t>søke</a:t>
            </a:r>
            <a:r>
              <a:rPr lang="en-US" sz="3800" dirty="0"/>
              <a:t> </a:t>
            </a:r>
            <a:r>
              <a:rPr lang="en-US" sz="3800" dirty="0" err="1"/>
              <a:t>hjelp</a:t>
            </a:r>
            <a:r>
              <a:rPr lang="en-US" sz="3800" dirty="0"/>
              <a:t>? </a:t>
            </a:r>
            <a:r>
              <a:rPr lang="nb-NO" sz="3800" dirty="0"/>
              <a:t>(5 min)</a:t>
            </a:r>
            <a:endParaRPr lang="nn-NO" sz="3800" dirty="0"/>
          </a:p>
        </p:txBody>
      </p:sp>
      <p:sp>
        <p:nvSpPr>
          <p:cNvPr id="3" name="Plassholder for innhold 2"/>
          <p:cNvSpPr>
            <a:spLocks noGrp="1"/>
          </p:cNvSpPr>
          <p:nvPr>
            <p:ph sz="half" idx="1"/>
          </p:nvPr>
        </p:nvSpPr>
        <p:spPr>
          <a:xfrm>
            <a:off x="838201" y="2506662"/>
            <a:ext cx="4386300" cy="4351338"/>
          </a:xfrm>
        </p:spPr>
        <p:txBody>
          <a:bodyPr/>
          <a:lstStyle/>
          <a:p>
            <a:r>
              <a:rPr lang="en-US" sz="2300" dirty="0">
                <a:solidFill>
                  <a:schemeClr val="tx1"/>
                </a:solidFill>
              </a:rPr>
              <a:t>Vis </a:t>
            </a:r>
            <a:r>
              <a:rPr lang="en-US" sz="2300" dirty="0" err="1">
                <a:solidFill>
                  <a:schemeClr val="tx1"/>
                </a:solidFill>
              </a:rPr>
              <a:t>nettstedet</a:t>
            </a:r>
            <a:r>
              <a:rPr lang="en-US" sz="2300" dirty="0">
                <a:solidFill>
                  <a:schemeClr val="tx1"/>
                </a:solidFill>
              </a:rPr>
              <a:t> </a:t>
            </a:r>
            <a:r>
              <a:rPr lang="en-US" sz="2300" dirty="0" err="1">
                <a:solidFill>
                  <a:schemeClr val="tx1"/>
                </a:solidFill>
              </a:rPr>
              <a:t>Alarmtelefonen</a:t>
            </a:r>
            <a:r>
              <a:rPr lang="en-US" sz="2300" dirty="0">
                <a:solidFill>
                  <a:schemeClr val="tx1"/>
                </a:solidFill>
              </a:rPr>
              <a:t> for barn </a:t>
            </a:r>
            <a:r>
              <a:rPr lang="en-US" sz="2300" dirty="0" err="1">
                <a:solidFill>
                  <a:schemeClr val="tx1"/>
                </a:solidFill>
              </a:rPr>
              <a:t>og</a:t>
            </a:r>
            <a:r>
              <a:rPr lang="en-US" sz="2300" dirty="0">
                <a:solidFill>
                  <a:schemeClr val="tx1"/>
                </a:solidFill>
              </a:rPr>
              <a:t> </a:t>
            </a:r>
            <a:r>
              <a:rPr lang="en-US" sz="2300" dirty="0" err="1">
                <a:solidFill>
                  <a:schemeClr val="tx1"/>
                </a:solidFill>
              </a:rPr>
              <a:t>unge</a:t>
            </a:r>
            <a:r>
              <a:rPr lang="en-US" sz="2300" dirty="0">
                <a:solidFill>
                  <a:schemeClr val="tx1"/>
                </a:solidFill>
              </a:rPr>
              <a:t>, </a:t>
            </a:r>
            <a:r>
              <a:rPr lang="en-US" sz="2300" dirty="0" err="1">
                <a:solidFill>
                  <a:schemeClr val="tx1"/>
                </a:solidFill>
              </a:rPr>
              <a:t>og</a:t>
            </a:r>
            <a:r>
              <a:rPr lang="en-US" sz="2300" dirty="0">
                <a:solidFill>
                  <a:schemeClr val="tx1"/>
                </a:solidFill>
              </a:rPr>
              <a:t> </a:t>
            </a:r>
            <a:r>
              <a:rPr lang="en-US" sz="2300" dirty="0" err="1">
                <a:solidFill>
                  <a:schemeClr val="tx1"/>
                </a:solidFill>
              </a:rPr>
              <a:t>filmen</a:t>
            </a:r>
            <a:r>
              <a:rPr lang="en-US" sz="2300" dirty="0">
                <a:solidFill>
                  <a:schemeClr val="tx1"/>
                </a:solidFill>
              </a:rPr>
              <a:t> </a:t>
            </a:r>
            <a:r>
              <a:rPr lang="en-US" sz="2300" dirty="0" err="1">
                <a:solidFill>
                  <a:schemeClr val="tx1"/>
                </a:solidFill>
              </a:rPr>
              <a:t>som</a:t>
            </a:r>
            <a:r>
              <a:rPr lang="en-US" sz="2300" dirty="0">
                <a:solidFill>
                  <a:schemeClr val="tx1"/>
                </a:solidFill>
              </a:rPr>
              <a:t> </a:t>
            </a:r>
            <a:r>
              <a:rPr lang="en-US" sz="2300" dirty="0" err="1">
                <a:solidFill>
                  <a:schemeClr val="tx1"/>
                </a:solidFill>
              </a:rPr>
              <a:t>ligger</a:t>
            </a:r>
            <a:r>
              <a:rPr lang="en-US" sz="2300" dirty="0">
                <a:solidFill>
                  <a:schemeClr val="tx1"/>
                </a:solidFill>
              </a:rPr>
              <a:t> </a:t>
            </a:r>
            <a:r>
              <a:rPr lang="en-US" sz="2300" dirty="0" err="1">
                <a:solidFill>
                  <a:schemeClr val="tx1"/>
                </a:solidFill>
              </a:rPr>
              <a:t>øverst</a:t>
            </a:r>
            <a:r>
              <a:rPr lang="en-US" sz="2300" dirty="0">
                <a:solidFill>
                  <a:schemeClr val="tx1"/>
                </a:solidFill>
              </a:rPr>
              <a:t>: </a:t>
            </a:r>
            <a:r>
              <a:rPr lang="en-US" sz="2300" u="sng" dirty="0">
                <a:solidFill>
                  <a:schemeClr val="tx1"/>
                </a:solidFill>
                <a:hlinkClick r:id="rId2"/>
              </a:rPr>
              <a:t>http://www.116111.no/</a:t>
            </a:r>
            <a:r>
              <a:rPr lang="nb-NO" sz="2300" dirty="0">
                <a:solidFill>
                  <a:schemeClr val="tx1"/>
                </a:solidFill>
              </a:rPr>
              <a:t> </a:t>
            </a:r>
          </a:p>
          <a:p>
            <a:pPr>
              <a:buNone/>
            </a:pPr>
            <a:endParaRPr lang="nb-NO" sz="2300" dirty="0">
              <a:solidFill>
                <a:schemeClr val="tx1"/>
              </a:solidFill>
            </a:endParaRPr>
          </a:p>
          <a:p>
            <a:r>
              <a:rPr lang="en-US" sz="2300" dirty="0" err="1">
                <a:solidFill>
                  <a:schemeClr val="tx1"/>
                </a:solidFill>
              </a:rPr>
              <a:t>Gå</a:t>
            </a:r>
            <a:r>
              <a:rPr lang="en-US" sz="2300" dirty="0">
                <a:solidFill>
                  <a:schemeClr val="tx1"/>
                </a:solidFill>
              </a:rPr>
              <a:t> inn </a:t>
            </a:r>
            <a:r>
              <a:rPr lang="en-US" sz="2300" dirty="0" err="1">
                <a:solidFill>
                  <a:schemeClr val="tx1"/>
                </a:solidFill>
              </a:rPr>
              <a:t>på</a:t>
            </a:r>
            <a:r>
              <a:rPr lang="en-US" sz="2300" dirty="0">
                <a:solidFill>
                  <a:schemeClr val="tx1"/>
                </a:solidFill>
              </a:rPr>
              <a:t> </a:t>
            </a:r>
            <a:r>
              <a:rPr lang="en-US" sz="2300" dirty="0" err="1">
                <a:solidFill>
                  <a:schemeClr val="tx1"/>
                </a:solidFill>
              </a:rPr>
              <a:t>nettstedet</a:t>
            </a:r>
            <a:r>
              <a:rPr lang="en-US" sz="2300" dirty="0">
                <a:solidFill>
                  <a:schemeClr val="tx1"/>
                </a:solidFill>
              </a:rPr>
              <a:t> </a:t>
            </a:r>
            <a:r>
              <a:rPr lang="en-US" sz="2300" dirty="0" err="1">
                <a:solidFill>
                  <a:schemeClr val="tx1"/>
                </a:solidFill>
              </a:rPr>
              <a:t>og</a:t>
            </a:r>
            <a:r>
              <a:rPr lang="en-US" sz="2300" dirty="0">
                <a:solidFill>
                  <a:schemeClr val="tx1"/>
                </a:solidFill>
              </a:rPr>
              <a:t> les, </a:t>
            </a:r>
            <a:r>
              <a:rPr lang="en-US" sz="2300" dirty="0" err="1">
                <a:solidFill>
                  <a:schemeClr val="tx1"/>
                </a:solidFill>
              </a:rPr>
              <a:t>enten</a:t>
            </a:r>
            <a:r>
              <a:rPr lang="en-US" sz="2300" dirty="0">
                <a:solidFill>
                  <a:schemeClr val="tx1"/>
                </a:solidFill>
              </a:rPr>
              <a:t> </a:t>
            </a:r>
            <a:r>
              <a:rPr lang="en-US" sz="2300" dirty="0" err="1">
                <a:solidFill>
                  <a:schemeClr val="tx1"/>
                </a:solidFill>
              </a:rPr>
              <a:t>hjemme</a:t>
            </a:r>
            <a:r>
              <a:rPr lang="en-US" sz="2300" dirty="0">
                <a:solidFill>
                  <a:schemeClr val="tx1"/>
                </a:solidFill>
              </a:rPr>
              <a:t> </a:t>
            </a:r>
            <a:r>
              <a:rPr lang="en-US" sz="2300" dirty="0" err="1">
                <a:solidFill>
                  <a:schemeClr val="tx1"/>
                </a:solidFill>
              </a:rPr>
              <a:t>eller</a:t>
            </a:r>
            <a:r>
              <a:rPr lang="en-US" sz="2300" dirty="0">
                <a:solidFill>
                  <a:schemeClr val="tx1"/>
                </a:solidFill>
              </a:rPr>
              <a:t> </a:t>
            </a:r>
            <a:r>
              <a:rPr lang="en-US" sz="2300" dirty="0" err="1">
                <a:solidFill>
                  <a:schemeClr val="tx1"/>
                </a:solidFill>
              </a:rPr>
              <a:t>på</a:t>
            </a:r>
            <a:r>
              <a:rPr lang="en-US" sz="2300" dirty="0">
                <a:solidFill>
                  <a:schemeClr val="tx1"/>
                </a:solidFill>
              </a:rPr>
              <a:t> </a:t>
            </a:r>
            <a:r>
              <a:rPr lang="en-US" sz="2300" dirty="0" err="1">
                <a:solidFill>
                  <a:schemeClr val="tx1"/>
                </a:solidFill>
              </a:rPr>
              <a:t>skolen</a:t>
            </a:r>
            <a:r>
              <a:rPr lang="en-US" sz="2300" dirty="0">
                <a:solidFill>
                  <a:schemeClr val="tx1"/>
                </a:solidFill>
              </a:rPr>
              <a:t>. </a:t>
            </a:r>
            <a:r>
              <a:rPr lang="en-US" sz="2300" dirty="0" err="1">
                <a:solidFill>
                  <a:schemeClr val="tx1"/>
                </a:solidFill>
              </a:rPr>
              <a:t>Heng</a:t>
            </a:r>
            <a:r>
              <a:rPr lang="en-US" sz="2300" dirty="0">
                <a:solidFill>
                  <a:schemeClr val="tx1"/>
                </a:solidFill>
              </a:rPr>
              <a:t> </a:t>
            </a:r>
            <a:r>
              <a:rPr lang="en-US" sz="2300" dirty="0" err="1">
                <a:solidFill>
                  <a:schemeClr val="tx1"/>
                </a:solidFill>
              </a:rPr>
              <a:t>opp</a:t>
            </a:r>
            <a:r>
              <a:rPr lang="en-US" sz="2300" dirty="0">
                <a:solidFill>
                  <a:schemeClr val="tx1"/>
                </a:solidFill>
              </a:rPr>
              <a:t> </a:t>
            </a:r>
            <a:r>
              <a:rPr lang="en-US" sz="2300" dirty="0" err="1">
                <a:solidFill>
                  <a:schemeClr val="tx1"/>
                </a:solidFill>
              </a:rPr>
              <a:t>telefonnummeret</a:t>
            </a:r>
            <a:r>
              <a:rPr lang="en-US" sz="2300" dirty="0">
                <a:solidFill>
                  <a:schemeClr val="tx1"/>
                </a:solidFill>
              </a:rPr>
              <a:t> </a:t>
            </a:r>
            <a:r>
              <a:rPr lang="en-US" sz="2300" dirty="0" err="1">
                <a:solidFill>
                  <a:schemeClr val="tx1"/>
                </a:solidFill>
              </a:rPr>
              <a:t>i</a:t>
            </a:r>
            <a:r>
              <a:rPr lang="en-US" sz="2300" dirty="0">
                <a:solidFill>
                  <a:schemeClr val="tx1"/>
                </a:solidFill>
              </a:rPr>
              <a:t> </a:t>
            </a:r>
            <a:r>
              <a:rPr lang="en-US" sz="2300" dirty="0" err="1">
                <a:solidFill>
                  <a:schemeClr val="tx1"/>
                </a:solidFill>
              </a:rPr>
              <a:t>klasserommet</a:t>
            </a:r>
            <a:endParaRPr lang="nb-NO" sz="2300" dirty="0">
              <a:solidFill>
                <a:schemeClr val="tx1"/>
              </a:solidFill>
            </a:endParaRPr>
          </a:p>
          <a:p>
            <a:endParaRPr lang="nn-NO" dirty="0"/>
          </a:p>
        </p:txBody>
      </p:sp>
      <p:pic>
        <p:nvPicPr>
          <p:cNvPr id="8" name="Plassholder for innhold 7" descr="Et bilde som inneholder Menneskeansikt, tekst, skjermbilde, person&#10;&#10;KI-generert innhold kan være feil.">
            <a:extLst>
              <a:ext uri="{FF2B5EF4-FFF2-40B4-BE49-F238E27FC236}">
                <a16:creationId xmlns:a16="http://schemas.microsoft.com/office/drawing/2014/main" id="{19F80872-B201-EB66-6908-61087841BE33}"/>
              </a:ext>
            </a:extLst>
          </p:cNvPr>
          <p:cNvPicPr>
            <a:picLocks noGrp="1" noChangeAspect="1"/>
          </p:cNvPicPr>
          <p:nvPr>
            <p:ph sz="half" idx="2"/>
          </p:nvPr>
        </p:nvPicPr>
        <p:blipFill>
          <a:blip r:embed="rId3"/>
          <a:stretch>
            <a:fillRect/>
          </a:stretch>
        </p:blipFill>
        <p:spPr>
          <a:xfrm>
            <a:off x="5951863" y="2624429"/>
            <a:ext cx="5181600" cy="268763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Å lage press og motstå press (10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normAutofit/>
          </a:bodyPr>
          <a:lstStyle/>
          <a:p>
            <a:pPr marL="178308" lvl="0" indent="-178308" defTabSz="713232">
              <a:spcBef>
                <a:spcPts val="780"/>
              </a:spcBef>
              <a:buFont typeface="Arial"/>
              <a:buChar char="•"/>
            </a:pPr>
            <a:r>
              <a:rPr lang="nb-NO" sz="2300" dirty="0">
                <a:solidFill>
                  <a:schemeClr val="tx1"/>
                </a:solidFill>
                <a:latin typeface="Calibri"/>
                <a:ea typeface="+mn-ea"/>
                <a:cs typeface="+mn-cs"/>
              </a:rPr>
              <a:t>Arbeid sammen to og to: 1´erne med 4´erne, og 2´erne med 3´erne</a:t>
            </a:r>
          </a:p>
          <a:p>
            <a:pPr marL="178308" lvl="0" indent="-178308" defTabSz="713232">
              <a:spcBef>
                <a:spcPts val="780"/>
              </a:spcBef>
              <a:buFont typeface="Arial"/>
              <a:buChar char="•"/>
            </a:pPr>
            <a:r>
              <a:rPr lang="nb-NO" sz="2300" dirty="0">
                <a:solidFill>
                  <a:schemeClr val="tx1"/>
                </a:solidFill>
                <a:latin typeface="Calibri"/>
                <a:ea typeface="+mn-ea"/>
                <a:cs typeface="+mn-cs"/>
              </a:rPr>
              <a:t>Trekk en situasjonslapp. Den ene trekker en situasjonslapp og lager press, den andre skal motstå presset</a:t>
            </a:r>
          </a:p>
          <a:p>
            <a:pPr marL="178308" lvl="0" indent="-178308" defTabSz="713232">
              <a:spcBef>
                <a:spcPts val="780"/>
              </a:spcBef>
              <a:buFont typeface="Arial"/>
              <a:buChar char="•"/>
            </a:pPr>
            <a:r>
              <a:rPr lang="nb-NO" sz="2300" dirty="0">
                <a:solidFill>
                  <a:schemeClr val="tx1"/>
                </a:solidFill>
                <a:latin typeface="Calibri"/>
                <a:ea typeface="+mn-ea"/>
                <a:cs typeface="+mn-cs"/>
              </a:rPr>
              <a:t>Bytt rolle etter 3-4 situasjoner. Bytt deretter partner</a:t>
            </a:r>
          </a:p>
          <a:p>
            <a:pPr marL="178308" lvl="0" indent="-178308" defTabSz="713232">
              <a:spcBef>
                <a:spcPts val="780"/>
              </a:spcBef>
              <a:buNone/>
            </a:pPr>
            <a:endParaRPr lang="nb-NO" sz="2300" dirty="0">
              <a:solidFill>
                <a:schemeClr val="tx1"/>
              </a:solidFill>
              <a:latin typeface="Calibri"/>
              <a:ea typeface="+mn-ea"/>
              <a:cs typeface="+mn-cs"/>
            </a:endParaRPr>
          </a:p>
          <a:p>
            <a:pPr marL="178308" lvl="0" indent="-178308" defTabSz="713232">
              <a:spcBef>
                <a:spcPts val="780"/>
              </a:spcBef>
              <a:buFont typeface="Arial"/>
              <a:buChar char="•"/>
            </a:pPr>
            <a:r>
              <a:rPr lang="nb-NO" sz="2300" b="1" dirty="0">
                <a:solidFill>
                  <a:schemeClr val="tx1"/>
                </a:solidFill>
                <a:latin typeface="Calibri"/>
                <a:ea typeface="+mn-ea"/>
                <a:cs typeface="+mn-cs"/>
              </a:rPr>
              <a:t>Lærer gjennomgår metoden først: Slik kan du motstå press</a:t>
            </a:r>
            <a:endParaRPr lang="nb-NO" sz="2300" dirty="0">
              <a:solidFill>
                <a:schemeClr val="tx1"/>
              </a:solidFill>
              <a:latin typeface="Calibri"/>
              <a:ea typeface="+mn-ea"/>
              <a:cs typeface="+mn-cs"/>
            </a:endParaRPr>
          </a:p>
          <a:p>
            <a:pPr marL="813816" lvl="1" indent="-457200" defTabSz="713232">
              <a:spcBef>
                <a:spcPts val="390"/>
              </a:spcBef>
              <a:buFont typeface="+mj-lt"/>
              <a:buAutoNum type="arabicParenR"/>
            </a:pPr>
            <a:r>
              <a:rPr lang="nb-NO" sz="2300" dirty="0">
                <a:solidFill>
                  <a:schemeClr val="tx1"/>
                </a:solidFill>
                <a:latin typeface="Calibri"/>
                <a:ea typeface="+mn-ea"/>
                <a:cs typeface="+mn-cs"/>
              </a:rPr>
              <a:t>Still motspørsmål </a:t>
            </a:r>
            <a:r>
              <a:rPr lang="nb-NO" sz="2000" dirty="0"/>
              <a:t>(Hvorfor skal jeg det?)</a:t>
            </a:r>
            <a:endParaRPr lang="nb-NO" sz="2300" i="1" dirty="0">
              <a:solidFill>
                <a:srgbClr val="00B050"/>
              </a:solidFill>
              <a:latin typeface="Calibri"/>
              <a:ea typeface="+mn-ea"/>
              <a:cs typeface="+mn-cs"/>
            </a:endParaRPr>
          </a:p>
          <a:p>
            <a:pPr marL="813816" lvl="1" indent="-457200" defTabSz="713232">
              <a:spcBef>
                <a:spcPts val="390"/>
              </a:spcBef>
              <a:buFont typeface="+mj-lt"/>
              <a:buAutoNum type="arabicParenR"/>
            </a:pPr>
            <a:r>
              <a:rPr lang="nb-NO" sz="2300" dirty="0">
                <a:solidFill>
                  <a:schemeClr val="tx1"/>
                </a:solidFill>
                <a:latin typeface="Calibri"/>
                <a:ea typeface="+mn-ea"/>
                <a:cs typeface="+mn-cs"/>
              </a:rPr>
              <a:t>Sett navn på problemet og fortell om følgene (</a:t>
            </a:r>
            <a:r>
              <a:rPr lang="nb-NO" sz="2000" dirty="0"/>
              <a:t>«Det du snakker om </a:t>
            </a:r>
            <a:r>
              <a:rPr lang="nb-NO" sz="2000" dirty="0" err="1"/>
              <a:t>na</a:t>
            </a:r>
            <a:r>
              <a:rPr lang="nb-NO" sz="2000" dirty="0"/>
              <a:t>̊, ville jeg kalt for nasking, og vi kan bli anmeldt til politiet. Jeg kan få prikk på rullebladet. Det vil jeg ikke.»)</a:t>
            </a:r>
            <a:endParaRPr lang="nb-NO" sz="2300" dirty="0">
              <a:solidFill>
                <a:schemeClr val="tx1"/>
              </a:solidFill>
              <a:latin typeface="Calibri"/>
              <a:ea typeface="+mn-ea"/>
              <a:cs typeface="+mn-cs"/>
            </a:endParaRPr>
          </a:p>
          <a:p>
            <a:pPr marL="813816" lvl="1" indent="-457200" defTabSz="713232">
              <a:spcBef>
                <a:spcPts val="390"/>
              </a:spcBef>
              <a:buFont typeface="+mj-lt"/>
              <a:buAutoNum type="arabicParenR"/>
            </a:pPr>
            <a:r>
              <a:rPr lang="nb-NO" sz="2300" dirty="0">
                <a:solidFill>
                  <a:schemeClr val="tx1"/>
                </a:solidFill>
                <a:latin typeface="Calibri"/>
                <a:ea typeface="+mn-ea"/>
                <a:cs typeface="+mn-cs"/>
              </a:rPr>
              <a:t>Si vennens navn og foreslå noe bedre </a:t>
            </a:r>
            <a:r>
              <a:rPr lang="nb-NO" sz="2000" dirty="0"/>
              <a:t>(«Jonas, jeg </a:t>
            </a:r>
            <a:r>
              <a:rPr lang="nb-NO" sz="2000" dirty="0" err="1"/>
              <a:t>foreslår</a:t>
            </a:r>
            <a:r>
              <a:rPr lang="nb-NO" sz="2000" dirty="0"/>
              <a:t> at vi heller spør om penger) </a:t>
            </a:r>
          </a:p>
          <a:p>
            <a:pPr marL="813816" lvl="1" indent="-457200" defTabSz="713232">
              <a:spcBef>
                <a:spcPts val="390"/>
              </a:spcBef>
              <a:buFont typeface="+mj-lt"/>
              <a:buAutoNum type="arabicParenR"/>
            </a:pPr>
            <a:endParaRPr lang="nb-NO" sz="2300" dirty="0">
              <a:solidFill>
                <a:schemeClr val="tx1"/>
              </a:solidFill>
              <a:latin typeface="Calibri"/>
              <a:ea typeface="+mn-ea"/>
              <a:cs typeface="+mn-cs"/>
            </a:endParaRPr>
          </a:p>
        </p:txBody>
      </p:sp>
    </p:spTree>
    <p:extLst>
      <p:ext uri="{BB962C8B-B14F-4D97-AF65-F5344CB8AC3E}">
        <p14:creationId xmlns:p14="http://schemas.microsoft.com/office/powerpoint/2010/main" val="33178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Ja/nei/vet ikke (10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825624"/>
            <a:ext cx="10993584" cy="4333875"/>
          </a:xfrm>
        </p:spPr>
        <p:txBody>
          <a:bodyPr>
            <a:normAutofit/>
          </a:bodyPr>
          <a:lstStyle/>
          <a:p>
            <a:r>
              <a:rPr lang="nb-NO" sz="2300" dirty="0">
                <a:solidFill>
                  <a:schemeClr val="tx1"/>
                </a:solidFill>
              </a:rPr>
              <a:t>På presentasjonen kommer det spørsmål som dere skal stille til hverandre i par </a:t>
            </a:r>
          </a:p>
          <a:p>
            <a:r>
              <a:rPr lang="nb-NO" sz="2300" dirty="0">
                <a:solidFill>
                  <a:schemeClr val="tx1"/>
                </a:solidFill>
              </a:rPr>
              <a:t>Kun den som stiller spørsmål skal se på presentasjonen, den andre svarer med ”ja”, ”nei” eller ”vet ikke”</a:t>
            </a:r>
          </a:p>
          <a:p>
            <a:r>
              <a:rPr lang="nb-NO" sz="2300" dirty="0">
                <a:solidFill>
                  <a:schemeClr val="tx1"/>
                </a:solidFill>
              </a:rPr>
              <a:t>Det er ingen fasitsvar, og helt greit å svare ”vet ikke” </a:t>
            </a:r>
          </a:p>
          <a:p>
            <a:r>
              <a:rPr lang="nb-NO" sz="2300" dirty="0">
                <a:solidFill>
                  <a:schemeClr val="tx1"/>
                </a:solidFill>
              </a:rPr>
              <a:t>I tillegg til å svare med ord, skal dere bruke følgende kroppsspråk:</a:t>
            </a:r>
          </a:p>
          <a:p>
            <a:pPr lvl="1"/>
            <a:r>
              <a:rPr lang="nb-NO" sz="2300" b="1" dirty="0">
                <a:solidFill>
                  <a:schemeClr val="tx1"/>
                </a:solidFill>
              </a:rPr>
              <a:t>Ja:</a:t>
            </a:r>
            <a:r>
              <a:rPr lang="nb-NO" sz="2300" dirty="0">
                <a:solidFill>
                  <a:schemeClr val="tx1"/>
                </a:solidFill>
              </a:rPr>
              <a:t> Nikke</a:t>
            </a:r>
          </a:p>
          <a:p>
            <a:pPr lvl="1"/>
            <a:r>
              <a:rPr lang="nb-NO" sz="2300" b="1" dirty="0">
                <a:solidFill>
                  <a:schemeClr val="tx1"/>
                </a:solidFill>
              </a:rPr>
              <a:t>Nei:</a:t>
            </a:r>
            <a:r>
              <a:rPr lang="nb-NO" sz="2300" dirty="0">
                <a:solidFill>
                  <a:schemeClr val="tx1"/>
                </a:solidFill>
              </a:rPr>
              <a:t> Stopphånd</a:t>
            </a:r>
          </a:p>
          <a:p>
            <a:pPr lvl="1"/>
            <a:r>
              <a:rPr lang="nb-NO" sz="2300" b="1" dirty="0">
                <a:solidFill>
                  <a:schemeClr val="tx1"/>
                </a:solidFill>
              </a:rPr>
              <a:t>Vet ikke: </a:t>
            </a:r>
            <a:r>
              <a:rPr lang="nb-NO" sz="2300" dirty="0">
                <a:solidFill>
                  <a:schemeClr val="tx1"/>
                </a:solidFill>
              </a:rPr>
              <a:t>Rolig bevegelse på hodet</a:t>
            </a:r>
          </a:p>
          <a:p>
            <a:r>
              <a:rPr lang="nb-NO" sz="2300" dirty="0">
                <a:solidFill>
                  <a:schemeClr val="tx1"/>
                </a:solidFill>
              </a:rPr>
              <a:t>Etter 5 spørsmål bytter dere plass og roller. 5 nye spørsmål kommer opp!</a:t>
            </a:r>
          </a:p>
          <a:p>
            <a:r>
              <a:rPr lang="nb-NO" sz="2300" dirty="0">
                <a:solidFill>
                  <a:srgbClr val="FF0000"/>
                </a:solidFill>
              </a:rPr>
              <a:t>Still opp som vist på neste side før dere begynner</a:t>
            </a:r>
          </a:p>
          <a:p>
            <a:pPr marL="178308" lvl="0" indent="-178308" defTabSz="713232">
              <a:spcBef>
                <a:spcPts val="780"/>
              </a:spcBef>
              <a:buFont typeface="Arial"/>
              <a:buChar char="•"/>
            </a:pPr>
            <a:endParaRPr lang="nn-NO" sz="2200" dirty="0">
              <a:solidFill>
                <a:prstClr val="black"/>
              </a:solidFill>
              <a:latin typeface="Calibri"/>
              <a:ea typeface="+mn-ea"/>
              <a:cs typeface="+mn-cs"/>
            </a:endParaRP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endParaRPr lang="nb-NO"/>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en-US" sz="2800" dirty="0"/>
              <a:t>OPPSTILLING</a:t>
            </a:r>
            <a:endParaRPr lang="nb-NO" dirty="0"/>
          </a:p>
        </p:txBody>
      </p:sp>
      <p:pic>
        <p:nvPicPr>
          <p:cNvPr id="4" name="Plassholder for innhold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17842" y="2246243"/>
            <a:ext cx="4114800" cy="342900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5" name="Plassholder for innhold 2"/>
          <p:cNvSpPr txBox="1">
            <a:spLocks/>
          </p:cNvSpPr>
          <p:nvPr/>
        </p:nvSpPr>
        <p:spPr>
          <a:xfrm>
            <a:off x="8003822" y="79022"/>
            <a:ext cx="3595142" cy="6568661"/>
          </a:xfrm>
          <a:prstGeom prst="rect">
            <a:avLst/>
          </a:prstGeom>
        </p:spPr>
        <p:txBody>
          <a:bodyPr vert="horz" lIns="71323" tIns="35662" rIns="71323" bIns="35662" rtlCol="0" anchor="ctr">
            <a:normAutofit/>
          </a:bodyPr>
          <a:lstStyle/>
          <a:p>
            <a:pPr marL="178308" marR="0" lvl="0" indent="0" algn="l" defTabSz="713232" rtl="0" eaLnBrk="1" fontAlgn="auto" latinLnBrk="0" hangingPunct="1">
              <a:lnSpc>
                <a:spcPct val="100000"/>
              </a:lnSpc>
              <a:spcBef>
                <a:spcPts val="0"/>
              </a:spcBef>
              <a:spcAft>
                <a:spcPts val="0"/>
              </a:spcAft>
              <a:buClrTx/>
              <a:buSzTx/>
              <a:buFont typeface="Arial"/>
              <a:buNone/>
              <a:tabLst/>
              <a:defRPr/>
            </a:pPr>
            <a:r>
              <a:rPr lang="en-US" sz="2000" dirty="0">
                <a:latin typeface="Verdana" panose="020B0604030504040204" pitchFamily="34" charset="0"/>
                <a:ea typeface="Verdana" panose="020B0604030504040204" pitchFamily="34" charset="0"/>
                <a:cs typeface="Verdana" panose="020B0604030504040204" pitchFamily="34" charset="0"/>
              </a:rPr>
              <a:t>Klassen deles </a:t>
            </a:r>
            <a:r>
              <a:rPr lang="en-US" sz="2000" dirty="0" err="1">
                <a:latin typeface="Verdana" panose="020B0604030504040204" pitchFamily="34" charset="0"/>
                <a:ea typeface="Verdana" panose="020B0604030504040204" pitchFamily="34" charset="0"/>
                <a:cs typeface="Verdana" panose="020B0604030504040204" pitchFamily="34" charset="0"/>
              </a:rPr>
              <a:t>i</a:t>
            </a:r>
            <a:r>
              <a:rPr lang="en-US" sz="2000" dirty="0">
                <a:latin typeface="Verdana" panose="020B0604030504040204" pitchFamily="34" charset="0"/>
                <a:ea typeface="Verdana" panose="020B0604030504040204" pitchFamily="34" charset="0"/>
                <a:cs typeface="Verdana" panose="020B0604030504040204" pitchFamily="34" charset="0"/>
              </a:rPr>
              <a:t> to, </a:t>
            </a:r>
            <a:r>
              <a:rPr lang="en-US" sz="2000" dirty="0" err="1">
                <a:latin typeface="Verdana" panose="020B0604030504040204" pitchFamily="34" charset="0"/>
                <a:ea typeface="Verdana" panose="020B0604030504040204" pitchFamily="34" charset="0"/>
                <a:cs typeface="Verdana" panose="020B0604030504040204" pitchFamily="34" charset="0"/>
              </a:rPr>
              <a:t>feks</a:t>
            </a:r>
            <a:r>
              <a:rPr lang="en-US" sz="2000" dirty="0">
                <a:latin typeface="Verdana" panose="020B0604030504040204" pitchFamily="34" charset="0"/>
                <a:ea typeface="Verdana" panose="020B0604030504040204" pitchFamily="34" charset="0"/>
                <a:cs typeface="Verdana" panose="020B0604030504040204" pitchFamily="34" charset="0"/>
              </a:rPr>
              <a:t>, gutter </a:t>
            </a:r>
            <a:r>
              <a:rPr lang="en-US" sz="2000" dirty="0" err="1">
                <a:latin typeface="Verdana" panose="020B0604030504040204" pitchFamily="34" charset="0"/>
                <a:ea typeface="Verdana" panose="020B0604030504040204" pitchFamily="34" charset="0"/>
                <a:cs typeface="Verdana" panose="020B0604030504040204" pitchFamily="34" charset="0"/>
              </a:rPr>
              <a:t>og</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jenter</a:t>
            </a:r>
            <a:r>
              <a:rPr lang="en-US" sz="2000" dirty="0">
                <a:latin typeface="Verdana" panose="020B0604030504040204" pitchFamily="34" charset="0"/>
                <a:ea typeface="Verdana" panose="020B0604030504040204" pitchFamily="34" charset="0"/>
                <a:cs typeface="Verdana" panose="020B0604030504040204" pitchFamily="34" charset="0"/>
              </a:rPr>
              <a:t>.</a:t>
            </a:r>
          </a:p>
          <a:p>
            <a:pPr marL="178308" marR="0" lvl="0" indent="0" algn="l" defTabSz="713232" rtl="0" eaLnBrk="1" fontAlgn="auto" latinLnBrk="0" hangingPunct="1">
              <a:lnSpc>
                <a:spcPct val="100000"/>
              </a:lnSpc>
              <a:spcBef>
                <a:spcPts val="0"/>
              </a:spcBef>
              <a:spcAft>
                <a:spcPts val="0"/>
              </a:spcAft>
              <a:buClrTx/>
              <a:buSzTx/>
              <a:buFont typeface="Arial"/>
              <a:buNone/>
              <a:tabLst/>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78308" marR="0" lvl="0" indent="0" algn="l" defTabSz="713232" rtl="0" eaLnBrk="1" fontAlgn="auto" latinLnBrk="0" hangingPunct="1">
              <a:lnSpc>
                <a:spcPct val="100000"/>
              </a:lnSpc>
              <a:spcBef>
                <a:spcPts val="0"/>
              </a:spcBef>
              <a:spcAft>
                <a:spcPts val="0"/>
              </a:spcAft>
              <a:buClrTx/>
              <a:buSzTx/>
              <a:buFont typeface="Arial"/>
              <a:buNone/>
              <a:tabLst/>
              <a:defRPr/>
            </a:pPr>
            <a:r>
              <a:rPr lang="en-US" sz="2000" dirty="0" err="1">
                <a:latin typeface="Verdana" panose="020B0604030504040204" pitchFamily="34" charset="0"/>
                <a:ea typeface="Verdana" panose="020B0604030504040204" pitchFamily="34" charset="0"/>
                <a:cs typeface="Verdana" panose="020B0604030504040204" pitchFamily="34" charset="0"/>
              </a:rPr>
              <a:t>Guttene</a:t>
            </a:r>
            <a:r>
              <a:rPr lang="en-US" sz="2000" dirty="0">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SITTER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på</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en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rekke</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med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ryggen</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til</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tavlen</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og</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jentene</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STÅR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slik</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dere</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ser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tavlen</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Dere</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skal</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danne</a:t>
            </a:r>
            <a:r>
              <a:rPr kumimoji="0" 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par. </a:t>
            </a:r>
          </a:p>
          <a:p>
            <a:pPr marL="178308" marR="0" lvl="0" indent="0" algn="l" defTabSz="713232" rtl="0" eaLnBrk="1" fontAlgn="auto" latinLnBrk="0" hangingPunct="1">
              <a:lnSpc>
                <a:spcPct val="100000"/>
              </a:lnSpc>
              <a:spcBef>
                <a:spcPts val="0"/>
              </a:spcBef>
              <a:spcAft>
                <a:spcPts val="0"/>
              </a:spcAft>
              <a:buClrTx/>
              <a:buSzTx/>
              <a:buFont typeface="Arial"/>
              <a:buNone/>
              <a:tabLst/>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78308" marR="0" lvl="0" indent="0" algn="l" defTabSz="713232" rtl="0" eaLnBrk="1" fontAlgn="auto" latinLnBrk="0" hangingPunct="1">
              <a:lnSpc>
                <a:spcPct val="100000"/>
              </a:lnSpc>
              <a:spcBef>
                <a:spcPts val="0"/>
              </a:spcBef>
              <a:spcAft>
                <a:spcPts val="0"/>
              </a:spcAft>
              <a:buClrTx/>
              <a:buSzTx/>
              <a:buFont typeface="Arial"/>
              <a:buNone/>
              <a:tabLst/>
              <a:defRPr/>
            </a:pPr>
            <a:r>
              <a:rPr lang="en-US" sz="2000" dirty="0">
                <a:latin typeface="Verdana" panose="020B0604030504040204" pitchFamily="34" charset="0"/>
                <a:ea typeface="Verdana" panose="020B0604030504040204" pitchFamily="34" charset="0"/>
                <a:cs typeface="Verdana" panose="020B0604030504040204" pitchFamily="34" charset="0"/>
              </a:rPr>
              <a:t>Den </a:t>
            </a:r>
            <a:r>
              <a:rPr lang="en-US" sz="2000" dirty="0" err="1">
                <a:latin typeface="Verdana" panose="020B0604030504040204" pitchFamily="34" charset="0"/>
                <a:ea typeface="Verdana" panose="020B0604030504040204" pitchFamily="34" charset="0"/>
                <a:cs typeface="Verdana" panose="020B0604030504040204" pitchFamily="34" charset="0"/>
              </a:rPr>
              <a:t>som</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står</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skal</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stille</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spørsmålene</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på</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tavlen</a:t>
            </a:r>
            <a:r>
              <a:rPr lang="en-US" sz="2000" dirty="0">
                <a:latin typeface="Verdana" panose="020B0604030504040204" pitchFamily="34" charset="0"/>
                <a:ea typeface="Verdana" panose="020B0604030504040204" pitchFamily="34" charset="0"/>
                <a:cs typeface="Verdana" panose="020B0604030504040204" pitchFamily="34" charset="0"/>
              </a:rPr>
              <a:t>.  </a:t>
            </a:r>
          </a:p>
          <a:p>
            <a:pPr marL="178308" marR="0" lvl="0" indent="0" algn="l" defTabSz="713232" rtl="0" eaLnBrk="1" fontAlgn="auto" latinLnBrk="0" hangingPunct="1">
              <a:lnSpc>
                <a:spcPct val="100000"/>
              </a:lnSpc>
              <a:spcBef>
                <a:spcPts val="0"/>
              </a:spcBef>
              <a:spcAft>
                <a:spcPts val="0"/>
              </a:spcAft>
              <a:buClrTx/>
              <a:buSzTx/>
              <a:buFont typeface="Arial"/>
              <a:buNone/>
              <a:tabLst/>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78308" marR="0" lvl="0" indent="0" algn="l" defTabSz="713232" rtl="0" eaLnBrk="1" fontAlgn="auto" latinLnBrk="0" hangingPunct="1">
              <a:lnSpc>
                <a:spcPct val="100000"/>
              </a:lnSpc>
              <a:spcBef>
                <a:spcPts val="0"/>
              </a:spcBef>
              <a:spcAft>
                <a:spcPts val="0"/>
              </a:spcAft>
              <a:buClrTx/>
              <a:buSzTx/>
              <a:buFont typeface="Arial"/>
              <a:buNone/>
              <a:tabLst/>
              <a:defRPr/>
            </a:pPr>
            <a:r>
              <a:rPr lang="en-US" sz="2000" dirty="0">
                <a:latin typeface="Verdana" panose="020B0604030504040204" pitchFamily="34" charset="0"/>
                <a:ea typeface="Verdana" panose="020B0604030504040204" pitchFamily="34" charset="0"/>
                <a:cs typeface="Verdana" panose="020B0604030504040204" pitchFamily="34" charset="0"/>
              </a:rPr>
              <a:t>Den </a:t>
            </a:r>
            <a:r>
              <a:rPr lang="en-US" sz="2000" dirty="0" err="1">
                <a:latin typeface="Verdana" panose="020B0604030504040204" pitchFamily="34" charset="0"/>
                <a:ea typeface="Verdana" panose="020B0604030504040204" pitchFamily="34" charset="0"/>
                <a:cs typeface="Verdana" panose="020B0604030504040204" pitchFamily="34" charset="0"/>
              </a:rPr>
              <a:t>som</a:t>
            </a:r>
            <a:r>
              <a:rPr lang="en-US" sz="2000" dirty="0">
                <a:latin typeface="Verdana" panose="020B0604030504040204" pitchFamily="34" charset="0"/>
                <a:ea typeface="Verdana" panose="020B0604030504040204" pitchFamily="34" charset="0"/>
                <a:cs typeface="Verdana" panose="020B0604030504040204" pitchFamily="34" charset="0"/>
              </a:rPr>
              <a:t> sitter: Bruk </a:t>
            </a:r>
            <a:r>
              <a:rPr lang="en-US" sz="2000" dirty="0" err="1">
                <a:latin typeface="Verdana" panose="020B0604030504040204" pitchFamily="34" charset="0"/>
                <a:ea typeface="Verdana" panose="020B0604030504040204" pitchFamily="34" charset="0"/>
                <a:cs typeface="Verdana" panose="020B0604030504040204" pitchFamily="34" charset="0"/>
              </a:rPr>
              <a:t>sjansen</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til</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å</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øve</a:t>
            </a:r>
            <a:r>
              <a:rPr lang="en-US" sz="2000" dirty="0">
                <a:latin typeface="Verdana" panose="020B0604030504040204" pitchFamily="34" charset="0"/>
                <a:ea typeface="Verdana" panose="020B0604030504040204" pitchFamily="34" charset="0"/>
                <a:cs typeface="Verdana" panose="020B0604030504040204" pitchFamily="34" charset="0"/>
              </a:rPr>
              <a:t> deg </a:t>
            </a:r>
            <a:r>
              <a:rPr lang="en-US" sz="2000" dirty="0" err="1">
                <a:latin typeface="Verdana" panose="020B0604030504040204" pitchFamily="34" charset="0"/>
                <a:ea typeface="Verdana" panose="020B0604030504040204" pitchFamily="34" charset="0"/>
                <a:cs typeface="Verdana" panose="020B0604030504040204" pitchFamily="34" charset="0"/>
              </a:rPr>
              <a:t>på</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å</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si</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tydelig</a:t>
            </a:r>
            <a:r>
              <a:rPr lang="en-US" sz="2000" dirty="0">
                <a:latin typeface="Verdana" panose="020B0604030504040204" pitchFamily="34" charset="0"/>
                <a:ea typeface="Verdana" panose="020B0604030504040204" pitchFamily="34" charset="0"/>
                <a:cs typeface="Verdana" panose="020B0604030504040204" pitchFamily="34" charset="0"/>
              </a:rPr>
              <a:t> ja </a:t>
            </a:r>
            <a:r>
              <a:rPr lang="en-US" sz="2000" dirty="0" err="1">
                <a:latin typeface="Verdana" panose="020B0604030504040204" pitchFamily="34" charset="0"/>
                <a:ea typeface="Verdana" panose="020B0604030504040204" pitchFamily="34" charset="0"/>
                <a:cs typeface="Verdana" panose="020B0604030504040204" pitchFamily="34" charset="0"/>
              </a:rPr>
              <a:t>eller</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nei</a:t>
            </a:r>
            <a:r>
              <a:rPr lang="en-US" sz="2000" dirty="0">
                <a:latin typeface="Verdana" panose="020B0604030504040204" pitchFamily="34" charset="0"/>
                <a:ea typeface="Verdana" panose="020B0604030504040204" pitchFamily="34" charset="0"/>
                <a:cs typeface="Verdana" panose="020B0604030504040204" pitchFamily="34" charset="0"/>
              </a:rPr>
              <a:t>. </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8647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PÅSTANDER</a:t>
            </a:r>
          </a:p>
        </p:txBody>
      </p:sp>
      <p:sp>
        <p:nvSpPr>
          <p:cNvPr id="5" name="Plassholder for innhold 4"/>
          <p:cNvSpPr>
            <a:spLocks noGrp="1"/>
          </p:cNvSpPr>
          <p:nvPr>
            <p:ph sz="half" idx="1"/>
          </p:nvPr>
        </p:nvSpPr>
        <p:spPr>
          <a:xfrm>
            <a:off x="838200" y="1490133"/>
            <a:ext cx="5181600" cy="4686830"/>
          </a:xfrm>
        </p:spPr>
        <p:txBody>
          <a:bodyPr>
            <a:normAutofit fontScale="70000" lnSpcReduction="20000"/>
          </a:bodyPr>
          <a:lstStyle/>
          <a:p>
            <a:pPr marL="586130" indent="-586130">
              <a:buFont typeface="+mj-lt"/>
              <a:buAutoNum type="arabicPeriod"/>
            </a:pPr>
            <a:r>
              <a:rPr lang="nb-NO" dirty="0">
                <a:solidFill>
                  <a:schemeClr val="tx1"/>
                </a:solidFill>
              </a:rPr>
              <a:t>Liker du </a:t>
            </a:r>
            <a:r>
              <a:rPr lang="nb-NO" dirty="0" err="1">
                <a:solidFill>
                  <a:schemeClr val="tx1"/>
                </a:solidFill>
              </a:rPr>
              <a:t>hiphop</a:t>
            </a:r>
            <a:r>
              <a:rPr lang="nb-NO" dirty="0">
                <a:solidFill>
                  <a:schemeClr val="tx1"/>
                </a:solidFill>
              </a:rPr>
              <a:t>?</a:t>
            </a:r>
          </a:p>
          <a:p>
            <a:pPr marL="586130" indent="-586130">
              <a:buFont typeface="+mj-lt"/>
              <a:buAutoNum type="arabicPeriod"/>
            </a:pPr>
            <a:r>
              <a:rPr lang="nb-NO" dirty="0">
                <a:solidFill>
                  <a:schemeClr val="tx1"/>
                </a:solidFill>
              </a:rPr>
              <a:t>Er det greit å kalle noen geit?</a:t>
            </a:r>
          </a:p>
          <a:p>
            <a:pPr marL="586130" indent="-586130">
              <a:buFont typeface="+mj-lt"/>
              <a:buAutoNum type="arabicPeriod"/>
            </a:pPr>
            <a:r>
              <a:rPr lang="nb-NO" dirty="0">
                <a:solidFill>
                  <a:schemeClr val="tx1"/>
                </a:solidFill>
              </a:rPr>
              <a:t>Er fløteis bedre enn </a:t>
            </a:r>
            <a:r>
              <a:rPr lang="nb-NO" dirty="0" err="1">
                <a:solidFill>
                  <a:schemeClr val="tx1"/>
                </a:solidFill>
              </a:rPr>
              <a:t>saftis</a:t>
            </a:r>
            <a:r>
              <a:rPr lang="nb-NO" dirty="0">
                <a:solidFill>
                  <a:schemeClr val="tx1"/>
                </a:solidFill>
              </a:rPr>
              <a:t>?</a:t>
            </a:r>
          </a:p>
          <a:p>
            <a:pPr marL="586130" indent="-586130">
              <a:buFont typeface="+mj-lt"/>
              <a:buAutoNum type="arabicPeriod"/>
            </a:pPr>
            <a:r>
              <a:rPr lang="nb-NO" dirty="0">
                <a:solidFill>
                  <a:schemeClr val="tx1"/>
                </a:solidFill>
              </a:rPr>
              <a:t>Vil du være med på ekspedisjon til månen? </a:t>
            </a:r>
          </a:p>
          <a:p>
            <a:pPr marL="586130" indent="-586130">
              <a:buFont typeface="+mj-lt"/>
              <a:buAutoNum type="arabicPeriod"/>
            </a:pPr>
            <a:r>
              <a:rPr lang="nb-NO" dirty="0">
                <a:solidFill>
                  <a:schemeClr val="tx1"/>
                </a:solidFill>
              </a:rPr>
              <a:t>Kan jeg håndhilse på deg? </a:t>
            </a:r>
          </a:p>
          <a:p>
            <a:pPr algn="ctr">
              <a:buNone/>
            </a:pPr>
            <a:r>
              <a:rPr lang="nb-NO" b="1" dirty="0">
                <a:solidFill>
                  <a:schemeClr val="tx1"/>
                </a:solidFill>
              </a:rPr>
              <a:t>- BYTT -</a:t>
            </a:r>
          </a:p>
          <a:p>
            <a:pPr marL="586130" indent="-586130">
              <a:buFont typeface="+mj-lt"/>
              <a:buAutoNum type="arabicPeriod" startAt="6"/>
            </a:pPr>
            <a:r>
              <a:rPr lang="nb-NO" dirty="0">
                <a:solidFill>
                  <a:schemeClr val="tx1"/>
                </a:solidFill>
              </a:rPr>
              <a:t>Liker du å lage mat?</a:t>
            </a:r>
          </a:p>
          <a:p>
            <a:pPr marL="586130" indent="-586130">
              <a:buFont typeface="+mj-lt"/>
              <a:buAutoNum type="arabicPeriod" startAt="6"/>
            </a:pPr>
            <a:r>
              <a:rPr lang="nb-NO" dirty="0">
                <a:solidFill>
                  <a:schemeClr val="tx1"/>
                </a:solidFill>
              </a:rPr>
              <a:t>Er det greit å spenne bein på noen på tull? </a:t>
            </a:r>
          </a:p>
          <a:p>
            <a:pPr marL="586130" indent="-586130">
              <a:buFont typeface="+mj-lt"/>
              <a:buAutoNum type="arabicPeriod" startAt="6"/>
            </a:pPr>
            <a:r>
              <a:rPr lang="nb-NO" dirty="0">
                <a:solidFill>
                  <a:schemeClr val="tx1"/>
                </a:solidFill>
              </a:rPr>
              <a:t>Er ris bedre enn pasta?</a:t>
            </a:r>
          </a:p>
          <a:p>
            <a:pPr marL="586130" indent="-586130">
              <a:buFont typeface="+mj-lt"/>
              <a:buAutoNum type="arabicPeriod" startAt="6"/>
            </a:pPr>
            <a:r>
              <a:rPr lang="nb-NO" dirty="0">
                <a:solidFill>
                  <a:schemeClr val="tx1"/>
                </a:solidFill>
              </a:rPr>
              <a:t>Vil du hoppe i fallskjerm i løpet av livet? </a:t>
            </a:r>
          </a:p>
          <a:p>
            <a:pPr marL="586130" indent="-586130">
              <a:buFont typeface="+mj-lt"/>
              <a:buAutoNum type="arabicPeriod" startAt="6"/>
            </a:pPr>
            <a:r>
              <a:rPr lang="nb-NO" dirty="0">
                <a:solidFill>
                  <a:schemeClr val="tx1"/>
                </a:solidFill>
              </a:rPr>
              <a:t>Vil du ha en klem? </a:t>
            </a:r>
          </a:p>
          <a:p>
            <a:pPr algn="ctr">
              <a:buNone/>
            </a:pPr>
            <a:r>
              <a:rPr lang="nb-NO" b="1" dirty="0">
                <a:solidFill>
                  <a:schemeClr val="tx1"/>
                </a:solidFill>
              </a:rPr>
              <a:t>- BYTT -</a:t>
            </a:r>
          </a:p>
          <a:p>
            <a:endParaRPr lang="nb-NO" dirty="0">
              <a:solidFill>
                <a:schemeClr val="tx1"/>
              </a:solidFill>
            </a:endParaRPr>
          </a:p>
        </p:txBody>
      </p:sp>
      <p:sp>
        <p:nvSpPr>
          <p:cNvPr id="6" name="Plassholder for innhold 5"/>
          <p:cNvSpPr>
            <a:spLocks noGrp="1"/>
          </p:cNvSpPr>
          <p:nvPr>
            <p:ph sz="half" idx="2"/>
          </p:nvPr>
        </p:nvSpPr>
        <p:spPr>
          <a:xfrm>
            <a:off x="6172200" y="1490133"/>
            <a:ext cx="5181600" cy="4686830"/>
          </a:xfrm>
        </p:spPr>
        <p:txBody>
          <a:bodyPr>
            <a:normAutofit fontScale="70000" lnSpcReduction="20000"/>
          </a:bodyPr>
          <a:lstStyle/>
          <a:p>
            <a:pPr marL="586130" indent="-586130">
              <a:buFont typeface="+mj-lt"/>
              <a:buAutoNum type="arabicPeriod" startAt="11"/>
            </a:pPr>
            <a:r>
              <a:rPr lang="nb-NO" dirty="0">
                <a:solidFill>
                  <a:schemeClr val="tx1"/>
                </a:solidFill>
              </a:rPr>
              <a:t>Liker du sport på tv?</a:t>
            </a:r>
          </a:p>
          <a:p>
            <a:pPr marL="586130" indent="-586130">
              <a:buFont typeface="+mj-lt"/>
              <a:buAutoNum type="arabicPeriod" startAt="11"/>
            </a:pPr>
            <a:r>
              <a:rPr lang="nb-NO" dirty="0">
                <a:solidFill>
                  <a:schemeClr val="tx1"/>
                </a:solidFill>
              </a:rPr>
              <a:t>Er det greit å kalle noen dum?</a:t>
            </a:r>
          </a:p>
          <a:p>
            <a:pPr marL="586130" indent="-586130">
              <a:buFont typeface="+mj-lt"/>
              <a:buAutoNum type="arabicPeriod" startAt="11"/>
            </a:pPr>
            <a:r>
              <a:rPr lang="nb-NO" dirty="0">
                <a:solidFill>
                  <a:schemeClr val="tx1"/>
                </a:solidFill>
              </a:rPr>
              <a:t>Er sjokolade bedre enn godteri?</a:t>
            </a:r>
          </a:p>
          <a:p>
            <a:pPr marL="586130" indent="-586130">
              <a:buFont typeface="+mj-lt"/>
              <a:buAutoNum type="arabicPeriod" startAt="11"/>
            </a:pPr>
            <a:r>
              <a:rPr lang="nb-NO" dirty="0">
                <a:solidFill>
                  <a:schemeClr val="tx1"/>
                </a:solidFill>
              </a:rPr>
              <a:t>Vil du bli rik fremfor lykkelig?</a:t>
            </a:r>
          </a:p>
          <a:p>
            <a:pPr marL="586130" indent="-586130">
              <a:buFont typeface="+mj-lt"/>
              <a:buAutoNum type="arabicPeriod" startAt="11"/>
            </a:pPr>
            <a:r>
              <a:rPr lang="nb-NO" dirty="0">
                <a:solidFill>
                  <a:schemeClr val="tx1"/>
                </a:solidFill>
              </a:rPr>
              <a:t>Kan jeg stryke deg på kinnet? </a:t>
            </a:r>
          </a:p>
          <a:p>
            <a:pPr algn="ctr">
              <a:buNone/>
            </a:pPr>
            <a:r>
              <a:rPr lang="nb-NO" b="1" dirty="0">
                <a:solidFill>
                  <a:schemeClr val="tx1"/>
                </a:solidFill>
              </a:rPr>
              <a:t>- BYTT -</a:t>
            </a:r>
          </a:p>
          <a:p>
            <a:pPr marL="586130" indent="-586130">
              <a:buFont typeface="+mj-lt"/>
              <a:buAutoNum type="arabicPeriod" startAt="16"/>
            </a:pPr>
            <a:r>
              <a:rPr lang="nb-NO" dirty="0">
                <a:solidFill>
                  <a:schemeClr val="tx1"/>
                </a:solidFill>
              </a:rPr>
              <a:t>Liker du å være ute?</a:t>
            </a:r>
          </a:p>
          <a:p>
            <a:pPr marL="586130" indent="-586130">
              <a:buFont typeface="+mj-lt"/>
              <a:buAutoNum type="arabicPeriod" startAt="16"/>
            </a:pPr>
            <a:r>
              <a:rPr lang="nb-NO" dirty="0">
                <a:solidFill>
                  <a:schemeClr val="tx1"/>
                </a:solidFill>
              </a:rPr>
              <a:t>Er det greit å le av andre?</a:t>
            </a:r>
          </a:p>
          <a:p>
            <a:pPr marL="586130" indent="-586130">
              <a:buFont typeface="+mj-lt"/>
              <a:buAutoNum type="arabicPeriod" startAt="16"/>
            </a:pPr>
            <a:r>
              <a:rPr lang="nb-NO" dirty="0">
                <a:solidFill>
                  <a:schemeClr val="tx1"/>
                </a:solidFill>
              </a:rPr>
              <a:t>Vil du bo i et annet land en gang?</a:t>
            </a:r>
          </a:p>
          <a:p>
            <a:pPr marL="586130" indent="-586130">
              <a:buFont typeface="+mj-lt"/>
              <a:buAutoNum type="arabicPeriod" startAt="16"/>
            </a:pPr>
            <a:r>
              <a:rPr lang="nb-NO" dirty="0">
                <a:solidFill>
                  <a:schemeClr val="tx1"/>
                </a:solidFill>
              </a:rPr>
              <a:t>Er middag bedre enn dessert?</a:t>
            </a:r>
          </a:p>
          <a:p>
            <a:pPr marL="586130" indent="-586130">
              <a:buFont typeface="+mj-lt"/>
              <a:buAutoNum type="arabicPeriod" startAt="16"/>
            </a:pPr>
            <a:r>
              <a:rPr lang="nb-NO" dirty="0">
                <a:solidFill>
                  <a:schemeClr val="tx1"/>
                </a:solidFill>
              </a:rPr>
              <a:t>Kan jeg massere skuldrene dine?</a:t>
            </a:r>
          </a:p>
          <a:p>
            <a:pPr marL="586130" indent="-586130" algn="ctr">
              <a:buNone/>
            </a:pPr>
            <a:r>
              <a:rPr lang="nb-NO" b="1" dirty="0">
                <a:solidFill>
                  <a:schemeClr val="tx1"/>
                </a:solidFill>
              </a:rPr>
              <a:t>- BYTT -</a:t>
            </a:r>
          </a:p>
          <a:p>
            <a:pPr marL="586130" indent="-586130">
              <a:buNone/>
            </a:pPr>
            <a:r>
              <a:rPr lang="nb-NO" dirty="0">
                <a:solidFill>
                  <a:srgbClr val="FF0000"/>
                </a:solidFill>
              </a:rPr>
              <a:t>			Fortsetter på neste side ...</a:t>
            </a:r>
          </a:p>
          <a:p>
            <a:pPr>
              <a:buNone/>
            </a:pPr>
            <a:endParaRPr lang="nb-NO" dirty="0">
              <a:solidFill>
                <a:schemeClr val="tx1"/>
              </a:solidFill>
            </a:endParaRPr>
          </a:p>
        </p:txBody>
      </p:sp>
    </p:spTree>
    <p:extLst>
      <p:ext uri="{BB962C8B-B14F-4D97-AF65-F5344CB8AC3E}">
        <p14:creationId xmlns:p14="http://schemas.microsoft.com/office/powerpoint/2010/main" val="7703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PÅSTANDER</a:t>
            </a:r>
          </a:p>
        </p:txBody>
      </p:sp>
      <p:sp>
        <p:nvSpPr>
          <p:cNvPr id="5" name="Plassholder for innhold 4"/>
          <p:cNvSpPr>
            <a:spLocks noGrp="1"/>
          </p:cNvSpPr>
          <p:nvPr>
            <p:ph sz="half" idx="1"/>
          </p:nvPr>
        </p:nvSpPr>
        <p:spPr/>
        <p:txBody>
          <a:bodyPr>
            <a:normAutofit fontScale="70000" lnSpcReduction="20000"/>
          </a:bodyPr>
          <a:lstStyle/>
          <a:p>
            <a:pPr marL="586130" indent="-586130">
              <a:buFont typeface="+mj-lt"/>
              <a:buAutoNum type="arabicPeriod" startAt="21"/>
            </a:pPr>
            <a:r>
              <a:rPr lang="nb-NO" dirty="0">
                <a:solidFill>
                  <a:schemeClr val="tx1"/>
                </a:solidFill>
              </a:rPr>
              <a:t>Det er viktig å trene 3 ganger i uken</a:t>
            </a:r>
          </a:p>
          <a:p>
            <a:pPr marL="586130" indent="-586130">
              <a:buFont typeface="+mj-lt"/>
              <a:buAutoNum type="arabicPeriod" startAt="21"/>
            </a:pPr>
            <a:r>
              <a:rPr lang="nb-NO" dirty="0">
                <a:solidFill>
                  <a:schemeClr val="tx1"/>
                </a:solidFill>
              </a:rPr>
              <a:t>Det er viktig å ha perfekt hår </a:t>
            </a:r>
          </a:p>
          <a:p>
            <a:pPr marL="586130" indent="-586130">
              <a:buFont typeface="+mj-lt"/>
              <a:buAutoNum type="arabicPeriod" startAt="21"/>
            </a:pPr>
            <a:r>
              <a:rPr lang="nb-NO" dirty="0">
                <a:solidFill>
                  <a:schemeClr val="tx1"/>
                </a:solidFill>
              </a:rPr>
              <a:t>Det er viktig å ikke gå med de samme klærne to dager på rad</a:t>
            </a:r>
          </a:p>
          <a:p>
            <a:pPr marL="586130" indent="-586130">
              <a:buFont typeface="+mj-lt"/>
              <a:buAutoNum type="arabicPeriod" startAt="21"/>
            </a:pPr>
            <a:r>
              <a:rPr lang="nb-NO" dirty="0">
                <a:solidFill>
                  <a:schemeClr val="tx1"/>
                </a:solidFill>
              </a:rPr>
              <a:t>Det er viktig å ha noen dyre klær</a:t>
            </a:r>
          </a:p>
          <a:p>
            <a:pPr marL="586130" indent="-586130">
              <a:buFont typeface="+mj-lt"/>
              <a:buAutoNum type="arabicPeriod" startAt="21"/>
            </a:pPr>
            <a:r>
              <a:rPr lang="nb-NO" dirty="0">
                <a:solidFill>
                  <a:schemeClr val="tx1"/>
                </a:solidFill>
              </a:rPr>
              <a:t>Kan du smile til meg?</a:t>
            </a:r>
          </a:p>
          <a:p>
            <a:pPr algn="ctr">
              <a:buNone/>
            </a:pPr>
            <a:r>
              <a:rPr lang="nb-NO" b="1" dirty="0">
                <a:solidFill>
                  <a:schemeClr val="tx1"/>
                </a:solidFill>
              </a:rPr>
              <a:t>- BYTT -</a:t>
            </a:r>
          </a:p>
          <a:p>
            <a:pPr marL="586130" indent="-586130">
              <a:buFont typeface="+mj-lt"/>
              <a:buAutoNum type="arabicPeriod" startAt="26"/>
            </a:pPr>
            <a:r>
              <a:rPr lang="nb-NO" dirty="0">
                <a:solidFill>
                  <a:schemeClr val="tx1"/>
                </a:solidFill>
              </a:rPr>
              <a:t>Det er viktig å være modig</a:t>
            </a:r>
          </a:p>
          <a:p>
            <a:pPr marL="586130" indent="-586130">
              <a:buFont typeface="+mj-lt"/>
              <a:buAutoNum type="arabicPeriod" startAt="26"/>
            </a:pPr>
            <a:r>
              <a:rPr lang="nb-NO" dirty="0">
                <a:solidFill>
                  <a:schemeClr val="tx1"/>
                </a:solidFill>
              </a:rPr>
              <a:t>Det er viktig å ha humor</a:t>
            </a:r>
          </a:p>
          <a:p>
            <a:pPr marL="586130" indent="-586130">
              <a:buFont typeface="+mj-lt"/>
              <a:buAutoNum type="arabicPeriod" startAt="26"/>
            </a:pPr>
            <a:r>
              <a:rPr lang="nb-NO" dirty="0">
                <a:solidFill>
                  <a:schemeClr val="tx1"/>
                </a:solidFill>
              </a:rPr>
              <a:t>Det er viktig å være pen/kjekk</a:t>
            </a:r>
          </a:p>
          <a:p>
            <a:pPr marL="586130" indent="-586130">
              <a:buFont typeface="+mj-lt"/>
              <a:buAutoNum type="arabicPeriod" startAt="26"/>
            </a:pPr>
            <a:r>
              <a:rPr lang="nb-NO" dirty="0">
                <a:solidFill>
                  <a:schemeClr val="tx1"/>
                </a:solidFill>
              </a:rPr>
              <a:t>Det er viktig å være tynn</a:t>
            </a:r>
          </a:p>
          <a:p>
            <a:pPr marL="586130" indent="-586130">
              <a:buFont typeface="+mj-lt"/>
              <a:buAutoNum type="arabicPeriod" startAt="26"/>
            </a:pPr>
            <a:r>
              <a:rPr lang="nb-NO" dirty="0">
                <a:solidFill>
                  <a:schemeClr val="tx1"/>
                </a:solidFill>
              </a:rPr>
              <a:t>Kan jeg få kjenne på håret ditt?</a:t>
            </a:r>
          </a:p>
          <a:p>
            <a:pPr algn="ctr">
              <a:buNone/>
            </a:pPr>
            <a:r>
              <a:rPr lang="nb-NO" b="1" dirty="0">
                <a:solidFill>
                  <a:schemeClr val="tx1"/>
                </a:solidFill>
              </a:rPr>
              <a:t>- BYTT -</a:t>
            </a:r>
          </a:p>
          <a:p>
            <a:endParaRPr lang="nb-NO" dirty="0">
              <a:solidFill>
                <a:schemeClr val="tx1"/>
              </a:solidFill>
            </a:endParaRPr>
          </a:p>
        </p:txBody>
      </p:sp>
      <p:sp>
        <p:nvSpPr>
          <p:cNvPr id="6" name="Plassholder for innhold 5"/>
          <p:cNvSpPr>
            <a:spLocks noGrp="1"/>
          </p:cNvSpPr>
          <p:nvPr>
            <p:ph sz="half" idx="2"/>
          </p:nvPr>
        </p:nvSpPr>
        <p:spPr/>
        <p:txBody>
          <a:bodyPr>
            <a:normAutofit fontScale="70000" lnSpcReduction="20000"/>
          </a:bodyPr>
          <a:lstStyle/>
          <a:p>
            <a:pPr marL="586130" indent="-586130">
              <a:buFont typeface="+mj-lt"/>
              <a:buAutoNum type="arabicPeriod" startAt="31"/>
            </a:pPr>
            <a:r>
              <a:rPr lang="nb-NO" dirty="0">
                <a:solidFill>
                  <a:schemeClr val="tx1"/>
                </a:solidFill>
              </a:rPr>
              <a:t>Det er viktig å få mange likes/ha mange </a:t>
            </a:r>
            <a:r>
              <a:rPr lang="nb-NO" dirty="0" err="1">
                <a:solidFill>
                  <a:schemeClr val="tx1"/>
                </a:solidFill>
              </a:rPr>
              <a:t>følgere</a:t>
            </a:r>
            <a:r>
              <a:rPr lang="nb-NO" dirty="0">
                <a:solidFill>
                  <a:schemeClr val="tx1"/>
                </a:solidFill>
              </a:rPr>
              <a:t> </a:t>
            </a:r>
          </a:p>
          <a:p>
            <a:pPr marL="586130" indent="-586130">
              <a:buFont typeface="+mj-lt"/>
              <a:buAutoNum type="arabicPeriod" startAt="31"/>
            </a:pPr>
            <a:r>
              <a:rPr lang="nb-NO" dirty="0">
                <a:solidFill>
                  <a:schemeClr val="tx1"/>
                </a:solidFill>
              </a:rPr>
              <a:t>Det er viktig å være sterk </a:t>
            </a:r>
          </a:p>
          <a:p>
            <a:pPr marL="586130" indent="-586130">
              <a:buFont typeface="+mj-lt"/>
              <a:buAutoNum type="arabicPeriod" startAt="31"/>
            </a:pPr>
            <a:r>
              <a:rPr lang="nb-NO" dirty="0">
                <a:solidFill>
                  <a:schemeClr val="tx1"/>
                </a:solidFill>
              </a:rPr>
              <a:t>Det er viktig å ikke gjøre eller si noe feil</a:t>
            </a:r>
          </a:p>
          <a:p>
            <a:pPr marL="586130" indent="-586130">
              <a:buFont typeface="+mj-lt"/>
              <a:buAutoNum type="arabicPeriod" startAt="31"/>
            </a:pPr>
            <a:r>
              <a:rPr lang="nb-NO" dirty="0">
                <a:solidFill>
                  <a:schemeClr val="tx1"/>
                </a:solidFill>
              </a:rPr>
              <a:t>Det er viktig å glede andre </a:t>
            </a:r>
          </a:p>
          <a:p>
            <a:pPr marL="586130" indent="-586130">
              <a:buFont typeface="+mj-lt"/>
              <a:buAutoNum type="arabicPeriod" startAt="31"/>
            </a:pPr>
            <a:r>
              <a:rPr lang="nb-NO" dirty="0">
                <a:solidFill>
                  <a:schemeClr val="tx1"/>
                </a:solidFill>
              </a:rPr>
              <a:t>Det er viktig å se bra ut på bilder</a:t>
            </a:r>
          </a:p>
          <a:p>
            <a:pPr marL="586130" indent="-586130">
              <a:buFont typeface="+mj-lt"/>
              <a:buAutoNum type="arabicPeriod" startAt="31"/>
            </a:pPr>
            <a:r>
              <a:rPr lang="nb-NO" dirty="0">
                <a:solidFill>
                  <a:schemeClr val="tx1"/>
                </a:solidFill>
              </a:rPr>
              <a:t>Det er viktig å få gode karakterer</a:t>
            </a:r>
          </a:p>
          <a:p>
            <a:pPr marL="586130" indent="-586130">
              <a:buFont typeface="+mj-lt"/>
              <a:buAutoNum type="arabicPeriod" startAt="31"/>
            </a:pPr>
            <a:r>
              <a:rPr lang="nb-NO" dirty="0">
                <a:solidFill>
                  <a:schemeClr val="tx1"/>
                </a:solidFill>
              </a:rPr>
              <a:t>Kan du løfte meg?</a:t>
            </a:r>
          </a:p>
          <a:p>
            <a:pPr marL="586130" indent="-586130">
              <a:buFont typeface="+mj-lt"/>
              <a:buAutoNum type="arabicPeriod" startAt="31"/>
            </a:pPr>
            <a:endParaRPr lang="nb-NO" dirty="0">
              <a:solidFill>
                <a:schemeClr val="tx1"/>
              </a:solidFill>
            </a:endParaRPr>
          </a:p>
          <a:p>
            <a:pPr>
              <a:buNone/>
            </a:pPr>
            <a:endParaRPr lang="nb-NO" dirty="0">
              <a:solidFill>
                <a:schemeClr val="tx1"/>
              </a:solidFill>
            </a:endParaRPr>
          </a:p>
        </p:txBody>
      </p:sp>
    </p:spTree>
    <p:extLst>
      <p:ext uri="{BB962C8B-B14F-4D97-AF65-F5344CB8AC3E}">
        <p14:creationId xmlns:p14="http://schemas.microsoft.com/office/powerpoint/2010/main" val="7703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87D408E-A604-7E0D-EE09-BBCB3169D923}"/>
              </a:ext>
            </a:extLst>
          </p:cNvPr>
          <p:cNvSpPr>
            <a:spLocks noGrp="1"/>
          </p:cNvSpPr>
          <p:nvPr>
            <p:ph type="title"/>
          </p:nvPr>
        </p:nvSpPr>
        <p:spPr>
          <a:xfrm>
            <a:off x="581889" y="365125"/>
            <a:ext cx="10993584" cy="1325563"/>
          </a:xfrm>
        </p:spPr>
        <p:txBody>
          <a:bodyPr anchor="ctr">
            <a:normAutofit/>
          </a:bodyPr>
          <a:lstStyle/>
          <a:p>
            <a:r>
              <a:rPr lang="nb-NO" dirty="0"/>
              <a:t>Avslutning stående i ring</a:t>
            </a:r>
          </a:p>
        </p:txBody>
      </p:sp>
      <p:sp>
        <p:nvSpPr>
          <p:cNvPr id="6" name="Plassholder for innhold 5">
            <a:extLst>
              <a:ext uri="{FF2B5EF4-FFF2-40B4-BE49-F238E27FC236}">
                <a16:creationId xmlns:a16="http://schemas.microsoft.com/office/drawing/2014/main" id="{88F4CC8C-A415-8AF8-E5BD-E39E24F72CEE}"/>
              </a:ext>
            </a:extLst>
          </p:cNvPr>
          <p:cNvSpPr>
            <a:spLocks noGrp="1"/>
          </p:cNvSpPr>
          <p:nvPr>
            <p:ph sz="half" idx="1"/>
          </p:nvPr>
        </p:nvSpPr>
        <p:spPr>
          <a:xfrm>
            <a:off x="838200" y="1825625"/>
            <a:ext cx="5181600" cy="4351338"/>
          </a:xfrm>
        </p:spPr>
        <p:txBody>
          <a:bodyPr>
            <a:normAutofit/>
          </a:bodyPr>
          <a:lstStyle/>
          <a:p>
            <a:r>
              <a:rPr lang="nb-NO" dirty="0"/>
              <a:t>Kast rundt en stor pute. </a:t>
            </a:r>
          </a:p>
          <a:p>
            <a:r>
              <a:rPr lang="nb-NO" dirty="0"/>
              <a:t>Hva var bra med samlingen i dag? Hva tar du med deg fra samlingen i dag? </a:t>
            </a:r>
          </a:p>
          <a:p>
            <a:r>
              <a:rPr lang="nb-NO" dirty="0"/>
              <a:t>Si </a:t>
            </a:r>
            <a:r>
              <a:rPr lang="nb-NO" dirty="0" err="1"/>
              <a:t>èn</a:t>
            </a:r>
            <a:r>
              <a:rPr lang="nb-NO" dirty="0"/>
              <a:t> ting. </a:t>
            </a:r>
          </a:p>
          <a:p>
            <a:r>
              <a:rPr lang="nb-NO" dirty="0"/>
              <a:t>Det er lov å si pass. </a:t>
            </a:r>
          </a:p>
        </p:txBody>
      </p:sp>
      <p:pic>
        <p:nvPicPr>
          <p:cNvPr id="8" name="Bilde 7" descr="Et bilde som inneholder klær, tekstil, stripe, seng&#10;&#10;KI-generert innhold kan være feil.">
            <a:extLst>
              <a:ext uri="{FF2B5EF4-FFF2-40B4-BE49-F238E27FC236}">
                <a16:creationId xmlns:a16="http://schemas.microsoft.com/office/drawing/2014/main" id="{B0A66DAF-C0B4-D393-3524-34CF8848089F}"/>
              </a:ext>
            </a:extLst>
          </p:cNvPr>
          <p:cNvPicPr>
            <a:picLocks noChangeAspect="1"/>
          </p:cNvPicPr>
          <p:nvPr/>
        </p:nvPicPr>
        <p:blipFill>
          <a:blip r:embed="rId2"/>
          <a:stretch>
            <a:fillRect/>
          </a:stretch>
        </p:blipFill>
        <p:spPr>
          <a:xfrm>
            <a:off x="6172200" y="2271935"/>
            <a:ext cx="5181600" cy="3458718"/>
          </a:xfrm>
          <a:prstGeom prst="rect">
            <a:avLst/>
          </a:prstGeom>
          <a:noFill/>
        </p:spPr>
      </p:pic>
    </p:spTree>
    <p:extLst>
      <p:ext uri="{BB962C8B-B14F-4D97-AF65-F5344CB8AC3E}">
        <p14:creationId xmlns:p14="http://schemas.microsoft.com/office/powerpoint/2010/main" val="228819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4933" y="304801"/>
            <a:ext cx="4639056" cy="1676603"/>
          </a:xfrm>
        </p:spPr>
        <p:txBody>
          <a:bodyPr vert="horz" lIns="91436" tIns="45719" rIns="91436" bIns="45719" rtlCol="0" anchor="ctr">
            <a:normAutofit/>
          </a:bodyPr>
          <a:lstStyle/>
          <a:p>
            <a:r>
              <a:rPr lang="en-US" sz="3800" dirty="0" err="1"/>
              <a:t>Sangkonkurranse</a:t>
            </a:r>
            <a:r>
              <a:rPr lang="en-US" sz="3800" dirty="0"/>
              <a:t> (15 min)</a:t>
            </a:r>
          </a:p>
        </p:txBody>
      </p:sp>
      <p:sp>
        <p:nvSpPr>
          <p:cNvPr id="3" name="Plassholder for innhold 2"/>
          <p:cNvSpPr>
            <a:spLocks noGrp="1"/>
          </p:cNvSpPr>
          <p:nvPr>
            <p:ph sz="half" idx="1"/>
          </p:nvPr>
        </p:nvSpPr>
        <p:spPr>
          <a:xfrm>
            <a:off x="648930" y="1981403"/>
            <a:ext cx="5695425" cy="4500677"/>
          </a:xfrm>
        </p:spPr>
        <p:txBody>
          <a:bodyPr vert="horz" lIns="91436" tIns="45719" rIns="91436" bIns="45719" rtlCol="0">
            <a:noAutofit/>
          </a:bodyPr>
          <a:lstStyle/>
          <a:p>
            <a:pPr>
              <a:buFont typeface="Arial" panose="020B0604020202020204" pitchFamily="34" charset="0"/>
              <a:buChar char="•"/>
            </a:pPr>
            <a:r>
              <a:rPr lang="en-US" sz="2000" dirty="0">
                <a:solidFill>
                  <a:schemeClr val="tx1"/>
                </a:solidFill>
              </a:rPr>
              <a:t>Klassen deles </a:t>
            </a:r>
            <a:r>
              <a:rPr lang="en-US" sz="2000" dirty="0" err="1">
                <a:solidFill>
                  <a:schemeClr val="tx1"/>
                </a:solidFill>
              </a:rPr>
              <a:t>i</a:t>
            </a:r>
            <a:r>
              <a:rPr lang="en-US" sz="2000" dirty="0">
                <a:solidFill>
                  <a:schemeClr val="tx1"/>
                </a:solidFill>
              </a:rPr>
              <a:t> to lag</a:t>
            </a:r>
          </a:p>
          <a:p>
            <a:pPr>
              <a:buFont typeface="Arial" panose="020B0604020202020204" pitchFamily="34" charset="0"/>
              <a:buChar char="•"/>
            </a:pPr>
            <a:r>
              <a:rPr lang="en-US" sz="2000" dirty="0" err="1">
                <a:solidFill>
                  <a:schemeClr val="tx1"/>
                </a:solidFill>
              </a:rPr>
              <a:t>Velg</a:t>
            </a:r>
            <a:r>
              <a:rPr lang="en-US" sz="2000" dirty="0">
                <a:solidFill>
                  <a:schemeClr val="tx1"/>
                </a:solidFill>
              </a:rPr>
              <a:t> to </a:t>
            </a:r>
            <a:r>
              <a:rPr lang="en-US" sz="2000" dirty="0" err="1">
                <a:solidFill>
                  <a:schemeClr val="tx1"/>
                </a:solidFill>
              </a:rPr>
              <a:t>dommere</a:t>
            </a:r>
            <a:r>
              <a:rPr lang="en-US" sz="2000" dirty="0">
                <a:solidFill>
                  <a:schemeClr val="tx1"/>
                </a:solidFill>
              </a:rPr>
              <a:t>. De </a:t>
            </a:r>
            <a:r>
              <a:rPr lang="en-US" sz="2000" dirty="0" err="1">
                <a:solidFill>
                  <a:schemeClr val="tx1"/>
                </a:solidFill>
              </a:rPr>
              <a:t>bestemmer</a:t>
            </a:r>
            <a:r>
              <a:rPr lang="en-US" sz="2000" dirty="0">
                <a:solidFill>
                  <a:schemeClr val="tx1"/>
                </a:solidFill>
              </a:rPr>
              <a:t> </a:t>
            </a:r>
            <a:r>
              <a:rPr lang="en-US" sz="2000" dirty="0" err="1">
                <a:solidFill>
                  <a:schemeClr val="tx1"/>
                </a:solidFill>
              </a:rPr>
              <a:t>poengene</a:t>
            </a:r>
            <a:r>
              <a:rPr lang="en-US" sz="2000" dirty="0">
                <a:solidFill>
                  <a:schemeClr val="tx1"/>
                </a:solidFill>
              </a:rPr>
              <a:t>.</a:t>
            </a:r>
          </a:p>
          <a:p>
            <a:pPr>
              <a:buFont typeface="Arial" panose="020B0604020202020204" pitchFamily="34" charset="0"/>
              <a:buChar char="•"/>
            </a:pPr>
            <a:r>
              <a:rPr lang="en-US" sz="2000" dirty="0" err="1">
                <a:solidFill>
                  <a:schemeClr val="tx1"/>
                </a:solidFill>
              </a:rPr>
              <a:t>Lærer</a:t>
            </a:r>
            <a:r>
              <a:rPr lang="en-US" sz="2000" dirty="0">
                <a:solidFill>
                  <a:schemeClr val="tx1"/>
                </a:solidFill>
              </a:rPr>
              <a:t> roper </a:t>
            </a:r>
            <a:r>
              <a:rPr lang="en-US" sz="2000" dirty="0" err="1">
                <a:solidFill>
                  <a:schemeClr val="tx1"/>
                </a:solidFill>
              </a:rPr>
              <a:t>ut</a:t>
            </a:r>
            <a:r>
              <a:rPr lang="en-US" sz="2000" dirty="0">
                <a:solidFill>
                  <a:schemeClr val="tx1"/>
                </a:solidFill>
              </a:rPr>
              <a:t> et </a:t>
            </a:r>
            <a:r>
              <a:rPr lang="en-US" sz="2000" dirty="0" err="1">
                <a:solidFill>
                  <a:schemeClr val="tx1"/>
                </a:solidFill>
              </a:rPr>
              <a:t>ord</a:t>
            </a:r>
            <a:r>
              <a:rPr lang="en-US" sz="2000" dirty="0">
                <a:solidFill>
                  <a:schemeClr val="tx1"/>
                </a:solidFill>
              </a:rPr>
              <a:t> (</a:t>
            </a:r>
            <a:r>
              <a:rPr lang="en-US" sz="2000">
                <a:solidFill>
                  <a:schemeClr val="tx1"/>
                </a:solidFill>
              </a:rPr>
              <a:t>står</a:t>
            </a:r>
            <a:r>
              <a:rPr lang="en-US" sz="2000" dirty="0">
                <a:solidFill>
                  <a:schemeClr val="tx1"/>
                </a:solidFill>
              </a:rPr>
              <a:t> </a:t>
            </a:r>
            <a:r>
              <a:rPr lang="en-US" sz="2000" dirty="0" err="1">
                <a:solidFill>
                  <a:schemeClr val="tx1"/>
                </a:solidFill>
              </a:rPr>
              <a:t>i</a:t>
            </a:r>
            <a:r>
              <a:rPr lang="en-US" sz="2000" dirty="0">
                <a:solidFill>
                  <a:schemeClr val="tx1"/>
                </a:solidFill>
              </a:rPr>
              <a:t> </a:t>
            </a:r>
            <a:r>
              <a:rPr lang="en-US" sz="2000" dirty="0" err="1">
                <a:solidFill>
                  <a:schemeClr val="tx1"/>
                </a:solidFill>
              </a:rPr>
              <a:t>samlingsbeskrivelsen</a:t>
            </a:r>
            <a:r>
              <a:rPr lang="en-US" sz="2000" dirty="0">
                <a:solidFill>
                  <a:schemeClr val="tx1"/>
                </a:solidFill>
              </a:rPr>
              <a:t>)</a:t>
            </a:r>
          </a:p>
          <a:p>
            <a:pPr>
              <a:buFont typeface="Arial" panose="020B0604020202020204" pitchFamily="34" charset="0"/>
              <a:buChar char="•"/>
            </a:pPr>
            <a:r>
              <a:rPr lang="en-US" sz="2000" dirty="0" err="1">
                <a:solidFill>
                  <a:schemeClr val="tx1"/>
                </a:solidFill>
              </a:rPr>
              <a:t>Det</a:t>
            </a:r>
            <a:r>
              <a:rPr lang="en-US" sz="2000" dirty="0">
                <a:solidFill>
                  <a:schemeClr val="tx1"/>
                </a:solidFill>
              </a:rPr>
              <a:t> </a:t>
            </a:r>
            <a:r>
              <a:rPr lang="en-US" sz="2000" dirty="0" err="1">
                <a:solidFill>
                  <a:schemeClr val="tx1"/>
                </a:solidFill>
              </a:rPr>
              <a:t>er</a:t>
            </a:r>
            <a:r>
              <a:rPr lang="en-US" sz="2000" dirty="0">
                <a:solidFill>
                  <a:schemeClr val="tx1"/>
                </a:solidFill>
              </a:rPr>
              <a:t> </a:t>
            </a:r>
            <a:r>
              <a:rPr lang="en-US" sz="2000" dirty="0" err="1">
                <a:solidFill>
                  <a:schemeClr val="tx1"/>
                </a:solidFill>
              </a:rPr>
              <a:t>om</a:t>
            </a:r>
            <a:r>
              <a:rPr lang="en-US" sz="2000" dirty="0">
                <a:solidFill>
                  <a:schemeClr val="tx1"/>
                </a:solidFill>
              </a:rPr>
              <a:t> </a:t>
            </a:r>
            <a:r>
              <a:rPr lang="en-US" sz="2000" dirty="0" err="1">
                <a:solidFill>
                  <a:schemeClr val="tx1"/>
                </a:solidFill>
              </a:rPr>
              <a:t>å</a:t>
            </a:r>
            <a:r>
              <a:rPr lang="en-US" sz="2000" dirty="0">
                <a:solidFill>
                  <a:schemeClr val="tx1"/>
                </a:solidFill>
              </a:rPr>
              <a:t> </a:t>
            </a:r>
            <a:r>
              <a:rPr lang="en-US" sz="2000" dirty="0" err="1">
                <a:solidFill>
                  <a:schemeClr val="tx1"/>
                </a:solidFill>
              </a:rPr>
              <a:t>gjøre</a:t>
            </a:r>
            <a:r>
              <a:rPr lang="en-US" sz="2000" dirty="0">
                <a:solidFill>
                  <a:schemeClr val="tx1"/>
                </a:solidFill>
              </a:rPr>
              <a:t> </a:t>
            </a:r>
            <a:r>
              <a:rPr lang="en-US" sz="2000" dirty="0" err="1">
                <a:solidFill>
                  <a:schemeClr val="tx1"/>
                </a:solidFill>
              </a:rPr>
              <a:t>å</a:t>
            </a:r>
            <a:r>
              <a:rPr lang="en-US" sz="2000" dirty="0">
                <a:solidFill>
                  <a:schemeClr val="tx1"/>
                </a:solidFill>
              </a:rPr>
              <a:t> </a:t>
            </a:r>
            <a:r>
              <a:rPr lang="en-US" sz="2000" dirty="0" err="1">
                <a:solidFill>
                  <a:schemeClr val="tx1"/>
                </a:solidFill>
              </a:rPr>
              <a:t>være</a:t>
            </a:r>
            <a:r>
              <a:rPr lang="en-US" sz="2000" dirty="0">
                <a:solidFill>
                  <a:schemeClr val="tx1"/>
                </a:solidFill>
              </a:rPr>
              <a:t> </a:t>
            </a:r>
            <a:r>
              <a:rPr lang="en-US" sz="2000" dirty="0" err="1">
                <a:solidFill>
                  <a:schemeClr val="tx1"/>
                </a:solidFill>
              </a:rPr>
              <a:t>førstemann</a:t>
            </a:r>
            <a:r>
              <a:rPr lang="en-US" sz="2000" dirty="0">
                <a:solidFill>
                  <a:schemeClr val="tx1"/>
                </a:solidFill>
              </a:rPr>
              <a:t> </a:t>
            </a:r>
            <a:r>
              <a:rPr lang="en-US" sz="2000" dirty="0" err="1">
                <a:solidFill>
                  <a:schemeClr val="tx1"/>
                </a:solidFill>
              </a:rPr>
              <a:t>til</a:t>
            </a:r>
            <a:r>
              <a:rPr lang="en-US" sz="2000" dirty="0">
                <a:solidFill>
                  <a:schemeClr val="tx1"/>
                </a:solidFill>
              </a:rPr>
              <a:t> </a:t>
            </a:r>
            <a:r>
              <a:rPr lang="en-US" sz="2000" dirty="0" err="1">
                <a:solidFill>
                  <a:schemeClr val="tx1"/>
                </a:solidFill>
              </a:rPr>
              <a:t>å</a:t>
            </a:r>
            <a:r>
              <a:rPr lang="en-US" sz="2000" dirty="0">
                <a:solidFill>
                  <a:schemeClr val="tx1"/>
                </a:solidFill>
              </a:rPr>
              <a:t> REISE SEG </a:t>
            </a:r>
            <a:r>
              <a:rPr lang="en-US" sz="2000" dirty="0" err="1">
                <a:solidFill>
                  <a:schemeClr val="tx1"/>
                </a:solidFill>
              </a:rPr>
              <a:t>og</a:t>
            </a:r>
            <a:r>
              <a:rPr lang="en-US" sz="2000" dirty="0">
                <a:solidFill>
                  <a:schemeClr val="tx1"/>
                </a:solidFill>
              </a:rPr>
              <a:t> </a:t>
            </a:r>
            <a:r>
              <a:rPr lang="en-US" sz="2000" dirty="0" err="1">
                <a:solidFill>
                  <a:schemeClr val="tx1"/>
                </a:solidFill>
              </a:rPr>
              <a:t>synge</a:t>
            </a:r>
            <a:r>
              <a:rPr lang="en-US" sz="2000" dirty="0">
                <a:solidFill>
                  <a:schemeClr val="tx1"/>
                </a:solidFill>
              </a:rPr>
              <a:t> en sang </a:t>
            </a:r>
            <a:r>
              <a:rPr lang="en-US" sz="2000" dirty="0" err="1">
                <a:solidFill>
                  <a:schemeClr val="tx1"/>
                </a:solidFill>
              </a:rPr>
              <a:t>som</a:t>
            </a:r>
            <a:r>
              <a:rPr lang="en-US" sz="2000" dirty="0">
                <a:solidFill>
                  <a:schemeClr val="tx1"/>
                </a:solidFill>
              </a:rPr>
              <a:t> </a:t>
            </a:r>
            <a:r>
              <a:rPr lang="en-US" sz="2000" dirty="0" err="1">
                <a:solidFill>
                  <a:schemeClr val="tx1"/>
                </a:solidFill>
              </a:rPr>
              <a:t>har</a:t>
            </a:r>
            <a:r>
              <a:rPr lang="en-US" sz="2000" dirty="0">
                <a:solidFill>
                  <a:schemeClr val="tx1"/>
                </a:solidFill>
              </a:rPr>
              <a:t> </a:t>
            </a:r>
            <a:r>
              <a:rPr lang="en-US" sz="2000" dirty="0" err="1">
                <a:solidFill>
                  <a:schemeClr val="tx1"/>
                </a:solidFill>
              </a:rPr>
              <a:t>dette</a:t>
            </a:r>
            <a:r>
              <a:rPr lang="en-US" sz="2000" dirty="0">
                <a:solidFill>
                  <a:schemeClr val="tx1"/>
                </a:solidFill>
              </a:rPr>
              <a:t> </a:t>
            </a:r>
            <a:r>
              <a:rPr lang="en-US" sz="2000" dirty="0" err="1">
                <a:solidFill>
                  <a:schemeClr val="tx1"/>
                </a:solidFill>
              </a:rPr>
              <a:t>ordet</a:t>
            </a:r>
            <a:r>
              <a:rPr lang="en-US" sz="2000" dirty="0">
                <a:solidFill>
                  <a:schemeClr val="tx1"/>
                </a:solidFill>
              </a:rPr>
              <a:t> </a:t>
            </a:r>
            <a:r>
              <a:rPr lang="en-US" sz="2000" dirty="0" err="1">
                <a:solidFill>
                  <a:schemeClr val="tx1"/>
                </a:solidFill>
              </a:rPr>
              <a:t>i</a:t>
            </a:r>
            <a:r>
              <a:rPr lang="en-US" sz="2000" dirty="0">
                <a:solidFill>
                  <a:schemeClr val="tx1"/>
                </a:solidFill>
              </a:rPr>
              <a:t> </a:t>
            </a:r>
            <a:r>
              <a:rPr lang="en-US" sz="2000" dirty="0" err="1">
                <a:solidFill>
                  <a:schemeClr val="tx1"/>
                </a:solidFill>
              </a:rPr>
              <a:t>sangteksten</a:t>
            </a:r>
            <a:r>
              <a:rPr lang="en-US" sz="2000" dirty="0">
                <a:solidFill>
                  <a:schemeClr val="tx1"/>
                </a:solidFill>
              </a:rPr>
              <a:t> </a:t>
            </a:r>
          </a:p>
          <a:p>
            <a:pPr>
              <a:buFont typeface="Arial" panose="020B0604020202020204" pitchFamily="34" charset="0"/>
              <a:buChar char="•"/>
            </a:pPr>
            <a:r>
              <a:rPr lang="en-US" sz="2000" dirty="0" err="1">
                <a:solidFill>
                  <a:schemeClr val="tx1"/>
                </a:solidFill>
              </a:rPr>
              <a:t>Lærer</a:t>
            </a:r>
            <a:r>
              <a:rPr lang="en-US" sz="2000" dirty="0">
                <a:solidFill>
                  <a:schemeClr val="tx1"/>
                </a:solidFill>
              </a:rPr>
              <a:t> </a:t>
            </a:r>
            <a:r>
              <a:rPr lang="en-US" sz="2000" dirty="0" err="1">
                <a:solidFill>
                  <a:schemeClr val="tx1"/>
                </a:solidFill>
              </a:rPr>
              <a:t>må</a:t>
            </a:r>
            <a:r>
              <a:rPr lang="en-US" sz="2000" dirty="0">
                <a:solidFill>
                  <a:schemeClr val="tx1"/>
                </a:solidFill>
              </a:rPr>
              <a:t> </a:t>
            </a:r>
            <a:r>
              <a:rPr lang="en-US" sz="2000" dirty="0" err="1">
                <a:solidFill>
                  <a:schemeClr val="tx1"/>
                </a:solidFill>
              </a:rPr>
              <a:t>høre</a:t>
            </a:r>
            <a:r>
              <a:rPr lang="en-US" sz="2000" dirty="0">
                <a:solidFill>
                  <a:schemeClr val="tx1"/>
                </a:solidFill>
              </a:rPr>
              <a:t> </a:t>
            </a:r>
            <a:r>
              <a:rPr lang="en-US" sz="2000" dirty="0" err="1">
                <a:solidFill>
                  <a:schemeClr val="tx1"/>
                </a:solidFill>
              </a:rPr>
              <a:t>synging</a:t>
            </a:r>
            <a:r>
              <a:rPr lang="en-US" sz="2000" dirty="0">
                <a:solidFill>
                  <a:schemeClr val="tx1"/>
                </a:solidFill>
              </a:rPr>
              <a:t> for at </a:t>
            </a:r>
            <a:r>
              <a:rPr lang="en-US" sz="2000" dirty="0" err="1">
                <a:solidFill>
                  <a:schemeClr val="tx1"/>
                </a:solidFill>
              </a:rPr>
              <a:t>laget</a:t>
            </a:r>
            <a:r>
              <a:rPr lang="en-US" sz="2000" dirty="0">
                <a:solidFill>
                  <a:schemeClr val="tx1"/>
                </a:solidFill>
              </a:rPr>
              <a:t> </a:t>
            </a:r>
            <a:r>
              <a:rPr lang="en-US" sz="2000" dirty="0" err="1">
                <a:solidFill>
                  <a:schemeClr val="tx1"/>
                </a:solidFill>
              </a:rPr>
              <a:t>skal</a:t>
            </a:r>
            <a:r>
              <a:rPr lang="en-US" sz="2000" dirty="0">
                <a:solidFill>
                  <a:schemeClr val="tx1"/>
                </a:solidFill>
              </a:rPr>
              <a:t> </a:t>
            </a:r>
            <a:r>
              <a:rPr lang="en-US" sz="2000" dirty="0" err="1">
                <a:solidFill>
                  <a:schemeClr val="tx1"/>
                </a:solidFill>
              </a:rPr>
              <a:t>få</a:t>
            </a:r>
            <a:r>
              <a:rPr lang="en-US" sz="2000" dirty="0">
                <a:solidFill>
                  <a:schemeClr val="tx1"/>
                </a:solidFill>
              </a:rPr>
              <a:t> </a:t>
            </a:r>
            <a:r>
              <a:rPr lang="en-US" sz="2000" dirty="0" err="1">
                <a:solidFill>
                  <a:schemeClr val="tx1"/>
                </a:solidFill>
              </a:rPr>
              <a:t>poeng</a:t>
            </a:r>
            <a:r>
              <a:rPr lang="en-US" sz="2000" dirty="0">
                <a:solidFill>
                  <a:schemeClr val="tx1"/>
                </a:solidFill>
              </a:rPr>
              <a:t> (</a:t>
            </a:r>
            <a:r>
              <a:rPr lang="en-US" sz="2000" dirty="0" err="1">
                <a:solidFill>
                  <a:schemeClr val="tx1"/>
                </a:solidFill>
              </a:rPr>
              <a:t>det</a:t>
            </a:r>
            <a:r>
              <a:rPr lang="en-US" sz="2000" dirty="0">
                <a:solidFill>
                  <a:schemeClr val="tx1"/>
                </a:solidFill>
              </a:rPr>
              <a:t> </a:t>
            </a:r>
            <a:r>
              <a:rPr lang="en-US" sz="2000" dirty="0" err="1">
                <a:solidFill>
                  <a:schemeClr val="tx1"/>
                </a:solidFill>
              </a:rPr>
              <a:t>er</a:t>
            </a:r>
            <a:r>
              <a:rPr lang="en-US" sz="2000" dirty="0">
                <a:solidFill>
                  <a:schemeClr val="tx1"/>
                </a:solidFill>
              </a:rPr>
              <a:t> </a:t>
            </a:r>
            <a:r>
              <a:rPr lang="en-US" sz="2000" dirty="0" err="1">
                <a:solidFill>
                  <a:schemeClr val="tx1"/>
                </a:solidFill>
              </a:rPr>
              <a:t>ikke</a:t>
            </a:r>
            <a:r>
              <a:rPr lang="en-US" sz="2000" dirty="0">
                <a:solidFill>
                  <a:schemeClr val="tx1"/>
                </a:solidFill>
              </a:rPr>
              <a:t> </a:t>
            </a:r>
            <a:r>
              <a:rPr lang="en-US" sz="2000" dirty="0" err="1">
                <a:solidFill>
                  <a:schemeClr val="tx1"/>
                </a:solidFill>
              </a:rPr>
              <a:t>nok</a:t>
            </a:r>
            <a:r>
              <a:rPr lang="en-US" sz="2000" dirty="0">
                <a:solidFill>
                  <a:schemeClr val="tx1"/>
                </a:solidFill>
              </a:rPr>
              <a:t> </a:t>
            </a:r>
            <a:r>
              <a:rPr lang="en-US" sz="2000" dirty="0" err="1">
                <a:solidFill>
                  <a:schemeClr val="tx1"/>
                </a:solidFill>
              </a:rPr>
              <a:t>å</a:t>
            </a:r>
            <a:r>
              <a:rPr lang="en-US" sz="2000" dirty="0">
                <a:solidFill>
                  <a:schemeClr val="tx1"/>
                </a:solidFill>
              </a:rPr>
              <a:t> </a:t>
            </a:r>
            <a:r>
              <a:rPr lang="en-US" sz="2000" dirty="0" err="1">
                <a:solidFill>
                  <a:schemeClr val="tx1"/>
                </a:solidFill>
              </a:rPr>
              <a:t>si</a:t>
            </a:r>
            <a:r>
              <a:rPr lang="en-US" sz="2000" dirty="0">
                <a:solidFill>
                  <a:schemeClr val="tx1"/>
                </a:solidFill>
              </a:rPr>
              <a:t> </a:t>
            </a:r>
            <a:r>
              <a:rPr lang="en-US" sz="2000" dirty="0" err="1">
                <a:solidFill>
                  <a:schemeClr val="tx1"/>
                </a:solidFill>
              </a:rPr>
              <a:t>navnet</a:t>
            </a:r>
            <a:r>
              <a:rPr lang="en-US" sz="2000" dirty="0">
                <a:solidFill>
                  <a:schemeClr val="tx1"/>
                </a:solidFill>
              </a:rPr>
              <a:t> </a:t>
            </a:r>
            <a:r>
              <a:rPr lang="en-US" sz="2000" dirty="0" err="1">
                <a:solidFill>
                  <a:schemeClr val="tx1"/>
                </a:solidFill>
              </a:rPr>
              <a:t>på</a:t>
            </a:r>
            <a:r>
              <a:rPr lang="en-US" sz="2000" dirty="0">
                <a:solidFill>
                  <a:schemeClr val="tx1"/>
                </a:solidFill>
              </a:rPr>
              <a:t> en sang) </a:t>
            </a:r>
          </a:p>
          <a:p>
            <a:pPr>
              <a:buFont typeface="Arial" panose="020B0604020202020204" pitchFamily="34" charset="0"/>
              <a:buChar char="•"/>
            </a:pPr>
            <a:r>
              <a:rPr lang="en-US" sz="2000" dirty="0" err="1">
                <a:solidFill>
                  <a:schemeClr val="tx1"/>
                </a:solidFill>
              </a:rPr>
              <a:t>Det</a:t>
            </a:r>
            <a:r>
              <a:rPr lang="en-US" sz="2000" dirty="0">
                <a:solidFill>
                  <a:schemeClr val="tx1"/>
                </a:solidFill>
              </a:rPr>
              <a:t> </a:t>
            </a:r>
            <a:r>
              <a:rPr lang="en-US" sz="2000" dirty="0" err="1">
                <a:solidFill>
                  <a:schemeClr val="tx1"/>
                </a:solidFill>
              </a:rPr>
              <a:t>laget</a:t>
            </a:r>
            <a:r>
              <a:rPr lang="en-US" sz="2000" dirty="0">
                <a:solidFill>
                  <a:schemeClr val="tx1"/>
                </a:solidFill>
              </a:rPr>
              <a:t> </a:t>
            </a:r>
            <a:r>
              <a:rPr lang="en-US" sz="2000" dirty="0" err="1">
                <a:solidFill>
                  <a:schemeClr val="tx1"/>
                </a:solidFill>
              </a:rPr>
              <a:t>som</a:t>
            </a:r>
            <a:r>
              <a:rPr lang="en-US" sz="2000" dirty="0">
                <a:solidFill>
                  <a:schemeClr val="tx1"/>
                </a:solidFill>
              </a:rPr>
              <a:t> </a:t>
            </a:r>
            <a:r>
              <a:rPr lang="en-US" sz="2000" dirty="0" err="1">
                <a:solidFill>
                  <a:schemeClr val="tx1"/>
                </a:solidFill>
              </a:rPr>
              <a:t>klarer</a:t>
            </a:r>
            <a:r>
              <a:rPr lang="en-US" sz="2000" dirty="0">
                <a:solidFill>
                  <a:schemeClr val="tx1"/>
                </a:solidFill>
              </a:rPr>
              <a:t> </a:t>
            </a:r>
            <a:r>
              <a:rPr lang="en-US" sz="2000" dirty="0" err="1">
                <a:solidFill>
                  <a:schemeClr val="tx1"/>
                </a:solidFill>
              </a:rPr>
              <a:t>flest</a:t>
            </a:r>
            <a:r>
              <a:rPr lang="en-US" sz="2000" dirty="0">
                <a:solidFill>
                  <a:schemeClr val="tx1"/>
                </a:solidFill>
              </a:rPr>
              <a:t> </a:t>
            </a:r>
            <a:r>
              <a:rPr lang="en-US" sz="2000" dirty="0" err="1">
                <a:solidFill>
                  <a:schemeClr val="tx1"/>
                </a:solidFill>
              </a:rPr>
              <a:t>sanger</a:t>
            </a:r>
            <a:r>
              <a:rPr lang="en-US" sz="2000" dirty="0">
                <a:solidFill>
                  <a:schemeClr val="tx1"/>
                </a:solidFill>
              </a:rPr>
              <a:t> </a:t>
            </a:r>
            <a:r>
              <a:rPr lang="en-US" sz="2000" dirty="0" err="1">
                <a:solidFill>
                  <a:schemeClr val="tx1"/>
                </a:solidFill>
              </a:rPr>
              <a:t>har</a:t>
            </a:r>
            <a:r>
              <a:rPr lang="en-US" sz="2000" dirty="0">
                <a:solidFill>
                  <a:schemeClr val="tx1"/>
                </a:solidFill>
              </a:rPr>
              <a:t> </a:t>
            </a:r>
            <a:r>
              <a:rPr lang="en-US" sz="2000" dirty="0" err="1">
                <a:solidFill>
                  <a:schemeClr val="tx1"/>
                </a:solidFill>
              </a:rPr>
              <a:t>vunnet</a:t>
            </a:r>
            <a:endParaRPr lang="en-US" sz="2000" dirty="0">
              <a:solidFill>
                <a:schemeClr val="tx1"/>
              </a:solidFill>
            </a:endParaRPr>
          </a:p>
          <a:p>
            <a:pPr>
              <a:buFont typeface="Arial" panose="020B0604020202020204" pitchFamily="34" charset="0"/>
              <a:buChar char="•"/>
            </a:pPr>
            <a:r>
              <a:rPr lang="nb-NO" sz="2000" dirty="0">
                <a:solidFill>
                  <a:schemeClr val="tx1"/>
                </a:solidFill>
              </a:rPr>
              <a:t>Poengregler: 1 poeng: først ute. 2 poeng: mange på laget synger. 3 poeng: bevegelser, koreografi, dans, stor innlevelse </a:t>
            </a:r>
            <a:endParaRPr lang="en-US" sz="2000" dirty="0">
              <a:solidFill>
                <a:schemeClr val="tx1"/>
              </a:solidFill>
            </a:endParaRPr>
          </a:p>
        </p:txBody>
      </p:sp>
      <p:pic>
        <p:nvPicPr>
          <p:cNvPr id="7" name="Bilde 6"/>
          <p:cNvPicPr>
            <a:picLocks noChangeAspect="1"/>
          </p:cNvPicPr>
          <p:nvPr/>
        </p:nvPicPr>
        <p:blipFill>
          <a:blip r:embed="rId2"/>
          <a:srcRect l="4429" r="30266"/>
          <a:stretch>
            <a:fillRect/>
          </a:stretch>
        </p:blipFill>
        <p:spPr>
          <a:xfrm>
            <a:off x="6773332" y="2"/>
            <a:ext cx="5735189" cy="6857999"/>
          </a:xfrm>
          <a:prstGeom prst="rect">
            <a:avLst/>
          </a:prstGeom>
        </p:spPr>
      </p:pic>
      <p:sp>
        <p:nvSpPr>
          <p:cNvPr id="8" name="TekstSylinder 7"/>
          <p:cNvSpPr txBox="1"/>
          <p:nvPr/>
        </p:nvSpPr>
        <p:spPr>
          <a:xfrm>
            <a:off x="6773333" y="6599467"/>
            <a:ext cx="1437977" cy="272259"/>
          </a:xfrm>
          <a:prstGeom prst="rect">
            <a:avLst/>
          </a:prstGeom>
          <a:noFill/>
        </p:spPr>
        <p:txBody>
          <a:bodyPr wrap="square" lIns="117226" tIns="58613" rIns="117226" bIns="58613" rtlCol="0">
            <a:spAutoFit/>
          </a:bodyPr>
          <a:lstStyle/>
          <a:p>
            <a:r>
              <a:rPr lang="nn-NO" sz="1000">
                <a:solidFill>
                  <a:schemeClr val="bg1">
                    <a:lumMod val="75000"/>
                  </a:schemeClr>
                </a:solidFill>
              </a:rPr>
              <a:t> Pixabay.com</a:t>
            </a:r>
            <a:endParaRPr lang="nn-NO" sz="1000" dirty="0">
              <a:solidFill>
                <a:schemeClr val="bg1">
                  <a:lumMod val="75000"/>
                </a:schemeClr>
              </a:solidFill>
            </a:endParaRPr>
          </a:p>
        </p:txBody>
      </p:sp>
    </p:spTree>
    <p:extLst>
      <p:ext uri="{BB962C8B-B14F-4D97-AF65-F5344CB8AC3E}">
        <p14:creationId xmlns:p14="http://schemas.microsoft.com/office/powerpoint/2010/main" val="201694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800" dirty="0"/>
              <a:t>Å lage raske grupper uten å snakke sammen (5 min)</a:t>
            </a:r>
            <a:endParaRPr lang="nb-NO" sz="3200" dirty="0">
              <a:solidFill>
                <a:srgbClr val="00B050"/>
              </a:solidFill>
            </a:endParaRPr>
          </a:p>
        </p:txBody>
      </p:sp>
      <p:sp>
        <p:nvSpPr>
          <p:cNvPr id="3" name="Plassholder for innhold 2"/>
          <p:cNvSpPr>
            <a:spLocks noGrp="1"/>
          </p:cNvSpPr>
          <p:nvPr>
            <p:ph sz="half" idx="1"/>
          </p:nvPr>
        </p:nvSpPr>
        <p:spPr>
          <a:xfrm>
            <a:off x="838200" y="2113281"/>
            <a:ext cx="5181600" cy="4063682"/>
          </a:xfrm>
        </p:spPr>
        <p:txBody>
          <a:bodyPr>
            <a:normAutofit/>
          </a:bodyPr>
          <a:lstStyle/>
          <a:p>
            <a:r>
              <a:rPr lang="nb-NO" sz="2300" dirty="0">
                <a:solidFill>
                  <a:schemeClr val="tx1"/>
                </a:solidFill>
              </a:rPr>
              <a:t>Klassen starter med å stå på rekke. Eksempel: Lærer ber alle se på skoene og danne gruppe med dem som har samme farge på skoene</a:t>
            </a:r>
          </a:p>
          <a:p>
            <a:pPr>
              <a:buNone/>
            </a:pPr>
            <a:r>
              <a:rPr lang="nb-NO" sz="2300" dirty="0">
                <a:solidFill>
                  <a:schemeClr val="tx1"/>
                </a:solidFill>
              </a:rPr>
              <a:t> </a:t>
            </a:r>
          </a:p>
          <a:p>
            <a:r>
              <a:rPr lang="nb-NO" sz="2300" b="1" dirty="0">
                <a:solidFill>
                  <a:schemeClr val="tx1"/>
                </a:solidFill>
              </a:rPr>
              <a:t>Det er om å gjøre å være rask (lærer kan gi tid; 10 sek eller 15 sek for eksempel)</a:t>
            </a:r>
          </a:p>
          <a:p>
            <a:r>
              <a:rPr lang="nb-NO" sz="2300" b="1" dirty="0">
                <a:solidFill>
                  <a:schemeClr val="tx1"/>
                </a:solidFill>
              </a:rPr>
              <a:t>Gi raskt ny oppgave, slik at klassen må lage nye grupper kjapt</a:t>
            </a:r>
          </a:p>
        </p:txBody>
      </p:sp>
      <p:sp>
        <p:nvSpPr>
          <p:cNvPr id="4" name="Plassholder for innhold 3"/>
          <p:cNvSpPr>
            <a:spLocks noGrp="1"/>
          </p:cNvSpPr>
          <p:nvPr>
            <p:ph sz="half" idx="2"/>
          </p:nvPr>
        </p:nvSpPr>
        <p:spPr>
          <a:xfrm>
            <a:off x="6172200" y="2113281"/>
            <a:ext cx="5181600" cy="4368799"/>
          </a:xfrm>
        </p:spPr>
        <p:txBody>
          <a:bodyPr>
            <a:normAutofit/>
          </a:bodyPr>
          <a:lstStyle/>
          <a:p>
            <a:pPr lvl="0"/>
            <a:r>
              <a:rPr lang="nb-NO" dirty="0"/>
              <a:t>Samme farge på skoene</a:t>
            </a:r>
          </a:p>
          <a:p>
            <a:pPr lvl="0"/>
            <a:r>
              <a:rPr lang="nb-NO" dirty="0"/>
              <a:t>Som liker samme frukt</a:t>
            </a:r>
          </a:p>
          <a:p>
            <a:pPr lvl="0"/>
            <a:r>
              <a:rPr lang="nb-NO" dirty="0"/>
              <a:t>Som liker samme sport</a:t>
            </a:r>
          </a:p>
          <a:p>
            <a:pPr lvl="0"/>
            <a:r>
              <a:rPr lang="nb-NO" dirty="0"/>
              <a:t>Som liker samme dyr</a:t>
            </a:r>
          </a:p>
          <a:p>
            <a:r>
              <a:rPr lang="nb-NO" dirty="0"/>
              <a:t>Som har samme farge på sokkene</a:t>
            </a:r>
            <a:r>
              <a:rPr lang="nb-NO" sz="2400" dirty="0"/>
              <a:t> </a:t>
            </a:r>
            <a:endParaRPr lang="nb-NO" sz="2300" dirty="0">
              <a:solidFill>
                <a:schemeClr val="tx1"/>
              </a:solidFill>
            </a:endParaRPr>
          </a:p>
        </p:txBody>
      </p:sp>
    </p:spTree>
    <p:extLst>
      <p:ext uri="{BB962C8B-B14F-4D97-AF65-F5344CB8AC3E}">
        <p14:creationId xmlns:p14="http://schemas.microsoft.com/office/powerpoint/2010/main" val="4057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94941A5-E321-5F8F-2C82-C0A22E0A87CC}"/>
              </a:ext>
            </a:extLst>
          </p:cNvPr>
          <p:cNvSpPr>
            <a:spLocks noGrp="1"/>
          </p:cNvSpPr>
          <p:nvPr>
            <p:ph type="body" idx="10"/>
          </p:nvPr>
        </p:nvSpPr>
        <p:spPr/>
        <p:txBody>
          <a:bodyPr>
            <a:normAutofit fontScale="92500" lnSpcReduction="10000"/>
          </a:bodyPr>
          <a:lstStyle/>
          <a:p>
            <a:r>
              <a:rPr lang="nb-NO" sz="2400" dirty="0">
                <a:solidFill>
                  <a:srgbClr val="280D25"/>
                </a:solidFill>
                <a:effectLst/>
                <a:latin typeface="Calibri" panose="020F0502020204030204" pitchFamily="34" charset="0"/>
                <a:ea typeface="Times New Roman" panose="02020603050405020304" pitchFamily="18" charset="0"/>
              </a:rPr>
              <a:t>Gi elevene et tall fra 1 til 6 (dersom det er 24 i klassen), og lag grupper med fire i hver.</a:t>
            </a:r>
          </a:p>
          <a:p>
            <a:endParaRPr lang="nb-NO" dirty="0">
              <a:solidFill>
                <a:srgbClr val="280D25"/>
              </a:solidFill>
            </a:endParaRPr>
          </a:p>
          <a:p>
            <a:r>
              <a:rPr lang="nb-NO" sz="4400" b="1" dirty="0">
                <a:solidFill>
                  <a:schemeClr val="tx1"/>
                </a:solidFill>
                <a:effectLst/>
                <a:latin typeface="Georgia" panose="02040502050405020303" pitchFamily="18" charset="0"/>
                <a:ea typeface="Times New Roman" panose="02020603050405020304" pitchFamily="18" charset="0"/>
              </a:rPr>
              <a:t>Fordele roller på gruppen</a:t>
            </a:r>
            <a:endParaRPr lang="nb-NO" sz="4400" dirty="0">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Ordstyrer</a:t>
            </a:r>
            <a:endParaRPr lang="nb-NO"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Sekretær</a:t>
            </a:r>
            <a:endParaRPr lang="nb-NO"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Talsperson </a:t>
            </a:r>
            <a:endParaRPr lang="nb-NO" dirty="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rPr>
              <a:t>Praktisk ansvarlig</a:t>
            </a:r>
            <a:endParaRPr lang="nb-NO" sz="3200" dirty="0"/>
          </a:p>
        </p:txBody>
      </p:sp>
      <p:sp>
        <p:nvSpPr>
          <p:cNvPr id="3" name="Tittel 2">
            <a:extLst>
              <a:ext uri="{FF2B5EF4-FFF2-40B4-BE49-F238E27FC236}">
                <a16:creationId xmlns:a16="http://schemas.microsoft.com/office/drawing/2014/main" id="{CD50612B-7F37-DB4A-9663-66D29176DD97}"/>
              </a:ext>
            </a:extLst>
          </p:cNvPr>
          <p:cNvSpPr>
            <a:spLocks noGrp="1"/>
          </p:cNvSpPr>
          <p:nvPr>
            <p:ph type="title"/>
          </p:nvPr>
        </p:nvSpPr>
        <p:spPr/>
        <p:txBody>
          <a:bodyPr/>
          <a:lstStyle/>
          <a:p>
            <a:r>
              <a:rPr lang="nb-NO" sz="4400" b="1" dirty="0">
                <a:effectLst/>
                <a:ea typeface="Times New Roman" panose="02020603050405020304" pitchFamily="18" charset="0"/>
                <a:cs typeface="Calibri" panose="020F0502020204030204" pitchFamily="34" charset="0"/>
              </a:rPr>
              <a:t>Lage grupper </a:t>
            </a:r>
            <a:br>
              <a:rPr lang="nb-NO"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nb-NO" dirty="0"/>
          </a:p>
        </p:txBody>
      </p:sp>
    </p:spTree>
    <p:extLst>
      <p:ext uri="{BB962C8B-B14F-4D97-AF65-F5344CB8AC3E}">
        <p14:creationId xmlns:p14="http://schemas.microsoft.com/office/powerpoint/2010/main" val="126250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592859" y="239363"/>
            <a:ext cx="9352419" cy="2852737"/>
          </a:xfrm>
        </p:spPr>
        <p:txBody>
          <a:bodyPr>
            <a:normAutofit/>
          </a:bodyPr>
          <a:lstStyle/>
          <a:p>
            <a:r>
              <a:rPr lang="nb-NO" sz="4000" dirty="0"/>
              <a:t>Lærer leser høyt: </a:t>
            </a:r>
            <a:br>
              <a:rPr lang="nb-NO" sz="4000" dirty="0"/>
            </a:br>
            <a:r>
              <a:rPr lang="nb-NO" sz="4000" dirty="0"/>
              <a:t>”På Tik-Tok sprer hatet seg </a:t>
            </a:r>
            <a:br>
              <a:rPr lang="nb-NO" sz="4000" dirty="0"/>
            </a:br>
            <a:r>
              <a:rPr lang="nb-NO" sz="4000" dirty="0"/>
              <a:t>som et dødelig virus” (10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265613"/>
            <a:ext cx="9352418" cy="2163762"/>
          </a:xfrm>
        </p:spPr>
        <p:txBody>
          <a:bodyPr>
            <a:normAutofit lnSpcReduction="10000"/>
          </a:bodyPr>
          <a:lstStyle/>
          <a:p>
            <a:r>
              <a:rPr lang="nb-NO" sz="2300" b="1" dirty="0">
                <a:solidFill>
                  <a:schemeClr val="tx1"/>
                </a:solidFill>
              </a:rPr>
              <a:t>1 minutt summeop</a:t>
            </a:r>
            <a:r>
              <a:rPr lang="nb-NO" sz="2300" b="1" dirty="0">
                <a:solidFill>
                  <a:schemeClr val="accent1">
                    <a:lumMod val="75000"/>
                  </a:schemeClr>
                </a:solidFill>
              </a:rPr>
              <a:t>pgav</a:t>
            </a:r>
            <a:r>
              <a:rPr lang="nb-NO" sz="2300" b="1" dirty="0">
                <a:solidFill>
                  <a:schemeClr val="tx1"/>
                </a:solidFill>
              </a:rPr>
              <a:t>e med skulderpartner (1´erne og 2´erne):</a:t>
            </a:r>
            <a:endParaRPr lang="nb-NO" sz="2300" dirty="0">
              <a:solidFill>
                <a:schemeClr val="tx1"/>
              </a:solidFill>
            </a:endParaRPr>
          </a:p>
          <a:p>
            <a:pPr lvl="0"/>
            <a:r>
              <a:rPr lang="nb-NO" sz="2300" dirty="0">
                <a:solidFill>
                  <a:schemeClr val="tx1"/>
                </a:solidFill>
              </a:rPr>
              <a:t>- Hvorfor tror du noen skriver negative og krenkende kommentarer på nett? </a:t>
            </a:r>
          </a:p>
          <a:p>
            <a:endParaRPr lang="nb-NO" sz="2300" b="1" dirty="0">
              <a:solidFill>
                <a:schemeClr val="tx1"/>
              </a:solidFill>
            </a:endParaRPr>
          </a:p>
          <a:p>
            <a:r>
              <a:rPr lang="nb-NO" sz="2300" b="1" dirty="0">
                <a:solidFill>
                  <a:schemeClr val="tx1"/>
                </a:solidFill>
              </a:rPr>
              <a:t>3 minutter fellessamtale:</a:t>
            </a:r>
            <a:r>
              <a:rPr lang="nb-NO" sz="2300" dirty="0">
                <a:solidFill>
                  <a:schemeClr val="tx1"/>
                </a:solidFill>
              </a:rPr>
              <a:t> </a:t>
            </a:r>
          </a:p>
          <a:p>
            <a:pPr lvl="0"/>
            <a:r>
              <a:rPr lang="nb-NO" sz="2300" dirty="0">
                <a:solidFill>
                  <a:schemeClr val="tx1"/>
                </a:solidFill>
              </a:rPr>
              <a:t>- Hva gjør negative og krenkende kommentarer med oss?</a:t>
            </a:r>
          </a:p>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Tre ting jeg liker ved meg selv </a:t>
            </a:r>
            <a:br>
              <a:rPr lang="nb-NO" dirty="0"/>
            </a:br>
            <a:r>
              <a:rPr lang="nb-NO" dirty="0"/>
              <a:t>(10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095500"/>
            <a:ext cx="10993584" cy="4762500"/>
          </a:xfrm>
        </p:spPr>
        <p:txBody>
          <a:bodyPr>
            <a:normAutofit/>
          </a:bodyPr>
          <a:lstStyle/>
          <a:p>
            <a:r>
              <a:rPr lang="nb-NO" dirty="0">
                <a:solidFill>
                  <a:schemeClr val="accent1">
                    <a:lumMod val="75000"/>
                  </a:schemeClr>
                </a:solidFill>
              </a:rPr>
              <a:t>Arbeid sammen to og to. 1´erne med 3´erne, og 2´erne med 4´erne. </a:t>
            </a:r>
          </a:p>
          <a:p>
            <a:r>
              <a:rPr lang="nb-NO" dirty="0">
                <a:solidFill>
                  <a:schemeClr val="accent1">
                    <a:lumMod val="75000"/>
                  </a:schemeClr>
                </a:solidFill>
              </a:rPr>
              <a:t>Den ene intervjuer, den andre lytter og gjenforteller. </a:t>
            </a:r>
          </a:p>
          <a:p>
            <a:r>
              <a:rPr lang="nb-NO" dirty="0">
                <a:solidFill>
                  <a:schemeClr val="accent1">
                    <a:lumMod val="75000"/>
                  </a:schemeClr>
                </a:solidFill>
              </a:rPr>
              <a:t>Si tre ting du liker ved deg selv.</a:t>
            </a:r>
          </a:p>
          <a:p>
            <a:r>
              <a:rPr lang="nb-NO" dirty="0">
                <a:solidFill>
                  <a:schemeClr val="accent1">
                    <a:lumMod val="75000"/>
                  </a:schemeClr>
                </a:solidFill>
              </a:rPr>
              <a:t>Bytt etter tre ting. </a:t>
            </a:r>
          </a:p>
          <a:p>
            <a:endParaRPr lang="nb-NO" sz="1600" dirty="0">
              <a:solidFill>
                <a:schemeClr val="accent1">
                  <a:lumMod val="75000"/>
                </a:schemeClr>
              </a:solidFill>
            </a:endParaRPr>
          </a:p>
          <a:p>
            <a:endParaRPr lang="nb-NO" sz="1600" dirty="0">
              <a:solidFill>
                <a:schemeClr val="accent1">
                  <a:lumMod val="75000"/>
                </a:schemeClr>
              </a:solidFill>
            </a:endParaRPr>
          </a:p>
          <a:p>
            <a:pPr marL="0" indent="0">
              <a:buNone/>
            </a:pPr>
            <a:r>
              <a:rPr lang="nb-NO" sz="2400" dirty="0">
                <a:solidFill>
                  <a:schemeClr val="accent1">
                    <a:lumMod val="75000"/>
                  </a:schemeClr>
                </a:solidFill>
              </a:rPr>
              <a:t>Vi trener den indre stemmen til å si positive ting om oss selv. Å se seg selv i et positivt lys er ikke det samme som selvskryt. Vi har alle sterke sider som vi kan bli mer bevisste på.</a:t>
            </a:r>
            <a:endParaRPr lang="nb-NO" sz="3200" dirty="0">
              <a:solidFill>
                <a:schemeClr val="accent1">
                  <a:lumMod val="75000"/>
                </a:schemeClr>
              </a:solidFill>
            </a:endParaRPr>
          </a:p>
        </p:txBody>
      </p:sp>
    </p:spTree>
    <p:extLst>
      <p:ext uri="{BB962C8B-B14F-4D97-AF65-F5344CB8AC3E}">
        <p14:creationId xmlns:p14="http://schemas.microsoft.com/office/powerpoint/2010/main" val="3317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5FA4B0B-1B6F-3B40-8C09-55437E3784AB}"/>
              </a:ext>
            </a:extLst>
          </p:cNvPr>
          <p:cNvSpPr>
            <a:spLocks noGrp="1"/>
          </p:cNvSpPr>
          <p:nvPr>
            <p:ph type="body" idx="10"/>
          </p:nvPr>
        </p:nvSpPr>
        <p:spPr>
          <a:xfrm>
            <a:off x="3617843" y="2246243"/>
            <a:ext cx="7981121" cy="3429000"/>
          </a:xfrm>
        </p:spPr>
        <p:txBody>
          <a:bodyPr>
            <a:normAutofit fontScale="92500" lnSpcReduction="20000"/>
          </a:bodyPr>
          <a:lstStyle/>
          <a:p>
            <a:r>
              <a:rPr lang="nb-NO" sz="2200" dirty="0"/>
              <a:t>Slik gjøre dere det:</a:t>
            </a:r>
          </a:p>
          <a:p>
            <a:endParaRPr lang="nb-NO" sz="2200" dirty="0"/>
          </a:p>
          <a:p>
            <a:pPr marL="342900" indent="-342900">
              <a:buFont typeface="Arial" panose="020B0604020202020204" pitchFamily="34" charset="0"/>
              <a:buChar char="•"/>
            </a:pPr>
            <a:r>
              <a:rPr lang="nb-NO" sz="2200" dirty="0"/>
              <a:t>Sekretær leser listen høyt for gruppen</a:t>
            </a:r>
          </a:p>
          <a:p>
            <a:pPr marL="342900" indent="-342900">
              <a:buFont typeface="Arial" panose="020B0604020202020204" pitchFamily="34" charset="0"/>
              <a:buChar char="•"/>
            </a:pPr>
            <a:r>
              <a:rPr lang="nb-NO" sz="2200" dirty="0"/>
              <a:t>Ordstyrer passer på at alle får ordet etter tur. </a:t>
            </a:r>
          </a:p>
          <a:p>
            <a:pPr marL="342900" indent="-342900">
              <a:buFont typeface="Arial" panose="020B0604020202020204" pitchFamily="34" charset="0"/>
              <a:buChar char="•"/>
            </a:pPr>
            <a:r>
              <a:rPr lang="nb-NO" sz="2200" b="1" dirty="0"/>
              <a:t>Hvilket tips liker du best? </a:t>
            </a:r>
            <a:endParaRPr lang="nb-NO" sz="2200" dirty="0"/>
          </a:p>
          <a:p>
            <a:pPr marL="342900" indent="-342900">
              <a:buFont typeface="Arial" panose="020B0604020202020204" pitchFamily="34" charset="0"/>
              <a:buChar char="•"/>
            </a:pPr>
            <a:r>
              <a:rPr lang="nb-NO" sz="2200" dirty="0"/>
              <a:t>Alle på gruppen sier en ting, og forklarer hvorfor. </a:t>
            </a:r>
          </a:p>
          <a:p>
            <a:pPr marL="342900" indent="-342900">
              <a:buFont typeface="Arial" panose="020B0604020202020204" pitchFamily="34" charset="0"/>
              <a:buChar char="•"/>
            </a:pPr>
            <a:r>
              <a:rPr lang="nb-NO" sz="2200" dirty="0">
                <a:solidFill>
                  <a:srgbClr val="FF0000"/>
                </a:solidFill>
              </a:rPr>
              <a:t>Se listen på neste bilde</a:t>
            </a:r>
          </a:p>
          <a:p>
            <a:pPr marL="0" indent="0">
              <a:buNone/>
            </a:pPr>
            <a:r>
              <a:rPr lang="nb-NO" sz="2200" dirty="0"/>
              <a:t> </a:t>
            </a:r>
          </a:p>
          <a:p>
            <a:pPr marL="0" indent="0">
              <a:buNone/>
            </a:pPr>
            <a:r>
              <a:rPr lang="nb-NO" sz="2200" dirty="0"/>
              <a:t>Du kan finne flere verktøy på nettstedet </a:t>
            </a:r>
            <a:r>
              <a:rPr lang="nb-NO" sz="2200" b="1" dirty="0" err="1"/>
              <a:t>Ung.no</a:t>
            </a:r>
            <a:r>
              <a:rPr lang="nb-NO" sz="2200" b="1" dirty="0"/>
              <a:t> om selvfølelse</a:t>
            </a:r>
            <a:endParaRPr lang="nb-NO" sz="2200" dirty="0"/>
          </a:p>
          <a:p>
            <a:pPr marL="0" indent="0">
              <a:buNone/>
            </a:pPr>
            <a:r>
              <a:rPr lang="nb-NO" sz="2200" u="sng" dirty="0">
                <a:hlinkClick r:id="rId2"/>
              </a:rPr>
              <a:t>https://www.ung.no/psykisk/2161_Selvtillit_og_selvfølelse.html</a:t>
            </a:r>
            <a:r>
              <a:rPr lang="nb-NO" sz="2200" u="sng" dirty="0"/>
              <a:t> </a:t>
            </a:r>
            <a:endParaRPr lang="nb-NO" sz="2200" dirty="0"/>
          </a:p>
          <a:p>
            <a:pPr marL="0" indent="0">
              <a:buNone/>
            </a:pPr>
            <a:endParaRPr lang="nb-NO" sz="2200" dirty="0"/>
          </a:p>
          <a:p>
            <a:pPr marL="0" indent="0">
              <a:buNone/>
            </a:pPr>
            <a:endParaRPr lang="nb-NO" sz="2200" dirty="0"/>
          </a:p>
        </p:txBody>
      </p:sp>
      <p:sp>
        <p:nvSpPr>
          <p:cNvPr id="2" name="Tittel 1">
            <a:extLst>
              <a:ext uri="{FF2B5EF4-FFF2-40B4-BE49-F238E27FC236}">
                <a16:creationId xmlns:a16="http://schemas.microsoft.com/office/drawing/2014/main" id="{82218936-A460-8E4A-ACFA-78D236BEAB90}"/>
              </a:ext>
            </a:extLst>
          </p:cNvPr>
          <p:cNvSpPr>
            <a:spLocks noGrp="1"/>
          </p:cNvSpPr>
          <p:nvPr>
            <p:ph type="title"/>
          </p:nvPr>
        </p:nvSpPr>
        <p:spPr>
          <a:xfrm>
            <a:off x="3617842" y="543509"/>
            <a:ext cx="7981120" cy="1500320"/>
          </a:xfrm>
        </p:spPr>
        <p:txBody>
          <a:bodyPr anchor="b">
            <a:normAutofit/>
          </a:bodyPr>
          <a:lstStyle/>
          <a:p>
            <a:r>
              <a:rPr lang="nb-NO" dirty="0"/>
              <a:t>Ti verktøy for å styrke selvfølelsen</a:t>
            </a:r>
          </a:p>
        </p:txBody>
      </p:sp>
    </p:spTree>
    <p:extLst>
      <p:ext uri="{BB962C8B-B14F-4D97-AF65-F5344CB8AC3E}">
        <p14:creationId xmlns:p14="http://schemas.microsoft.com/office/powerpoint/2010/main" val="141112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790847-833D-5C9C-9587-218C06FBE606}"/>
              </a:ext>
            </a:extLst>
          </p:cNvPr>
          <p:cNvSpPr>
            <a:spLocks noGrp="1"/>
          </p:cNvSpPr>
          <p:nvPr>
            <p:ph type="title"/>
          </p:nvPr>
        </p:nvSpPr>
        <p:spPr>
          <a:xfrm>
            <a:off x="838200" y="-109008"/>
            <a:ext cx="10993584" cy="1325563"/>
          </a:xfrm>
        </p:spPr>
        <p:txBody>
          <a:bodyPr>
            <a:normAutofit/>
          </a:bodyPr>
          <a:lstStyle/>
          <a:p>
            <a:pPr algn="ctr"/>
            <a:r>
              <a:rPr lang="nb-NO" sz="2800" dirty="0"/>
              <a:t>Hvilke tips for å bedre selvfølelsen liker du best? </a:t>
            </a:r>
          </a:p>
        </p:txBody>
      </p:sp>
      <p:sp>
        <p:nvSpPr>
          <p:cNvPr id="3" name="Plassholder for innhold 2">
            <a:extLst>
              <a:ext uri="{FF2B5EF4-FFF2-40B4-BE49-F238E27FC236}">
                <a16:creationId xmlns:a16="http://schemas.microsoft.com/office/drawing/2014/main" id="{DF34BA28-BE66-AB37-58D3-9BA7AF0190BE}"/>
              </a:ext>
            </a:extLst>
          </p:cNvPr>
          <p:cNvSpPr>
            <a:spLocks noGrp="1"/>
          </p:cNvSpPr>
          <p:nvPr>
            <p:ph sz="half" idx="1"/>
          </p:nvPr>
        </p:nvSpPr>
        <p:spPr>
          <a:xfrm>
            <a:off x="838200" y="889177"/>
            <a:ext cx="5181600" cy="5287786"/>
          </a:xfrm>
        </p:spPr>
        <p:txBody>
          <a:bodyPr>
            <a:normAutofit fontScale="92500"/>
          </a:bodyPr>
          <a:lstStyle/>
          <a:p>
            <a:pPr marL="514350" lvl="0" indent="-514350">
              <a:buFont typeface="+mj-lt"/>
              <a:buAutoNum type="arabicPeriod"/>
            </a:pPr>
            <a:r>
              <a:rPr lang="nb-NO" dirty="0"/>
              <a:t>Tren deg på å vise til andre hva du føler, tenker og mener</a:t>
            </a:r>
          </a:p>
          <a:p>
            <a:pPr marL="514350" lvl="0" indent="-514350">
              <a:buFont typeface="+mj-lt"/>
              <a:buAutoNum type="arabicPeriod"/>
            </a:pPr>
            <a:r>
              <a:rPr lang="nb-NO" dirty="0"/>
              <a:t>Rett oppmerksomheten mot andre og vær sjenerøs, så får du gode venner</a:t>
            </a:r>
          </a:p>
          <a:p>
            <a:pPr marL="514350" lvl="0" indent="-514350">
              <a:buFont typeface="+mj-lt"/>
              <a:buAutoNum type="arabicPeriod"/>
            </a:pPr>
            <a:r>
              <a:rPr lang="nb-NO" dirty="0"/>
              <a:t>Sammenlign deg med deg selv </a:t>
            </a:r>
          </a:p>
          <a:p>
            <a:pPr marL="514350" lvl="0" indent="-514350">
              <a:buFont typeface="+mj-lt"/>
              <a:buAutoNum type="arabicPeriod"/>
            </a:pPr>
            <a:r>
              <a:rPr lang="nb-NO" dirty="0"/>
              <a:t>Gi deg selv lov til å gjøre feil </a:t>
            </a:r>
          </a:p>
          <a:p>
            <a:pPr marL="514350" lvl="0" indent="-514350">
              <a:buFont typeface="+mj-lt"/>
              <a:buAutoNum type="arabicPeriod"/>
            </a:pPr>
            <a:r>
              <a:rPr lang="nb-NO" dirty="0"/>
              <a:t>Bli en ekspert på å heie på deg selv og på andre</a:t>
            </a:r>
          </a:p>
          <a:p>
            <a:pPr marL="514350" lvl="0" indent="-514350">
              <a:buFont typeface="+mj-lt"/>
              <a:buAutoNum type="arabicPeriod"/>
            </a:pPr>
            <a:r>
              <a:rPr lang="nb-NO" dirty="0"/>
              <a:t>Si fra hvis du opplever noe urettferdig eller hvis du føler deg misforstått</a:t>
            </a:r>
          </a:p>
          <a:p>
            <a:endParaRPr lang="nb-NO" dirty="0"/>
          </a:p>
        </p:txBody>
      </p:sp>
      <p:sp>
        <p:nvSpPr>
          <p:cNvPr id="4" name="Plassholder for innhold 3">
            <a:extLst>
              <a:ext uri="{FF2B5EF4-FFF2-40B4-BE49-F238E27FC236}">
                <a16:creationId xmlns:a16="http://schemas.microsoft.com/office/drawing/2014/main" id="{03881B83-2146-F37D-B17F-1FAC57313FCB}"/>
              </a:ext>
            </a:extLst>
          </p:cNvPr>
          <p:cNvSpPr>
            <a:spLocks noGrp="1"/>
          </p:cNvSpPr>
          <p:nvPr>
            <p:ph sz="half" idx="2"/>
          </p:nvPr>
        </p:nvSpPr>
        <p:spPr>
          <a:xfrm>
            <a:off x="6334992" y="1081088"/>
            <a:ext cx="5181600" cy="4351338"/>
          </a:xfrm>
        </p:spPr>
        <p:txBody>
          <a:bodyPr>
            <a:normAutofit fontScale="92500"/>
          </a:bodyPr>
          <a:lstStyle/>
          <a:p>
            <a:pPr marL="0" lvl="0" indent="0">
              <a:buNone/>
            </a:pPr>
            <a:r>
              <a:rPr lang="nb-NO" dirty="0"/>
              <a:t>7. Hold fokus på innsatsen din. Om du gjør så godt du kan, er det godt nok</a:t>
            </a:r>
          </a:p>
          <a:p>
            <a:pPr marL="0" lvl="0" indent="0">
              <a:buNone/>
            </a:pPr>
            <a:r>
              <a:rPr lang="nb-NO" dirty="0"/>
              <a:t>8. Kvitt deg med dårlige venner. Ikke   finn deg i å bli dårlig behandlet</a:t>
            </a:r>
          </a:p>
          <a:p>
            <a:pPr marL="0" lvl="0" indent="0">
              <a:buNone/>
            </a:pPr>
            <a:r>
              <a:rPr lang="nb-NO" dirty="0"/>
              <a:t>9. Prøv å ikke tolke det andre sier. Finn heller ut hva folk egentlig mener</a:t>
            </a:r>
          </a:p>
          <a:p>
            <a:pPr marL="0" lvl="0" indent="0">
              <a:buNone/>
            </a:pPr>
            <a:r>
              <a:rPr lang="nb-NO" dirty="0"/>
              <a:t>10. Husk at du fortjener kjærlighet. Du er verdt noe. Mange er glade i deg.</a:t>
            </a:r>
          </a:p>
          <a:p>
            <a:endParaRPr lang="nb-NO" dirty="0"/>
          </a:p>
        </p:txBody>
      </p:sp>
    </p:spTree>
    <p:extLst>
      <p:ext uri="{BB962C8B-B14F-4D97-AF65-F5344CB8AC3E}">
        <p14:creationId xmlns:p14="http://schemas.microsoft.com/office/powerpoint/2010/main" val="5817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p:cNvSpPr>
            <a:spLocks noGrp="1"/>
          </p:cNvSpPr>
          <p:nvPr>
            <p:ph type="pic" idx="1"/>
          </p:nvPr>
        </p:nvSpPr>
        <p:spPr/>
        <p:txBody>
          <a:bodyPr/>
          <a:lstStyle/>
          <a:p>
            <a:endParaRPr lang="nb-NO"/>
          </a:p>
        </p:txBody>
      </p:sp>
      <p:pic>
        <p:nvPicPr>
          <p:cNvPr id="8" name="Bilde 7"/>
          <p:cNvPicPr>
            <a:picLocks noChangeAspect="1"/>
          </p:cNvPicPr>
          <p:nvPr/>
        </p:nvPicPr>
        <p:blipFill>
          <a:blip r:embed="rId3"/>
          <a:srcRect l="2953" r="5167"/>
          <a:stretch>
            <a:fillRect/>
          </a:stretch>
        </p:blipFill>
        <p:spPr>
          <a:xfrm>
            <a:off x="0" y="868649"/>
            <a:ext cx="6660721" cy="5437033"/>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976533" y="2302933"/>
            <a:ext cx="4859867" cy="3401869"/>
          </a:xfrm>
        </p:spPr>
        <p:txBody>
          <a:bodyPr>
            <a:normAutofit fontScale="85000" lnSpcReduction="10000"/>
          </a:bodyPr>
          <a:lstStyle/>
          <a:p>
            <a:r>
              <a:rPr lang="nb-NO" sz="2300" i="1" dirty="0"/>
              <a:t>Felix er redd for at moren skal bli enda mer lei seg hvis hun får vite at han blir mobbet, og en dag går det nesten galt </a:t>
            </a:r>
          </a:p>
          <a:p>
            <a:endParaRPr lang="nb-NO" sz="2300" i="1" dirty="0"/>
          </a:p>
          <a:p>
            <a:r>
              <a:rPr lang="nb-NO" sz="2300" i="1" dirty="0">
                <a:hlinkClick r:id="rId4"/>
              </a:rPr>
              <a:t>https://tv.nrk.no/se?v=MSUB05000518&amp;t=6s</a:t>
            </a:r>
            <a:r>
              <a:rPr lang="nb-NO" sz="2300" i="1" dirty="0"/>
              <a:t> </a:t>
            </a:r>
          </a:p>
          <a:p>
            <a:endParaRPr lang="nb-NO" sz="2300" dirty="0"/>
          </a:p>
          <a:p>
            <a:r>
              <a:rPr lang="nb-NO" sz="2300" b="1" dirty="0"/>
              <a:t>Diskusjon i gruppa (bruk ordstyrer, send turen rundt, og si en ting hver):</a:t>
            </a:r>
          </a:p>
          <a:p>
            <a:r>
              <a:rPr lang="nb-NO" sz="2300" dirty="0">
                <a:solidFill>
                  <a:schemeClr val="tx1"/>
                </a:solidFill>
              </a:rPr>
              <a:t>- Hva kan vi gjøre når vi opplever mobbing? </a:t>
            </a:r>
          </a:p>
          <a:p>
            <a:r>
              <a:rPr lang="nb-NO" sz="2300" dirty="0">
                <a:solidFill>
                  <a:schemeClr val="tx1"/>
                </a:solidFill>
              </a:rPr>
              <a:t>- Hvorfor er det så vanskelig å si ifra?</a:t>
            </a:r>
            <a:endParaRPr lang="nn-NO" sz="2300" dirty="0">
              <a:solidFill>
                <a:schemeClr val="tx1"/>
              </a:solidFill>
            </a:endParaRPr>
          </a:p>
          <a:p>
            <a:pPr>
              <a:buFont typeface="Arial"/>
              <a:buChar char="•"/>
            </a:pPr>
            <a:endParaRPr lang="nb-NO" sz="2300" dirty="0"/>
          </a:p>
          <a:p>
            <a:endParaRPr lang="nb-NO" dirty="0"/>
          </a:p>
        </p:txBody>
      </p:sp>
      <p:sp>
        <p:nvSpPr>
          <p:cNvPr id="5" name="Tittel 1"/>
          <p:cNvSpPr txBox="1">
            <a:spLocks/>
          </p:cNvSpPr>
          <p:nvPr/>
        </p:nvSpPr>
        <p:spPr>
          <a:xfrm>
            <a:off x="6976533" y="868649"/>
            <a:ext cx="4859867" cy="1104636"/>
          </a:xfrm>
          <a:prstGeom prst="rect">
            <a:avLst/>
          </a:prstGeom>
        </p:spPr>
        <p:txBody>
          <a:bodyPr vert="horz" lIns="81637" tIns="40819" rIns="81637" bIns="40819" rtlCol="0" anchor="ctr">
            <a:normAutofit/>
          </a:bodyPr>
          <a:lstStyle/>
          <a:p>
            <a:pPr lvl="0" defTabSz="816367">
              <a:lnSpc>
                <a:spcPct val="90000"/>
              </a:lnSpc>
              <a:spcBef>
                <a:spcPct val="0"/>
              </a:spcBef>
              <a:defRPr/>
            </a:pPr>
            <a:r>
              <a:rPr lang="nb-NO" sz="3500" b="1" dirty="0"/>
              <a:t>Se kortfilmen «Pust» (15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
        <p:nvSpPr>
          <p:cNvPr id="6" name="TekstSylinder 5"/>
          <p:cNvSpPr txBox="1"/>
          <p:nvPr/>
        </p:nvSpPr>
        <p:spPr>
          <a:xfrm>
            <a:off x="0" y="868649"/>
            <a:ext cx="1350622"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2599</TotalTime>
  <Words>2173</Words>
  <Application>Microsoft Macintosh PowerPoint</Application>
  <PresentationFormat>Widescreen</PresentationFormat>
  <Paragraphs>188</Paragraphs>
  <Slides>17</Slides>
  <Notes>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17</vt:i4>
      </vt:variant>
    </vt:vector>
  </HeadingPairs>
  <TitlesOfParts>
    <vt:vector size="26" baseType="lpstr">
      <vt:lpstr>Arial</vt:lpstr>
      <vt:lpstr>Calibri</vt:lpstr>
      <vt:lpstr>Georgia</vt:lpstr>
      <vt:lpstr>Times New Roman</vt:lpstr>
      <vt:lpstr>Verdana</vt:lpstr>
      <vt:lpstr>4_Office-tema</vt:lpstr>
      <vt:lpstr>5_Office-tema</vt:lpstr>
      <vt:lpstr>3_Office-tema</vt:lpstr>
      <vt:lpstr>6_Office-tema</vt:lpstr>
      <vt:lpstr>I klassen: Press og selvfølelse</vt:lpstr>
      <vt:lpstr>Sangkonkurranse (15 min)</vt:lpstr>
      <vt:lpstr>Å lage raske grupper uten å snakke sammen (5 min)</vt:lpstr>
      <vt:lpstr>Lage grupper  </vt:lpstr>
      <vt:lpstr>Lærer leser høyt:  ”På Tik-Tok sprer hatet seg  som et dødelig virus” (10 min)</vt:lpstr>
      <vt:lpstr>Tre ting jeg liker ved meg selv  (10 min)</vt:lpstr>
      <vt:lpstr>Ti verktøy for å styrke selvfølelsen</vt:lpstr>
      <vt:lpstr>Hvilke tips for å bedre selvfølelsen liker du best? </vt:lpstr>
      <vt:lpstr>PowerPoint-presentasjon</vt:lpstr>
      <vt:lpstr>Hvor kan jeg søke hjelp? (5 min)</vt:lpstr>
      <vt:lpstr>Å lage press og motstå press (10 min)</vt:lpstr>
      <vt:lpstr>Ja/nei/vet ikke (10 min)</vt:lpstr>
      <vt:lpstr>OPPSTILLING</vt:lpstr>
      <vt:lpstr>PÅSTANDER</vt:lpstr>
      <vt:lpstr>PÅSTANDER</vt:lpstr>
      <vt:lpstr>Avslutning stående i ring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43</cp:revision>
  <dcterms:created xsi:type="dcterms:W3CDTF">2020-06-06T11:43:53Z</dcterms:created>
  <dcterms:modified xsi:type="dcterms:W3CDTF">2025-07-29T10:21:57Z</dcterms:modified>
</cp:coreProperties>
</file>