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84" r:id="rId2"/>
    <p:sldId id="275" r:id="rId3"/>
    <p:sldId id="270" r:id="rId4"/>
    <p:sldId id="271" r:id="rId5"/>
    <p:sldId id="273" r:id="rId6"/>
    <p:sldId id="285" r:id="rId7"/>
    <p:sldId id="276" r:id="rId8"/>
    <p:sldId id="281" r:id="rId9"/>
    <p:sldId id="278" r:id="rId10"/>
    <p:sldId id="282" r:id="rId11"/>
    <p:sldId id="269"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1"/>
    <p:restoredTop sz="76826"/>
  </p:normalViewPr>
  <p:slideViewPr>
    <p:cSldViewPr snapToGrid="0" snapToObjects="1">
      <p:cViewPr varScale="1">
        <p:scale>
          <a:sx n="29" d="100"/>
          <a:sy n="29" d="100"/>
        </p:scale>
        <p:origin x="232" y="15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68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0AC3E-DA41-A24C-BC18-4075FD9AC709}" type="datetimeFigureOut">
              <a:rPr lang="nb-NO" smtClean="0"/>
              <a:t>23.04.2021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72705-816B-1344-A46B-0CF41A584861}" type="slidenum">
              <a:rPr lang="nb-NO" smtClean="0"/>
              <a:t>‹#›</a:t>
            </a:fld>
            <a:endParaRPr lang="nb-NO"/>
          </a:p>
        </p:txBody>
      </p:sp>
    </p:spTree>
    <p:extLst>
      <p:ext uri="{BB962C8B-B14F-4D97-AF65-F5344CB8AC3E}">
        <p14:creationId xmlns:p14="http://schemas.microsoft.com/office/powerpoint/2010/main" val="188369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8UmttF7qo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am.p3.no/sesong/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Hva tror dere skjer i hjernen når vi blir veldig stressa, skremte, eller sinte? </a:t>
            </a:r>
            <a:r>
              <a:rPr lang="nb-NO" sz="1200" kern="1200" dirty="0">
                <a:solidFill>
                  <a:schemeClr val="tx1"/>
                </a:solidFill>
                <a:effectLst/>
                <a:latin typeface="+mn-lt"/>
                <a:ea typeface="+mn-ea"/>
                <a:cs typeface="+mn-cs"/>
              </a:rPr>
              <a:t>Vi kan se for oss at hjernen er delt i tre deler. Det er overlevelseshjernen, følelseshjernen og logikkhjernen. </a:t>
            </a:r>
          </a:p>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5"/>
          </p:nvPr>
        </p:nvSpPr>
        <p:spPr/>
        <p:txBody>
          <a:bodyPr/>
          <a:lstStyle/>
          <a:p>
            <a:fld id="{96D72705-816B-1344-A46B-0CF41A584861}" type="slidenum">
              <a:rPr lang="nb-NO" smtClean="0"/>
              <a:t>1</a:t>
            </a:fld>
            <a:endParaRPr lang="nb-NO"/>
          </a:p>
        </p:txBody>
      </p:sp>
    </p:spTree>
    <p:extLst>
      <p:ext uri="{BB962C8B-B14F-4D97-AF65-F5344CB8AC3E}">
        <p14:creationId xmlns:p14="http://schemas.microsoft.com/office/powerpoint/2010/main" val="195564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Overlevelseshjernen – også kalt sansehjernen, er den nederste delen, helt bakerst. Den utvikles aller først. Følelseshjernen er i midten. Øverst har vi tenkehjernen, eller logikkhjernen. Her sitter kapteinen vår, som styrer, tenker fornuftig og planlegger. Hjernen utvikler seg bakfra og fremover. Det siste som utvikles, er den fremste delen i tenkehjernen. Den er faktisk ikke ferdig utviklet før vi er </a:t>
            </a:r>
            <a:r>
              <a:rPr lang="nb-NO" sz="1200" kern="1200" dirty="0" err="1">
                <a:solidFill>
                  <a:schemeClr val="tx1"/>
                </a:solidFill>
                <a:effectLst/>
                <a:latin typeface="+mn-lt"/>
                <a:ea typeface="+mn-ea"/>
                <a:cs typeface="+mn-cs"/>
              </a:rPr>
              <a:t>ca</a:t>
            </a:r>
            <a:r>
              <a:rPr lang="nb-NO" sz="1200" kern="1200" dirty="0">
                <a:solidFill>
                  <a:schemeClr val="tx1"/>
                </a:solidFill>
                <a:effectLst/>
                <a:latin typeface="+mn-lt"/>
                <a:ea typeface="+mn-ea"/>
                <a:cs typeface="+mn-cs"/>
              </a:rPr>
              <a:t> 25 år.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endParaRPr lang="nb-NO" sz="1200" kern="1200" baseline="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96D72705-816B-1344-A46B-0CF41A584861}" type="slidenum">
              <a:rPr lang="nb-NO" smtClean="0"/>
              <a:t>2</a:t>
            </a:fld>
            <a:endParaRPr lang="nb-NO"/>
          </a:p>
        </p:txBody>
      </p:sp>
    </p:spTree>
    <p:extLst>
      <p:ext uri="{BB962C8B-B14F-4D97-AF65-F5344CB8AC3E}">
        <p14:creationId xmlns:p14="http://schemas.microsoft.com/office/powerpoint/2010/main" val="1943901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Slangeangrep får oss til å skvette: </a:t>
            </a:r>
            <a:r>
              <a:rPr lang="nb-NO" sz="1200" u="sng" kern="1200" dirty="0">
                <a:solidFill>
                  <a:schemeClr val="tx1"/>
                </a:solidFill>
                <a:effectLst/>
                <a:latin typeface="+mn-lt"/>
                <a:ea typeface="+mn-ea"/>
                <a:cs typeface="+mn-cs"/>
                <a:hlinkClick r:id="rId3"/>
              </a:rPr>
              <a:t>https://www.youtube.com/watch?v=u8UmttF7qoA</a:t>
            </a:r>
            <a:r>
              <a:rPr lang="nb-NO" dirty="0">
                <a:effectLst/>
              </a:rPr>
              <a:t> </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(slange vises kort)</a:t>
            </a:r>
          </a:p>
          <a:p>
            <a:r>
              <a:rPr lang="nb-NO" sz="1200" b="1" kern="1200" dirty="0">
                <a:solidFill>
                  <a:schemeClr val="tx1"/>
                </a:solidFill>
                <a:effectLst/>
                <a:latin typeface="+mn-lt"/>
                <a:ea typeface="+mn-ea"/>
                <a:cs typeface="+mn-cs"/>
              </a:rPr>
              <a:t>Når du skvetter, hvilken del av hjernen reagerer da?</a:t>
            </a:r>
            <a:r>
              <a:rPr lang="nb-NO" sz="1200" kern="1200" dirty="0">
                <a:solidFill>
                  <a:schemeClr val="tx1"/>
                </a:solidFill>
                <a:effectLst/>
                <a:latin typeface="+mn-lt"/>
                <a:ea typeface="+mn-ea"/>
                <a:cs typeface="+mn-cs"/>
              </a:rPr>
              <a:t> </a:t>
            </a:r>
          </a:p>
          <a:p>
            <a:endParaRPr lang="nb-NO" dirty="0"/>
          </a:p>
          <a:p>
            <a:endParaRPr lang="nb-NO" sz="1200" kern="1200" baseline="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96D72705-816B-1344-A46B-0CF41A584861}" type="slidenum">
              <a:rPr lang="nb-NO" smtClean="0"/>
              <a:t>3</a:t>
            </a:fld>
            <a:endParaRPr lang="nb-NO"/>
          </a:p>
        </p:txBody>
      </p:sp>
    </p:spTree>
    <p:extLst>
      <p:ext uri="{BB962C8B-B14F-4D97-AF65-F5344CB8AC3E}">
        <p14:creationId xmlns:p14="http://schemas.microsoft.com/office/powerpoint/2010/main" val="831627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overlevelseshjernen. Og følelseshjernen slenger seg på. Det er lett å få panikk og trigge alarmknappen i følelseshjernen. Da varsles hele kroppen om at NÅ ER DET LIVSFARE. Vi kommer i overlevelsesmodus og temperaturen stiger. Kroppen forbereder seg på kamp eller flukt.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96D72705-816B-1344-A46B-0CF41A584861}" type="slidenum">
              <a:rPr lang="nb-NO" smtClean="0"/>
              <a:t>4</a:t>
            </a:fld>
            <a:endParaRPr lang="nb-NO"/>
          </a:p>
        </p:txBody>
      </p:sp>
    </p:spTree>
    <p:extLst>
      <p:ext uri="{BB962C8B-B14F-4D97-AF65-F5344CB8AC3E}">
        <p14:creationId xmlns:p14="http://schemas.microsoft.com/office/powerpoint/2010/main" val="83370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Når det begynner å koke i overlevelseshjernen og følelseshjernen, hva gjør kapteinen da? Han kobler ut. Det blir for mye for han.</a:t>
            </a:r>
            <a:r>
              <a:rPr lang="nb-NO" sz="1200" kern="1200" dirty="0">
                <a:solidFill>
                  <a:schemeClr val="tx1"/>
                </a:solidFill>
                <a:effectLst/>
                <a:latin typeface="+mn-lt"/>
                <a:ea typeface="+mn-ea"/>
                <a:cs typeface="+mn-cs"/>
              </a:rPr>
              <a:t> Kroppen overtar, følelseshjernen overtar, og tenkehjernen kobler ut. Det er dette som skjer når vi blir veldig redde eller sinte. Vi har ikke kontakt med tenkehjernen. Vi kan føle at vi mister kontrollen over oss selv. Først når vi har roet oss litt, kan vi begynne å tenke fornuftig igjen.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96D72705-816B-1344-A46B-0CF41A584861}" type="slidenum">
              <a:rPr lang="nb-NO" smtClean="0"/>
              <a:t>5</a:t>
            </a:fld>
            <a:endParaRPr lang="nb-NO"/>
          </a:p>
        </p:txBody>
      </p:sp>
    </p:spTree>
    <p:extLst>
      <p:ext uri="{BB962C8B-B14F-4D97-AF65-F5344CB8AC3E}">
        <p14:creationId xmlns:p14="http://schemas.microsoft.com/office/powerpoint/2010/main" val="88793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Hjernen ser ut som en knyttneve til vanlig og har omtrent samme form.</a:t>
            </a:r>
            <a:r>
              <a:rPr lang="nb-NO" sz="1200" kern="1200" dirty="0">
                <a:solidFill>
                  <a:schemeClr val="tx1"/>
                </a:solidFill>
                <a:effectLst/>
                <a:latin typeface="+mn-lt"/>
                <a:ea typeface="+mn-ea"/>
                <a:cs typeface="+mn-cs"/>
              </a:rPr>
              <a:t> Fingrene ligger over midten, over det mykeste punktet som er håndflaten. Fingrene er som tenkehjernen, og beskytter følelseshjernen i midten.  Når vi er i panikk eller alarm, vil fingrene sprette vekk – vi mister kontakten med tenkehjernen. Det er vanskelig å snakke fornuftig med et menneske i alarm fordi tenkehjernen har koblet ut. Det beste er å vente og gi den andre litt tid. Til fingrene er tilbake på plass og hodet fungerer igjen.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Er det sant at kapteinen ikke kan gjøre noe når overlevelseshjernen og følelseshjernen er i panikk? </a:t>
            </a:r>
            <a:r>
              <a:rPr lang="nb-NO" sz="1200" kern="1200" dirty="0">
                <a:solidFill>
                  <a:schemeClr val="tx1"/>
                </a:solidFill>
                <a:effectLst/>
                <a:latin typeface="+mn-lt"/>
                <a:ea typeface="+mn-ea"/>
                <a:cs typeface="+mn-cs"/>
              </a:rPr>
              <a:t>Det er ikke helt sant. Vi utvikler oss jo. For barn er det sant, de er mer styrt av impulser. Men etter hvert som vi utvikler oss kan vi bli kjent med kroppen vår og hodet vårt. Vi kan lære å kjenne igjen signalene. At du blir varm kan være et signal. At du brått sier ting du ikke mener, eller får lyst til å slå, kan være et signal.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5"/>
          </p:nvPr>
        </p:nvSpPr>
        <p:spPr/>
        <p:txBody>
          <a:bodyPr/>
          <a:lstStyle/>
          <a:p>
            <a:fld id="{96D72705-816B-1344-A46B-0CF41A584861}" type="slidenum">
              <a:rPr lang="nb-NO" smtClean="0"/>
              <a:t>6</a:t>
            </a:fld>
            <a:endParaRPr lang="nb-NO"/>
          </a:p>
        </p:txBody>
      </p:sp>
    </p:spTree>
    <p:extLst>
      <p:ext uri="{BB962C8B-B14F-4D97-AF65-F5344CB8AC3E}">
        <p14:creationId xmlns:p14="http://schemas.microsoft.com/office/powerpoint/2010/main" val="267059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Film: Skam  ”</a:t>
            </a:r>
            <a:r>
              <a:rPr lang="nb-NO" sz="1200" kern="1200" dirty="0" err="1">
                <a:solidFill>
                  <a:schemeClr val="tx1"/>
                </a:solidFill>
                <a:effectLst/>
                <a:latin typeface="+mn-lt"/>
                <a:ea typeface="+mn-ea"/>
                <a:cs typeface="+mn-cs"/>
              </a:rPr>
              <a:t>Akward</a:t>
            </a:r>
            <a:r>
              <a:rPr lang="nb-NO" sz="1200" kern="1200" dirty="0">
                <a:solidFill>
                  <a:schemeClr val="tx1"/>
                </a:solidFill>
                <a:effectLst/>
                <a:latin typeface="+mn-lt"/>
                <a:ea typeface="+mn-ea"/>
                <a:cs typeface="+mn-cs"/>
              </a:rPr>
              <a:t>”: </a:t>
            </a:r>
            <a:r>
              <a:rPr lang="nb-NO" sz="1200" u="sng" kern="1200" dirty="0">
                <a:solidFill>
                  <a:schemeClr val="tx1"/>
                </a:solidFill>
                <a:effectLst/>
                <a:latin typeface="+mn-lt"/>
                <a:ea typeface="+mn-ea"/>
                <a:cs typeface="+mn-cs"/>
                <a:hlinkClick r:id="rId3"/>
              </a:rPr>
              <a:t>http://skam.p3.no/sesong/1/</a:t>
            </a:r>
            <a:r>
              <a:rPr lang="nb-NO" sz="1200" kern="1200" dirty="0">
                <a:solidFill>
                  <a:schemeClr val="tx1"/>
                </a:solidFill>
                <a:effectLst/>
                <a:latin typeface="+mn-lt"/>
                <a:ea typeface="+mn-ea"/>
                <a:cs typeface="+mn-cs"/>
              </a:rPr>
              <a:t>  (klipp 8) </a:t>
            </a:r>
          </a:p>
          <a:p>
            <a:endParaRPr lang="nb-NO" dirty="0"/>
          </a:p>
        </p:txBody>
      </p:sp>
      <p:sp>
        <p:nvSpPr>
          <p:cNvPr id="4" name="Plassholder for lysbildenummer 3"/>
          <p:cNvSpPr>
            <a:spLocks noGrp="1"/>
          </p:cNvSpPr>
          <p:nvPr>
            <p:ph type="sldNum" sz="quarter" idx="10"/>
          </p:nvPr>
        </p:nvSpPr>
        <p:spPr/>
        <p:txBody>
          <a:bodyPr/>
          <a:lstStyle/>
          <a:p>
            <a:fld id="{96D72705-816B-1344-A46B-0CF41A584861}" type="slidenum">
              <a:rPr lang="nb-NO" smtClean="0"/>
              <a:t>7</a:t>
            </a:fld>
            <a:endParaRPr lang="nb-NO"/>
          </a:p>
        </p:txBody>
      </p:sp>
    </p:spTree>
    <p:extLst>
      <p:ext uri="{BB962C8B-B14F-4D97-AF65-F5344CB8AC3E}">
        <p14:creationId xmlns:p14="http://schemas.microsoft.com/office/powerpoint/2010/main" val="694965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Hva hjelper? På kort sikt, der og da, kan du roe kroppen ved å puste dypt.</a:t>
            </a:r>
            <a:r>
              <a:rPr lang="nb-NO" sz="1200" kern="1200" dirty="0">
                <a:solidFill>
                  <a:schemeClr val="tx1"/>
                </a:solidFill>
                <a:effectLst/>
                <a:latin typeface="+mn-lt"/>
                <a:ea typeface="+mn-ea"/>
                <a:cs typeface="+mn-cs"/>
              </a:rPr>
              <a:t> Du kan gi beskjed til musklene ved å spenne dem – og slappe av. Spenne – og slappe av. Du kan gå vekk, telle til 10, og distrahere deg selv til du blir roligere. Du kan gå ut, ta en kald dusj, eller dynke hodet i kaldt vann for å senke temperaturen. Du kan bruke strikk på håndflaten din for å få ut smertefølelser. Det løser ingen ting, problemene blir ikke borte, men det kan hjelpe litt der og 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96D72705-816B-1344-A46B-0CF41A584861}" type="slidenum">
              <a:rPr lang="nb-NO" smtClean="0"/>
              <a:t>9</a:t>
            </a:fld>
            <a:endParaRPr lang="nb-NO"/>
          </a:p>
        </p:txBody>
      </p:sp>
    </p:spTree>
    <p:extLst>
      <p:ext uri="{BB962C8B-B14F-4D97-AF65-F5344CB8AC3E}">
        <p14:creationId xmlns:p14="http://schemas.microsoft.com/office/powerpoint/2010/main" val="108474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På lang sikt er det viktig å prøve å forstå følelsene.</a:t>
            </a:r>
            <a:r>
              <a:rPr lang="nb-NO" sz="1200" kern="1200" dirty="0">
                <a:solidFill>
                  <a:schemeClr val="tx1"/>
                </a:solidFill>
                <a:effectLst/>
                <a:latin typeface="+mn-lt"/>
                <a:ea typeface="+mn-ea"/>
                <a:cs typeface="+mn-cs"/>
              </a:rPr>
              <a:t> Hva handler følelsene om – og hvorfor reagerer de så sterkt? Bruk tegning, musikk, sang, eller skriving til å uttrykke deg. Og ikke minst - snakk med noen om hvordan du har det. Da kan du få andres forståelse og perspektiv på saken, og hjelp til å finne ut av 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fld id="{96D72705-816B-1344-A46B-0CF41A584861}" type="slidenum">
              <a:rPr lang="nb-NO" smtClean="0"/>
              <a:t>10</a:t>
            </a:fld>
            <a:endParaRPr lang="nb-NO"/>
          </a:p>
        </p:txBody>
      </p:sp>
    </p:spTree>
    <p:extLst>
      <p:ext uri="{BB962C8B-B14F-4D97-AF65-F5344CB8AC3E}">
        <p14:creationId xmlns:p14="http://schemas.microsoft.com/office/powerpoint/2010/main" val="1008960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25DBA794-7012-AB42-9E96-345111D54F0C}" type="datetimeFigureOut">
              <a:rPr lang="nb-NO" smtClean="0"/>
              <a:t>23.04.2021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81660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5DBA794-7012-AB42-9E96-345111D54F0C}" type="datetimeFigureOut">
              <a:rPr lang="nb-NO" smtClean="0"/>
              <a:t>23.04.2021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27912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5DBA794-7012-AB42-9E96-345111D54F0C}" type="datetimeFigureOut">
              <a:rPr lang="nb-NO" smtClean="0"/>
              <a:t>23.04.2021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90865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12707170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5DBA794-7012-AB42-9E96-345111D54F0C}" type="datetimeFigureOut">
              <a:rPr lang="nb-NO" smtClean="0"/>
              <a:t>23.04.2021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95704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5DBA794-7012-AB42-9E96-345111D54F0C}" type="datetimeFigureOut">
              <a:rPr lang="nb-NO" smtClean="0"/>
              <a:t>23.04.2021</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34535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25DBA794-7012-AB42-9E96-345111D54F0C}" type="datetimeFigureOut">
              <a:rPr lang="nb-NO" smtClean="0"/>
              <a:t>23.04.2021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84107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25DBA794-7012-AB42-9E96-345111D54F0C}" type="datetimeFigureOut">
              <a:rPr lang="nb-NO" smtClean="0"/>
              <a:t>23.04.2021</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97816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5DBA794-7012-AB42-9E96-345111D54F0C}" type="datetimeFigureOut">
              <a:rPr lang="nb-NO" smtClean="0"/>
              <a:t>23.04.2021</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805017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5DBA794-7012-AB42-9E96-345111D54F0C}" type="datetimeFigureOut">
              <a:rPr lang="nb-NO" smtClean="0"/>
              <a:t>23.04.2021</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56919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5DBA794-7012-AB42-9E96-345111D54F0C}" type="datetimeFigureOut">
              <a:rPr lang="nb-NO" smtClean="0"/>
              <a:t>23.04.2021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65073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Dra bildet til plassholderen eller klikk ikonet for å legge til</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5DBA794-7012-AB42-9E96-345111D54F0C}" type="datetimeFigureOut">
              <a:rPr lang="nb-NO" smtClean="0"/>
              <a:t>23.04.2021</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B2E2478-D5E9-0A4E-BE25-245A09ECB9F1}" type="slidenum">
              <a:rPr lang="nb-NO" smtClean="0"/>
              <a:t>‹#›</a:t>
            </a:fld>
            <a:endParaRPr lang="nb-NO"/>
          </a:p>
        </p:txBody>
      </p:sp>
    </p:spTree>
    <p:extLst>
      <p:ext uri="{BB962C8B-B14F-4D97-AF65-F5344CB8AC3E}">
        <p14:creationId xmlns:p14="http://schemas.microsoft.com/office/powerpoint/2010/main" val="1989632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BA794-7012-AB42-9E96-345111D54F0C}" type="datetimeFigureOut">
              <a:rPr lang="nb-NO" smtClean="0"/>
              <a:t>23.04.2021</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2E2478-D5E9-0A4E-BE25-245A09ECB9F1}" type="slidenum">
              <a:rPr lang="nb-NO" smtClean="0"/>
              <a:t>‹#›</a:t>
            </a:fld>
            <a:endParaRPr lang="nb-NO"/>
          </a:p>
        </p:txBody>
      </p:sp>
    </p:spTree>
    <p:extLst>
      <p:ext uri="{BB962C8B-B14F-4D97-AF65-F5344CB8AC3E}">
        <p14:creationId xmlns:p14="http://schemas.microsoft.com/office/powerpoint/2010/main" val="85925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inktillivet.no/folelsesskolen.php"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u8UmttF7qoA"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kam.p3.no/sesong/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ssholder for innhold 8">
            <a:extLst>
              <a:ext uri="{FF2B5EF4-FFF2-40B4-BE49-F238E27FC236}">
                <a16:creationId xmlns:a16="http://schemas.microsoft.com/office/drawing/2014/main" id="{99E9E61F-8140-7348-8B29-6667274785B5}"/>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spTree>
    <p:extLst>
      <p:ext uri="{BB962C8B-B14F-4D97-AF65-F5344CB8AC3E}">
        <p14:creationId xmlns:p14="http://schemas.microsoft.com/office/powerpoint/2010/main" val="3581989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person, bygning, mann, sitter&#10;&#10;Automatisk generert beskrivelse">
            <a:extLst>
              <a:ext uri="{FF2B5EF4-FFF2-40B4-BE49-F238E27FC236}">
                <a16:creationId xmlns:a16="http://schemas.microsoft.com/office/drawing/2014/main" id="{14FCC13B-DAF5-6F48-B278-2ED105470883}"/>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noFill/>
        </p:spPr>
      </p:pic>
      <p:sp>
        <p:nvSpPr>
          <p:cNvPr id="6" name="TekstSylinder 5">
            <a:extLst>
              <a:ext uri="{FF2B5EF4-FFF2-40B4-BE49-F238E27FC236}">
                <a16:creationId xmlns:a16="http://schemas.microsoft.com/office/drawing/2014/main" id="{9011E30F-1C65-4E42-815D-5186560A56A9}"/>
              </a:ext>
            </a:extLst>
          </p:cNvPr>
          <p:cNvSpPr txBox="1"/>
          <p:nvPr/>
        </p:nvSpPr>
        <p:spPr>
          <a:xfrm>
            <a:off x="1524000" y="901148"/>
            <a:ext cx="4631204" cy="584775"/>
          </a:xfrm>
          <a:prstGeom prst="rect">
            <a:avLst/>
          </a:prstGeom>
          <a:noFill/>
        </p:spPr>
        <p:txBody>
          <a:bodyPr wrap="none" rtlCol="0">
            <a:spAutoFit/>
          </a:bodyPr>
          <a:lstStyle/>
          <a:p>
            <a:r>
              <a:rPr lang="nb-NO" sz="3200" dirty="0">
                <a:solidFill>
                  <a:schemeClr val="bg1"/>
                </a:solidFill>
              </a:rPr>
              <a:t>Hva handler følelsene om?</a:t>
            </a:r>
          </a:p>
        </p:txBody>
      </p:sp>
    </p:spTree>
    <p:extLst>
      <p:ext uri="{BB962C8B-B14F-4D97-AF65-F5344CB8AC3E}">
        <p14:creationId xmlns:p14="http://schemas.microsoft.com/office/powerpoint/2010/main" val="240505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7A2FB737-A3B4-BD4E-9A3A-7957A9941671}"/>
              </a:ext>
            </a:extLst>
          </p:cNvPr>
          <p:cNvSpPr txBox="1"/>
          <p:nvPr/>
        </p:nvSpPr>
        <p:spPr>
          <a:xfrm>
            <a:off x="6096000" y="728870"/>
            <a:ext cx="5512903" cy="4247317"/>
          </a:xfrm>
          <a:prstGeom prst="rect">
            <a:avLst/>
          </a:prstGeom>
          <a:noFill/>
        </p:spPr>
        <p:txBody>
          <a:bodyPr wrap="square" rtlCol="0">
            <a:spAutoFit/>
          </a:bodyPr>
          <a:lstStyle/>
          <a:p>
            <a:pPr algn="ctr"/>
            <a:r>
              <a:rPr lang="nb-NO" sz="2400" dirty="0"/>
              <a:t>BILDER</a:t>
            </a:r>
          </a:p>
          <a:p>
            <a:pPr algn="ctr"/>
            <a:r>
              <a:rPr lang="nb-NO" sz="2400" b="1" dirty="0"/>
              <a:t>Fotograf Jonas Ingstad</a:t>
            </a:r>
          </a:p>
          <a:p>
            <a:pPr algn="ctr"/>
            <a:endParaRPr lang="nb-NO" sz="2400" b="1" dirty="0"/>
          </a:p>
          <a:p>
            <a:pPr algn="ctr"/>
            <a:r>
              <a:rPr lang="nb-NO" sz="2400" b="1" dirty="0"/>
              <a:t>Elevene har gitt </a:t>
            </a:r>
          </a:p>
          <a:p>
            <a:pPr algn="ctr"/>
            <a:r>
              <a:rPr lang="nb-NO" sz="2400" b="1" dirty="0"/>
              <a:t>samtykke til bruk</a:t>
            </a:r>
          </a:p>
          <a:p>
            <a:endParaRPr lang="nb-NO" dirty="0"/>
          </a:p>
          <a:p>
            <a:pPr algn="ctr"/>
            <a:r>
              <a:rPr lang="nb-NO" dirty="0"/>
              <a:t>Øvrige bilder: </a:t>
            </a:r>
            <a:r>
              <a:rPr lang="nb-NO" dirty="0" err="1"/>
              <a:t>Shutterstock</a:t>
            </a:r>
            <a:endParaRPr lang="nb-NO" dirty="0"/>
          </a:p>
          <a:p>
            <a:endParaRPr lang="nb-NO" dirty="0"/>
          </a:p>
          <a:p>
            <a:endParaRPr lang="nb-NO" dirty="0"/>
          </a:p>
          <a:p>
            <a:pPr algn="ctr"/>
            <a:r>
              <a:rPr lang="nb-NO" sz="2000" i="1" dirty="0"/>
              <a:t>Deler av foredraget er fra LINK – Livsmestring i norske klasserom ved RVTS Sør </a:t>
            </a:r>
            <a:r>
              <a:rPr lang="nb-NO" sz="2000" i="1" u="sng" dirty="0">
                <a:hlinkClick r:id="rId2"/>
              </a:rPr>
              <a:t>http://linktillivet.no/folelsesskolen.php</a:t>
            </a:r>
            <a:r>
              <a:rPr lang="nb-NO" sz="2000" i="1" dirty="0"/>
              <a:t>  </a:t>
            </a:r>
          </a:p>
          <a:p>
            <a:endParaRPr lang="nb-NO" i="1" dirty="0"/>
          </a:p>
        </p:txBody>
      </p:sp>
    </p:spTree>
    <p:extLst>
      <p:ext uri="{BB962C8B-B14F-4D97-AF65-F5344CB8AC3E}">
        <p14:creationId xmlns:p14="http://schemas.microsoft.com/office/powerpoint/2010/main" val="408933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7060" y="5736941"/>
            <a:ext cx="1424940" cy="1410619"/>
          </a:xfrm>
          <a:prstGeom prst="rect">
            <a:avLst/>
          </a:prstGeom>
        </p:spPr>
      </p:pic>
      <p:sp>
        <p:nvSpPr>
          <p:cNvPr id="11" name="Femkant 10"/>
          <p:cNvSpPr/>
          <p:nvPr/>
        </p:nvSpPr>
        <p:spPr>
          <a:xfrm>
            <a:off x="-378778" y="518556"/>
            <a:ext cx="3640138" cy="670560"/>
          </a:xfrm>
          <a:prstGeom prst="homePlate">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b-NO">
              <a:solidFill>
                <a:srgbClr val="FF0000"/>
              </a:solidFill>
            </a:endParaRPr>
          </a:p>
        </p:txBody>
      </p:sp>
      <p:sp>
        <p:nvSpPr>
          <p:cNvPr id="12" name="Rektangel 11"/>
          <p:cNvSpPr/>
          <p:nvPr/>
        </p:nvSpPr>
        <p:spPr>
          <a:xfrm>
            <a:off x="76198" y="669170"/>
            <a:ext cx="2712721" cy="369332"/>
          </a:xfrm>
          <a:prstGeom prst="rect">
            <a:avLst/>
          </a:prstGeom>
        </p:spPr>
        <p:txBody>
          <a:bodyPr wrap="square">
            <a:spAutoFit/>
          </a:bodyPr>
          <a:lstStyle/>
          <a:p>
            <a:pPr algn="ctr">
              <a:lnSpc>
                <a:spcPct val="90000"/>
              </a:lnSpc>
              <a:spcBef>
                <a:spcPct val="0"/>
              </a:spcBef>
            </a:pPr>
            <a:r>
              <a:rPr lang="en-US" sz="2000" dirty="0">
                <a:solidFill>
                  <a:schemeClr val="bg1"/>
                </a:solidFill>
                <a:latin typeface="Arial Unicode MS" charset="0"/>
                <a:ea typeface="Arial Unicode MS" charset="0"/>
                <a:cs typeface="Arial Unicode MS" charset="0"/>
              </a:rPr>
              <a:t>Den </a:t>
            </a:r>
            <a:r>
              <a:rPr lang="en-US" sz="2000" dirty="0" err="1">
                <a:solidFill>
                  <a:schemeClr val="bg1"/>
                </a:solidFill>
                <a:latin typeface="Arial Unicode MS" charset="0"/>
                <a:ea typeface="Arial Unicode MS" charset="0"/>
                <a:cs typeface="Arial Unicode MS" charset="0"/>
              </a:rPr>
              <a:t>tredelte</a:t>
            </a:r>
            <a:r>
              <a:rPr lang="en-US" sz="2000" dirty="0">
                <a:solidFill>
                  <a:schemeClr val="bg1"/>
                </a:solidFill>
                <a:latin typeface="Arial Unicode MS" charset="0"/>
                <a:ea typeface="Arial Unicode MS" charset="0"/>
                <a:cs typeface="Arial Unicode MS" charset="0"/>
              </a:rPr>
              <a:t> </a:t>
            </a:r>
            <a:r>
              <a:rPr lang="en-US" sz="2000" dirty="0" err="1">
                <a:solidFill>
                  <a:schemeClr val="bg1"/>
                </a:solidFill>
                <a:latin typeface="Arial Unicode MS" charset="0"/>
                <a:ea typeface="Arial Unicode MS" charset="0"/>
                <a:cs typeface="Arial Unicode MS" charset="0"/>
              </a:rPr>
              <a:t>hjernen</a:t>
            </a:r>
            <a:endParaRPr lang="en-US" sz="2000" dirty="0">
              <a:solidFill>
                <a:schemeClr val="bg1"/>
              </a:solidFill>
              <a:latin typeface="Arial Unicode MS" charset="0"/>
              <a:ea typeface="Arial Unicode MS" charset="0"/>
              <a:cs typeface="Arial Unicode MS" charset="0"/>
            </a:endParaRPr>
          </a:p>
        </p:txBody>
      </p:sp>
      <p:pic>
        <p:nvPicPr>
          <p:cNvPr id="7" name="Bild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1939" y="304800"/>
            <a:ext cx="5524897" cy="5715001"/>
          </a:xfrm>
          <a:prstGeom prst="rect">
            <a:avLst/>
          </a:prstGeom>
        </p:spPr>
      </p:pic>
    </p:spTree>
    <p:extLst>
      <p:ext uri="{BB962C8B-B14F-4D97-AF65-F5344CB8AC3E}">
        <p14:creationId xmlns:p14="http://schemas.microsoft.com/office/powerpoint/2010/main" val="115613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7060" y="5736941"/>
            <a:ext cx="1424940" cy="1410619"/>
          </a:xfrm>
          <a:prstGeom prst="rect">
            <a:avLst/>
          </a:prstGeom>
        </p:spPr>
      </p:pic>
      <p:pic>
        <p:nvPicPr>
          <p:cNvPr id="7" name="Bild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997800"/>
            <a:ext cx="12344400" cy="8145360"/>
          </a:xfrm>
          <a:prstGeom prst="rect">
            <a:avLst/>
          </a:prstGeom>
        </p:spPr>
      </p:pic>
      <p:sp>
        <p:nvSpPr>
          <p:cNvPr id="11" name="Femkant 10"/>
          <p:cNvSpPr/>
          <p:nvPr/>
        </p:nvSpPr>
        <p:spPr>
          <a:xfrm>
            <a:off x="-378778" y="518556"/>
            <a:ext cx="3640138" cy="670560"/>
          </a:xfrm>
          <a:prstGeom prst="homePlate">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b-NO">
              <a:solidFill>
                <a:srgbClr val="FF0000"/>
              </a:solidFill>
            </a:endParaRPr>
          </a:p>
        </p:txBody>
      </p:sp>
      <p:sp>
        <p:nvSpPr>
          <p:cNvPr id="12" name="Rektangel 11"/>
          <p:cNvSpPr/>
          <p:nvPr/>
        </p:nvSpPr>
        <p:spPr>
          <a:xfrm>
            <a:off x="76198" y="669170"/>
            <a:ext cx="2712721" cy="369332"/>
          </a:xfrm>
          <a:prstGeom prst="rect">
            <a:avLst/>
          </a:prstGeom>
        </p:spPr>
        <p:txBody>
          <a:bodyPr wrap="square">
            <a:spAutoFit/>
          </a:bodyPr>
          <a:lstStyle/>
          <a:p>
            <a:pPr algn="ctr">
              <a:lnSpc>
                <a:spcPct val="90000"/>
              </a:lnSpc>
              <a:spcBef>
                <a:spcPct val="0"/>
              </a:spcBef>
            </a:pPr>
            <a:r>
              <a:rPr lang="en-US" sz="2000" dirty="0">
                <a:solidFill>
                  <a:schemeClr val="bg1"/>
                </a:solidFill>
                <a:latin typeface="Arial Unicode MS" charset="0"/>
                <a:ea typeface="Arial Unicode MS" charset="0"/>
                <a:cs typeface="Arial Unicode MS" charset="0"/>
              </a:rPr>
              <a:t>Den </a:t>
            </a:r>
            <a:r>
              <a:rPr lang="en-US" sz="2000" dirty="0" err="1">
                <a:solidFill>
                  <a:schemeClr val="bg1"/>
                </a:solidFill>
                <a:latin typeface="Arial Unicode MS" charset="0"/>
                <a:ea typeface="Arial Unicode MS" charset="0"/>
                <a:cs typeface="Arial Unicode MS" charset="0"/>
              </a:rPr>
              <a:t>tredelte</a:t>
            </a:r>
            <a:r>
              <a:rPr lang="en-US" sz="2000" dirty="0">
                <a:solidFill>
                  <a:schemeClr val="bg1"/>
                </a:solidFill>
                <a:latin typeface="Arial Unicode MS" charset="0"/>
                <a:ea typeface="Arial Unicode MS" charset="0"/>
                <a:cs typeface="Arial Unicode MS" charset="0"/>
              </a:rPr>
              <a:t> </a:t>
            </a:r>
            <a:r>
              <a:rPr lang="en-US" sz="2000" dirty="0" err="1">
                <a:solidFill>
                  <a:schemeClr val="bg1"/>
                </a:solidFill>
                <a:latin typeface="Arial Unicode MS" charset="0"/>
                <a:ea typeface="Arial Unicode MS" charset="0"/>
                <a:cs typeface="Arial Unicode MS" charset="0"/>
              </a:rPr>
              <a:t>hjernen</a:t>
            </a:r>
            <a:endParaRPr lang="en-US" sz="2000" dirty="0">
              <a:solidFill>
                <a:schemeClr val="bg1"/>
              </a:solidFill>
              <a:latin typeface="Arial Unicode MS" charset="0"/>
              <a:ea typeface="Arial Unicode MS" charset="0"/>
              <a:cs typeface="Arial Unicode MS" charset="0"/>
            </a:endParaRPr>
          </a:p>
        </p:txBody>
      </p:sp>
      <p:sp>
        <p:nvSpPr>
          <p:cNvPr id="8" name="Plassholder for innhold 2"/>
          <p:cNvSpPr>
            <a:spLocks noGrp="1"/>
          </p:cNvSpPr>
          <p:nvPr>
            <p:ph idx="1"/>
          </p:nvPr>
        </p:nvSpPr>
        <p:spPr>
          <a:xfrm>
            <a:off x="2057400" y="6217154"/>
            <a:ext cx="8229600" cy="450192"/>
          </a:xfrm>
        </p:spPr>
        <p:txBody>
          <a:bodyPr>
            <a:normAutofit/>
          </a:bodyPr>
          <a:lstStyle/>
          <a:p>
            <a:pPr marL="0" indent="0" algn="ctr">
              <a:buNone/>
            </a:pPr>
            <a:r>
              <a:rPr lang="nb-NO" sz="1800" dirty="0">
                <a:hlinkClick r:id="rId5"/>
              </a:rPr>
              <a:t>https://www.youtube.com/watch?v=u8UmttF7qoA</a:t>
            </a:r>
            <a:endParaRPr lang="nb-NO" sz="1800" dirty="0"/>
          </a:p>
          <a:p>
            <a:pPr marL="0" indent="0" algn="ctr">
              <a:buNone/>
            </a:pPr>
            <a:endParaRPr lang="nb-NO" sz="1800" dirty="0"/>
          </a:p>
        </p:txBody>
      </p:sp>
    </p:spTree>
    <p:extLst>
      <p:ext uri="{BB962C8B-B14F-4D97-AF65-F5344CB8AC3E}">
        <p14:creationId xmlns:p14="http://schemas.microsoft.com/office/powerpoint/2010/main" val="128261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7060" y="5736941"/>
            <a:ext cx="1424940" cy="1410619"/>
          </a:xfrm>
          <a:prstGeom prst="rect">
            <a:avLst/>
          </a:prstGeom>
        </p:spPr>
      </p:pic>
      <p:pic>
        <p:nvPicPr>
          <p:cNvPr id="7" name="Bild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8480" y="30980"/>
            <a:ext cx="6583680" cy="6827020"/>
          </a:xfrm>
          <a:prstGeom prst="rect">
            <a:avLst/>
          </a:prstGeom>
        </p:spPr>
      </p:pic>
      <p:sp>
        <p:nvSpPr>
          <p:cNvPr id="11" name="Femkant 10"/>
          <p:cNvSpPr/>
          <p:nvPr/>
        </p:nvSpPr>
        <p:spPr>
          <a:xfrm>
            <a:off x="-378778" y="518556"/>
            <a:ext cx="3640138" cy="670560"/>
          </a:xfrm>
          <a:prstGeom prst="homePlate">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b-NO">
              <a:solidFill>
                <a:srgbClr val="FF0000"/>
              </a:solidFill>
            </a:endParaRPr>
          </a:p>
        </p:txBody>
      </p:sp>
      <p:sp>
        <p:nvSpPr>
          <p:cNvPr id="12" name="Rektangel 11"/>
          <p:cNvSpPr/>
          <p:nvPr/>
        </p:nvSpPr>
        <p:spPr>
          <a:xfrm>
            <a:off x="76198" y="669170"/>
            <a:ext cx="2712721" cy="369332"/>
          </a:xfrm>
          <a:prstGeom prst="rect">
            <a:avLst/>
          </a:prstGeom>
        </p:spPr>
        <p:txBody>
          <a:bodyPr wrap="square">
            <a:spAutoFit/>
          </a:bodyPr>
          <a:lstStyle/>
          <a:p>
            <a:pPr algn="ctr">
              <a:lnSpc>
                <a:spcPct val="90000"/>
              </a:lnSpc>
              <a:spcBef>
                <a:spcPct val="0"/>
              </a:spcBef>
            </a:pPr>
            <a:r>
              <a:rPr lang="en-US" sz="2000" dirty="0">
                <a:solidFill>
                  <a:schemeClr val="bg1"/>
                </a:solidFill>
                <a:latin typeface="Arial Unicode MS" charset="0"/>
                <a:ea typeface="Arial Unicode MS" charset="0"/>
                <a:cs typeface="Arial Unicode MS" charset="0"/>
              </a:rPr>
              <a:t>Den </a:t>
            </a:r>
            <a:r>
              <a:rPr lang="en-US" sz="2000" dirty="0" err="1">
                <a:solidFill>
                  <a:schemeClr val="bg1"/>
                </a:solidFill>
                <a:latin typeface="Arial Unicode MS" charset="0"/>
                <a:ea typeface="Arial Unicode MS" charset="0"/>
                <a:cs typeface="Arial Unicode MS" charset="0"/>
              </a:rPr>
              <a:t>tredelte</a:t>
            </a:r>
            <a:r>
              <a:rPr lang="en-US" sz="2000" dirty="0">
                <a:solidFill>
                  <a:schemeClr val="bg1"/>
                </a:solidFill>
                <a:latin typeface="Arial Unicode MS" charset="0"/>
                <a:ea typeface="Arial Unicode MS" charset="0"/>
                <a:cs typeface="Arial Unicode MS" charset="0"/>
              </a:rPr>
              <a:t> </a:t>
            </a:r>
            <a:r>
              <a:rPr lang="en-US" sz="2000" dirty="0" err="1">
                <a:solidFill>
                  <a:schemeClr val="bg1"/>
                </a:solidFill>
                <a:latin typeface="Arial Unicode MS" charset="0"/>
                <a:ea typeface="Arial Unicode MS" charset="0"/>
                <a:cs typeface="Arial Unicode MS" charset="0"/>
              </a:rPr>
              <a:t>hjernen</a:t>
            </a:r>
            <a:endParaRPr lang="en-US" sz="2000" dirty="0">
              <a:solidFill>
                <a:schemeClr val="bg1"/>
              </a:solidFill>
              <a:latin typeface="Arial Unicode MS" charset="0"/>
              <a:ea typeface="Arial Unicode MS" charset="0"/>
              <a:cs typeface="Arial Unicode MS" charset="0"/>
            </a:endParaRPr>
          </a:p>
        </p:txBody>
      </p:sp>
    </p:spTree>
    <p:extLst>
      <p:ext uri="{BB962C8B-B14F-4D97-AF65-F5344CB8AC3E}">
        <p14:creationId xmlns:p14="http://schemas.microsoft.com/office/powerpoint/2010/main" val="463439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67060" y="5736941"/>
            <a:ext cx="1424940" cy="1410619"/>
          </a:xfrm>
          <a:prstGeom prst="rect">
            <a:avLst/>
          </a:prstGeom>
        </p:spPr>
      </p:pic>
      <p:pic>
        <p:nvPicPr>
          <p:cNvPr id="8" name="Plassholder for innhold 3"/>
          <p:cNvPicPr>
            <a:picLocks noGrp="1"/>
          </p:cNvPicPr>
          <p:nvPr>
            <p:ph idx="1"/>
          </p:nvPr>
        </p:nvPicPr>
        <p:blipFill>
          <a:blip r:embed="rId4">
            <a:extLst>
              <a:ext uri="{28A0092B-C50C-407E-A947-70E740481C1C}">
                <a14:useLocalDpi xmlns:a14="http://schemas.microsoft.com/office/drawing/2010/main"/>
              </a:ext>
            </a:extLst>
          </a:blip>
          <a:srcRect/>
          <a:stretch>
            <a:fillRect/>
          </a:stretch>
        </p:blipFill>
        <p:spPr bwMode="auto">
          <a:xfrm>
            <a:off x="2225041" y="518556"/>
            <a:ext cx="7848600" cy="6232763"/>
          </a:xfrm>
          <a:prstGeom prst="rect">
            <a:avLst/>
          </a:prstGeom>
          <a:noFill/>
          <a:ln>
            <a:noFill/>
          </a:ln>
        </p:spPr>
      </p:pic>
      <p:sp>
        <p:nvSpPr>
          <p:cNvPr id="11" name="Femkant 10"/>
          <p:cNvSpPr/>
          <p:nvPr/>
        </p:nvSpPr>
        <p:spPr>
          <a:xfrm>
            <a:off x="-378778" y="518556"/>
            <a:ext cx="3640138" cy="670560"/>
          </a:xfrm>
          <a:prstGeom prst="homePlate">
            <a:avLst/>
          </a:prstGeom>
          <a:solidFill>
            <a:srgbClr val="C00000"/>
          </a:solidFill>
        </p:spPr>
        <p:style>
          <a:lnRef idx="3">
            <a:schemeClr val="lt1"/>
          </a:lnRef>
          <a:fillRef idx="1">
            <a:schemeClr val="dk1"/>
          </a:fillRef>
          <a:effectRef idx="1">
            <a:schemeClr val="dk1"/>
          </a:effectRef>
          <a:fontRef idx="minor">
            <a:schemeClr val="lt1"/>
          </a:fontRef>
        </p:style>
        <p:txBody>
          <a:bodyPr rtlCol="0" anchor="ctr"/>
          <a:lstStyle/>
          <a:p>
            <a:pPr algn="ctr"/>
            <a:endParaRPr lang="nb-NO">
              <a:solidFill>
                <a:srgbClr val="FF0000"/>
              </a:solidFill>
            </a:endParaRPr>
          </a:p>
        </p:txBody>
      </p:sp>
      <p:sp>
        <p:nvSpPr>
          <p:cNvPr id="12" name="Rektangel 11"/>
          <p:cNvSpPr/>
          <p:nvPr/>
        </p:nvSpPr>
        <p:spPr>
          <a:xfrm>
            <a:off x="76198" y="669170"/>
            <a:ext cx="2712721" cy="369332"/>
          </a:xfrm>
          <a:prstGeom prst="rect">
            <a:avLst/>
          </a:prstGeom>
        </p:spPr>
        <p:txBody>
          <a:bodyPr wrap="square">
            <a:spAutoFit/>
          </a:bodyPr>
          <a:lstStyle/>
          <a:p>
            <a:pPr algn="ctr">
              <a:lnSpc>
                <a:spcPct val="90000"/>
              </a:lnSpc>
              <a:spcBef>
                <a:spcPct val="0"/>
              </a:spcBef>
            </a:pPr>
            <a:r>
              <a:rPr lang="en-US" sz="2000" dirty="0">
                <a:solidFill>
                  <a:schemeClr val="bg1"/>
                </a:solidFill>
                <a:latin typeface="Arial Unicode MS" charset="0"/>
                <a:ea typeface="Arial Unicode MS" charset="0"/>
                <a:cs typeface="Arial Unicode MS" charset="0"/>
              </a:rPr>
              <a:t>Den </a:t>
            </a:r>
            <a:r>
              <a:rPr lang="en-US" sz="2000" dirty="0" err="1">
                <a:solidFill>
                  <a:schemeClr val="bg1"/>
                </a:solidFill>
                <a:latin typeface="Arial Unicode MS" charset="0"/>
                <a:ea typeface="Arial Unicode MS" charset="0"/>
                <a:cs typeface="Arial Unicode MS" charset="0"/>
              </a:rPr>
              <a:t>tredelte</a:t>
            </a:r>
            <a:r>
              <a:rPr lang="en-US" sz="2000" dirty="0">
                <a:solidFill>
                  <a:schemeClr val="bg1"/>
                </a:solidFill>
                <a:latin typeface="Arial Unicode MS" charset="0"/>
                <a:ea typeface="Arial Unicode MS" charset="0"/>
                <a:cs typeface="Arial Unicode MS" charset="0"/>
              </a:rPr>
              <a:t> </a:t>
            </a:r>
            <a:r>
              <a:rPr lang="en-US" sz="2000" dirty="0" err="1">
                <a:solidFill>
                  <a:schemeClr val="bg1"/>
                </a:solidFill>
                <a:latin typeface="Arial Unicode MS" charset="0"/>
                <a:ea typeface="Arial Unicode MS" charset="0"/>
                <a:cs typeface="Arial Unicode MS" charset="0"/>
              </a:rPr>
              <a:t>hjernen</a:t>
            </a:r>
            <a:endParaRPr lang="en-US" sz="2000" dirty="0">
              <a:solidFill>
                <a:schemeClr val="bg1"/>
              </a:solidFill>
              <a:latin typeface="Arial Unicode MS" charset="0"/>
              <a:ea typeface="Arial Unicode MS" charset="0"/>
              <a:cs typeface="Arial Unicode MS" charset="0"/>
            </a:endParaRPr>
          </a:p>
        </p:txBody>
      </p:sp>
    </p:spTree>
    <p:extLst>
      <p:ext uri="{BB962C8B-B14F-4D97-AF65-F5344CB8AC3E}">
        <p14:creationId xmlns:p14="http://schemas.microsoft.com/office/powerpoint/2010/main" val="128768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A0D20E-2982-444E-A3DA-F856A97AF77D}"/>
              </a:ext>
            </a:extLst>
          </p:cNvPr>
          <p:cNvSpPr>
            <a:spLocks noGrp="1"/>
          </p:cNvSpPr>
          <p:nvPr>
            <p:ph type="title"/>
          </p:nvPr>
        </p:nvSpPr>
        <p:spPr/>
        <p:txBody>
          <a:bodyPr/>
          <a:lstStyle/>
          <a:p>
            <a:endParaRPr lang="nb-NO" dirty="0"/>
          </a:p>
        </p:txBody>
      </p:sp>
      <p:pic>
        <p:nvPicPr>
          <p:cNvPr id="4" name="Plassholder for innhold 7" descr="Et bilde som inneholder hånd&#10;&#10;Automatisk generert beskrivelse">
            <a:extLst>
              <a:ext uri="{FF2B5EF4-FFF2-40B4-BE49-F238E27FC236}">
                <a16:creationId xmlns:a16="http://schemas.microsoft.com/office/drawing/2014/main" id="{9E66D39E-E51D-ED4D-8977-91EF3E3B7D96}"/>
              </a:ext>
            </a:extLst>
          </p:cNvPr>
          <p:cNvPicPr>
            <a:picLocks noGrp="1" noChangeAspect="1"/>
          </p:cNvPicPr>
          <p:nvPr>
            <p:ph idx="1"/>
          </p:nvPr>
        </p:nvPicPr>
        <p:blipFill>
          <a:blip r:embed="rId3"/>
          <a:stretch>
            <a:fillRect/>
          </a:stretch>
        </p:blipFill>
        <p:spPr>
          <a:xfrm>
            <a:off x="2992583" y="-408008"/>
            <a:ext cx="6872432" cy="7266008"/>
          </a:xfrm>
        </p:spPr>
      </p:pic>
      <p:sp>
        <p:nvSpPr>
          <p:cNvPr id="5" name="TekstSylinder 4">
            <a:extLst>
              <a:ext uri="{FF2B5EF4-FFF2-40B4-BE49-F238E27FC236}">
                <a16:creationId xmlns:a16="http://schemas.microsoft.com/office/drawing/2014/main" id="{47F2F815-8356-8E45-8575-B9B5ADD7CED3}"/>
              </a:ext>
            </a:extLst>
          </p:cNvPr>
          <p:cNvSpPr txBox="1"/>
          <p:nvPr/>
        </p:nvSpPr>
        <p:spPr>
          <a:xfrm>
            <a:off x="2788184" y="917763"/>
            <a:ext cx="2788327" cy="646331"/>
          </a:xfrm>
          <a:prstGeom prst="rect">
            <a:avLst/>
          </a:prstGeom>
          <a:noFill/>
        </p:spPr>
        <p:txBody>
          <a:bodyPr wrap="none" rtlCol="0">
            <a:spAutoFit/>
          </a:bodyPr>
          <a:lstStyle/>
          <a:p>
            <a:r>
              <a:rPr lang="nb-NO" sz="3600" b="1" dirty="0">
                <a:solidFill>
                  <a:schemeClr val="accent6">
                    <a:lumMod val="75000"/>
                  </a:schemeClr>
                </a:solidFill>
              </a:rPr>
              <a:t>Tenkehjernen</a:t>
            </a:r>
          </a:p>
        </p:txBody>
      </p:sp>
      <p:sp>
        <p:nvSpPr>
          <p:cNvPr id="6" name="TekstSylinder 5">
            <a:extLst>
              <a:ext uri="{FF2B5EF4-FFF2-40B4-BE49-F238E27FC236}">
                <a16:creationId xmlns:a16="http://schemas.microsoft.com/office/drawing/2014/main" id="{7439BCCA-F207-B44E-99D4-3B9F33BCEABE}"/>
              </a:ext>
            </a:extLst>
          </p:cNvPr>
          <p:cNvSpPr txBox="1"/>
          <p:nvPr/>
        </p:nvSpPr>
        <p:spPr>
          <a:xfrm>
            <a:off x="5312209" y="3429000"/>
            <a:ext cx="1844672" cy="1200329"/>
          </a:xfrm>
          <a:prstGeom prst="rect">
            <a:avLst/>
          </a:prstGeom>
          <a:noFill/>
        </p:spPr>
        <p:txBody>
          <a:bodyPr wrap="none" rtlCol="0">
            <a:spAutoFit/>
          </a:bodyPr>
          <a:lstStyle/>
          <a:p>
            <a:r>
              <a:rPr lang="nb-NO" sz="3600" b="1" dirty="0">
                <a:solidFill>
                  <a:srgbClr val="7030A0"/>
                </a:solidFill>
              </a:rPr>
              <a:t>Følelses-</a:t>
            </a:r>
          </a:p>
          <a:p>
            <a:r>
              <a:rPr lang="nb-NO" sz="3600" b="1" dirty="0">
                <a:solidFill>
                  <a:srgbClr val="7030A0"/>
                </a:solidFill>
              </a:rPr>
              <a:t>hjernen</a:t>
            </a:r>
          </a:p>
        </p:txBody>
      </p:sp>
      <p:sp>
        <p:nvSpPr>
          <p:cNvPr id="7" name="TekstSylinder 6">
            <a:extLst>
              <a:ext uri="{FF2B5EF4-FFF2-40B4-BE49-F238E27FC236}">
                <a16:creationId xmlns:a16="http://schemas.microsoft.com/office/drawing/2014/main" id="{1FEAB2C9-9667-884F-87DC-3F472A037262}"/>
              </a:ext>
            </a:extLst>
          </p:cNvPr>
          <p:cNvSpPr txBox="1"/>
          <p:nvPr/>
        </p:nvSpPr>
        <p:spPr>
          <a:xfrm>
            <a:off x="5760622" y="5097333"/>
            <a:ext cx="4104393" cy="646331"/>
          </a:xfrm>
          <a:prstGeom prst="rect">
            <a:avLst/>
          </a:prstGeom>
          <a:noFill/>
        </p:spPr>
        <p:txBody>
          <a:bodyPr wrap="none" rtlCol="0">
            <a:spAutoFit/>
          </a:bodyPr>
          <a:lstStyle/>
          <a:p>
            <a:r>
              <a:rPr lang="nb-NO" sz="3600" b="1" dirty="0">
                <a:solidFill>
                  <a:srgbClr val="FF0000"/>
                </a:solidFill>
              </a:rPr>
              <a:t>Overlevelseshjernen</a:t>
            </a:r>
          </a:p>
        </p:txBody>
      </p:sp>
    </p:spTree>
    <p:extLst>
      <p:ext uri="{BB962C8B-B14F-4D97-AF65-F5344CB8AC3E}">
        <p14:creationId xmlns:p14="http://schemas.microsoft.com/office/powerpoint/2010/main" val="160513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ekstSylinder 1"/>
          <p:cNvSpPr txBox="1"/>
          <p:nvPr/>
        </p:nvSpPr>
        <p:spPr>
          <a:xfrm>
            <a:off x="777240" y="5974080"/>
            <a:ext cx="3076548" cy="646331"/>
          </a:xfrm>
          <a:prstGeom prst="rect">
            <a:avLst/>
          </a:prstGeom>
          <a:noFill/>
        </p:spPr>
        <p:txBody>
          <a:bodyPr wrap="none" rtlCol="0">
            <a:spAutoFit/>
          </a:bodyPr>
          <a:lstStyle/>
          <a:p>
            <a:r>
              <a:rPr lang="nb-NO" b="1" u="sng" dirty="0">
                <a:hlinkClick r:id="rId4"/>
              </a:rPr>
              <a:t>http://skam.p3.no/sesong/1/</a:t>
            </a:r>
            <a:r>
              <a:rPr lang="nb-NO" b="1" dirty="0"/>
              <a:t> </a:t>
            </a:r>
          </a:p>
          <a:p>
            <a:endParaRPr lang="nb-NO" dirty="0"/>
          </a:p>
        </p:txBody>
      </p:sp>
    </p:spTree>
    <p:extLst>
      <p:ext uri="{BB962C8B-B14F-4D97-AF65-F5344CB8AC3E}">
        <p14:creationId xmlns:p14="http://schemas.microsoft.com/office/powerpoint/2010/main" val="2347126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1676400" y="2054225"/>
            <a:ext cx="10515600" cy="4351338"/>
          </a:xfrm>
        </p:spPr>
        <p:txBody>
          <a:bodyPr>
            <a:normAutofit/>
          </a:bodyPr>
          <a:lstStyle/>
          <a:p>
            <a:pPr marL="0" indent="0">
              <a:buNone/>
            </a:pPr>
            <a:r>
              <a:rPr lang="nb-NO" sz="5400" b="1" dirty="0">
                <a:solidFill>
                  <a:srgbClr val="FF0000"/>
                </a:solidFill>
              </a:rPr>
              <a:t>Hvem har mest skyld?</a:t>
            </a:r>
          </a:p>
          <a:p>
            <a:pPr marL="0" indent="0">
              <a:buNone/>
            </a:pPr>
            <a:r>
              <a:rPr lang="nb-NO" sz="5400" b="1" dirty="0">
                <a:solidFill>
                  <a:srgbClr val="FF0000"/>
                </a:solidFill>
              </a:rPr>
              <a:t>Hvilken del av hjernen bruker de?</a:t>
            </a:r>
          </a:p>
        </p:txBody>
      </p:sp>
    </p:spTree>
    <p:extLst>
      <p:ext uri="{BB962C8B-B14F-4D97-AF65-F5344CB8AC3E}">
        <p14:creationId xmlns:p14="http://schemas.microsoft.com/office/powerpoint/2010/main" val="111242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ekstSylinder 1"/>
          <p:cNvSpPr txBox="1"/>
          <p:nvPr/>
        </p:nvSpPr>
        <p:spPr>
          <a:xfrm>
            <a:off x="838200" y="1341120"/>
            <a:ext cx="2531142" cy="646331"/>
          </a:xfrm>
          <a:prstGeom prst="rect">
            <a:avLst/>
          </a:prstGeom>
          <a:noFill/>
        </p:spPr>
        <p:txBody>
          <a:bodyPr wrap="none" rtlCol="0">
            <a:spAutoFit/>
          </a:bodyPr>
          <a:lstStyle/>
          <a:p>
            <a:r>
              <a:rPr lang="nb-NO" sz="3600" dirty="0">
                <a:solidFill>
                  <a:schemeClr val="bg1"/>
                </a:solidFill>
              </a:rPr>
              <a:t>Hva hjelper?</a:t>
            </a:r>
          </a:p>
        </p:txBody>
      </p:sp>
    </p:spTree>
    <p:extLst>
      <p:ext uri="{BB962C8B-B14F-4D97-AF65-F5344CB8AC3E}">
        <p14:creationId xmlns:p14="http://schemas.microsoft.com/office/powerpoint/2010/main" val="67316930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K_presenteasjonsmal" id="{86853155-79CF-8D4E-800E-4CDAB03836EB}" vid="{3E9E60CF-F5A2-FB46-9311-D43BD6346FA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791</Words>
  <Application>Microsoft Macintosh PowerPoint</Application>
  <PresentationFormat>Widescreen</PresentationFormat>
  <Paragraphs>51</Paragraphs>
  <Slides>11</Slides>
  <Notes>9</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11</vt:i4>
      </vt:variant>
    </vt:vector>
  </HeadingPairs>
  <TitlesOfParts>
    <vt:vector size="16" baseType="lpstr">
      <vt:lpstr>Arial Unicode MS</vt:lpstr>
      <vt:lpstr>Arial</vt:lpstr>
      <vt:lpstr>Calibri</vt:lpstr>
      <vt:lpstr>Calibri Light</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Anne-Kristin Imenes</cp:lastModifiedBy>
  <cp:revision>6</cp:revision>
  <dcterms:created xsi:type="dcterms:W3CDTF">2020-10-16T13:15:27Z</dcterms:created>
  <dcterms:modified xsi:type="dcterms:W3CDTF">2021-04-23T10:15:52Z</dcterms:modified>
</cp:coreProperties>
</file>