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7"/>
  </p:notesMasterIdLst>
  <p:sldIdLst>
    <p:sldId id="261" r:id="rId5"/>
    <p:sldId id="269" r:id="rId6"/>
    <p:sldId id="274" r:id="rId7"/>
    <p:sldId id="263" r:id="rId8"/>
    <p:sldId id="265" r:id="rId9"/>
    <p:sldId id="277" r:id="rId10"/>
    <p:sldId id="275" r:id="rId11"/>
    <p:sldId id="266" r:id="rId12"/>
    <p:sldId id="272" r:id="rId13"/>
    <p:sldId id="262" r:id="rId14"/>
    <p:sldId id="276" r:id="rId15"/>
    <p:sldId id="26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85815" autoAdjust="0"/>
  </p:normalViewPr>
  <p:slideViewPr>
    <p:cSldViewPr snapToGrid="0" snapToObjects="1">
      <p:cViewPr varScale="1">
        <p:scale>
          <a:sx n="105" d="100"/>
          <a:sy n="105" d="100"/>
        </p:scale>
        <p:origin x="840"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i="0" dirty="0"/>
            <a:t>«lengden på gatenavn»</a:t>
          </a:r>
          <a:endParaRPr lang="en-US" b="1"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a:t>
          </a:r>
          <a:r>
            <a:rPr lang="nb-NO"/>
            <a:t>grupper med </a:t>
          </a:r>
          <a:r>
            <a:rPr lang="nb-NO" dirty="0"/>
            <a:t>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E3906003-A516-3F49-8251-06F3B3415BE7}" type="presOf" srcId="{8CC54F98-7BAE-4754-87A2-B1085656FF5C}" destId="{65992195-1CB0-7047-92EB-D75694E007D5}" srcOrd="0" destOrd="0" presId="urn:microsoft.com/office/officeart/2016/7/layout/RepeatingBendingProcessNew"/>
    <dgm:cxn modelId="{2CFA1A05-AC84-46F8-B278-E3A6091FE9A7}" srcId="{6030B2DD-1C9B-47D9-AC0A-CC738D45504D}" destId="{36FE66CB-27D2-47B3-8A8D-4F4DCE18F9FC}" srcOrd="0" destOrd="0" parTransId="{5D0F8B43-D0DA-43B4-A8E4-A66762BDE58A}" sibTransId="{8CC54F98-7BAE-4754-87A2-B1085656FF5C}"/>
    <dgm:cxn modelId="{77585625-55BC-3F4D-AE23-2F52C878E766}" type="presOf" srcId="{6038A879-0BCA-4A18-BC14-6D1269E391AE}" destId="{D46B6FC9-8D28-E048-B4DC-69A842DF7C03}" srcOrd="0" destOrd="0" presId="urn:microsoft.com/office/officeart/2016/7/layout/RepeatingBendingProcessNew"/>
    <dgm:cxn modelId="{9A56FF42-0771-0342-AB87-010A20032C75}" type="presOf" srcId="{36FE66CB-27D2-47B3-8A8D-4F4DCE18F9FC}" destId="{6F45F2D9-E0BD-EC4D-B162-3153603DB088}" srcOrd="0" destOrd="0" presId="urn:microsoft.com/office/officeart/2016/7/layout/RepeatingBendingProcessNew"/>
    <dgm:cxn modelId="{A9C1704D-13C2-2C40-B45B-D003F0FB9018}" type="presOf" srcId="{6030B2DD-1C9B-47D9-AC0A-CC738D45504D}" destId="{A2257A8A-B7A4-FF4C-9CDD-F74AE5DD1C15}" srcOrd="0" destOrd="0" presId="urn:microsoft.com/office/officeart/2016/7/layout/RepeatingBendingProcessNew"/>
    <dgm:cxn modelId="{312D524F-846D-7046-AC21-7894B360B3A1}"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21753B3F-A1FB-ED4C-98ED-2D55E14116BC}" type="presParOf" srcId="{A2257A8A-B7A4-FF4C-9CDD-F74AE5DD1C15}" destId="{6F45F2D9-E0BD-EC4D-B162-3153603DB088}" srcOrd="0" destOrd="0" presId="urn:microsoft.com/office/officeart/2016/7/layout/RepeatingBendingProcessNew"/>
    <dgm:cxn modelId="{D356419A-E898-9E4B-850D-39CEE2B268B9}" type="presParOf" srcId="{A2257A8A-B7A4-FF4C-9CDD-F74AE5DD1C15}" destId="{65992195-1CB0-7047-92EB-D75694E007D5}" srcOrd="1" destOrd="0" presId="urn:microsoft.com/office/officeart/2016/7/layout/RepeatingBendingProcessNew"/>
    <dgm:cxn modelId="{49EAB6EE-025A-0944-816F-C142B8049C23}" type="presParOf" srcId="{65992195-1CB0-7047-92EB-D75694E007D5}" destId="{AA5C4306-DFB2-A94E-AFF4-116C017EBDFC}" srcOrd="0" destOrd="0" presId="urn:microsoft.com/office/officeart/2016/7/layout/RepeatingBendingProcessNew"/>
    <dgm:cxn modelId="{ACCD52BE-EA0A-1942-8315-9FA40CFCD245}"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0" i="0" kern="1200" dirty="0"/>
            <a:t>Alle stiller seg på en rekke etter: </a:t>
          </a:r>
          <a:r>
            <a:rPr lang="nb-NO" sz="3200" b="1" i="0" kern="1200" dirty="0"/>
            <a:t>«lengden på gatenavn»</a:t>
          </a:r>
          <a:endParaRPr lang="en-US" sz="3200" b="1"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1" kern="1200" dirty="0"/>
            <a:t>Gruppeinndeling:</a:t>
          </a:r>
          <a:r>
            <a:rPr lang="nb-NO" sz="3200" kern="1200" dirty="0"/>
            <a:t> Lag </a:t>
          </a:r>
          <a:r>
            <a:rPr lang="nb-NO" sz="3200" kern="1200"/>
            <a:t>grupper med </a:t>
          </a:r>
          <a:r>
            <a:rPr lang="nb-NO" sz="3200" kern="1200" dirty="0"/>
            <a:t>4 elever i hver</a:t>
          </a:r>
          <a:endParaRPr lang="en-US" sz="32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DA140E-AAB4-5047-A315-855E95FAFC8E}" type="datetimeFigureOut">
              <a:rPr lang="nn-NO" smtClean="0"/>
              <a:pPr/>
              <a:t>19.02.2022</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81980-B2E4-5C41-8C21-C4249BB57D87}"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Les side 163 i ”Til ungdommen. Monologer” av Linn </a:t>
            </a:r>
            <a:r>
              <a:rPr lang="nb-NO" sz="1200" dirty="0" err="1">
                <a:solidFill>
                  <a:schemeClr val="tx1"/>
                </a:solidFill>
              </a:rPr>
              <a:t>Skåber</a:t>
            </a:r>
            <a:r>
              <a:rPr lang="nb-NO" sz="1200" dirty="0">
                <a:solidFill>
                  <a:schemeClr val="tx1"/>
                </a:solidFill>
              </a:rPr>
              <a:t> (2018) </a:t>
            </a:r>
          </a:p>
          <a:p>
            <a:endParaRPr lang="nn-NO" dirty="0"/>
          </a:p>
        </p:txBody>
      </p:sp>
      <p:sp>
        <p:nvSpPr>
          <p:cNvPr id="4" name="Plassholder for lysbildenummer 3"/>
          <p:cNvSpPr>
            <a:spLocks noGrp="1"/>
          </p:cNvSpPr>
          <p:nvPr>
            <p:ph type="sldNum" sz="quarter" idx="10"/>
          </p:nvPr>
        </p:nvSpPr>
        <p:spPr/>
        <p:txBody>
          <a:bodyPr/>
          <a:lstStyle/>
          <a:p>
            <a:fld id="{83181980-B2E4-5C41-8C21-C4249BB57D87}" type="slidenum">
              <a:rPr lang="nn-NO" smtClean="0"/>
              <a:pPr/>
              <a:t>4</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1" y="1825625"/>
            <a:ext cx="5181600" cy="435133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1" y="6356353"/>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3"/>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3"/>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yJb3KioJaQ" TargetMode="External"/><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hyperlink" Target="https://www.youtube.com/watch?v=MLwkkxZSL2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skim.frivilligsentral.no/aktivitet?utl%C3%A5nssentralen&amp;Id=2876" TargetMode="External"/><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hyperlink" Target="http://www.finn.n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r>
              <a:rPr lang="nb-NO" dirty="0"/>
              <a:t>:</a:t>
            </a:r>
            <a:br>
              <a:rPr lang="nb-NO" dirty="0"/>
            </a:br>
            <a:r>
              <a:rPr lang="nb-NO" dirty="0"/>
              <a:t>Dårlig råd</a:t>
            </a:r>
          </a:p>
        </p:txBody>
      </p:sp>
      <p:sp>
        <p:nvSpPr>
          <p:cNvPr id="3" name="Undertittel 2"/>
          <p:cNvSpPr txBox="1">
            <a:spLocks/>
          </p:cNvSpPr>
          <p:nvPr/>
        </p:nvSpPr>
        <p:spPr>
          <a:xfrm>
            <a:off x="6877877" y="377680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a:ln>
                  <a:noFill/>
                </a:ln>
                <a:effectLst/>
                <a:uLnTx/>
                <a:uFillTx/>
                <a:latin typeface="+mn-lt"/>
                <a:ea typeface="+mn-ea"/>
                <a:cs typeface="+mn-cs"/>
              </a:rPr>
              <a:t>ROBUST UNGDOM</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Ninja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690688"/>
            <a:ext cx="10993584" cy="3899766"/>
          </a:xfrm>
        </p:spPr>
        <p:txBody>
          <a:bodyPr>
            <a:noAutofit/>
          </a:bodyPr>
          <a:lstStyle/>
          <a:p>
            <a:pPr marL="204092" lvl="0" indent="-204092" defTabSz="816367">
              <a:spcBef>
                <a:spcPts val="893"/>
              </a:spcBef>
              <a:buFont typeface="Arial"/>
              <a:buChar char="•"/>
            </a:pPr>
            <a:r>
              <a:rPr lang="nb-NO" sz="2300" dirty="0">
                <a:solidFill>
                  <a:schemeClr val="tx1"/>
                </a:solidFill>
                <a:latin typeface="Calibri"/>
                <a:ea typeface="+mn-ea"/>
                <a:cs typeface="+mn-cs"/>
              </a:rPr>
              <a:t>Lekes helst på gangen</a:t>
            </a:r>
          </a:p>
          <a:p>
            <a:pPr marL="204092" lvl="0" indent="-204092" defTabSz="816367">
              <a:spcBef>
                <a:spcPts val="893"/>
              </a:spcBef>
              <a:buFont typeface="Arial"/>
              <a:buChar char="•"/>
            </a:pPr>
            <a:r>
              <a:rPr lang="nb-NO" sz="2300" dirty="0">
                <a:solidFill>
                  <a:schemeClr val="tx1"/>
                </a:solidFill>
                <a:latin typeface="Calibri"/>
                <a:ea typeface="+mn-ea"/>
                <a:cs typeface="+mn-cs"/>
              </a:rPr>
              <a:t>Stå i grupper på 5-6 </a:t>
            </a:r>
          </a:p>
          <a:p>
            <a:pPr marL="204092" lvl="0" indent="-204092" defTabSz="816367">
              <a:spcBef>
                <a:spcPts val="893"/>
              </a:spcBef>
              <a:buFont typeface="Arial"/>
              <a:buChar char="•"/>
            </a:pPr>
            <a:r>
              <a:rPr lang="nb-NO" sz="2300" dirty="0">
                <a:solidFill>
                  <a:schemeClr val="tx1"/>
                </a:solidFill>
                <a:latin typeface="Calibri"/>
                <a:ea typeface="+mn-ea"/>
                <a:cs typeface="+mn-cs"/>
              </a:rPr>
              <a:t>Alle sier ”</a:t>
            </a:r>
            <a:r>
              <a:rPr lang="nb-NO" sz="2300" dirty="0" err="1">
                <a:solidFill>
                  <a:schemeClr val="tx1"/>
                </a:solidFill>
                <a:latin typeface="Calibri"/>
                <a:ea typeface="+mn-ea"/>
                <a:cs typeface="+mn-cs"/>
              </a:rPr>
              <a:t>Klar-ferdig-NINJA</a:t>
            </a:r>
            <a:r>
              <a:rPr lang="nb-NO" sz="2300" dirty="0">
                <a:solidFill>
                  <a:schemeClr val="tx1"/>
                </a:solidFill>
                <a:latin typeface="Calibri"/>
                <a:ea typeface="+mn-ea"/>
                <a:cs typeface="+mn-cs"/>
              </a:rPr>
              <a:t>” og hopper inn i karateposisjon med armene og kroppen</a:t>
            </a:r>
          </a:p>
          <a:p>
            <a:pPr marL="204092" lvl="0" indent="-204092" defTabSz="816367">
              <a:spcBef>
                <a:spcPts val="893"/>
              </a:spcBef>
              <a:buFont typeface="Arial"/>
              <a:buChar char="•"/>
            </a:pPr>
            <a:r>
              <a:rPr lang="nb-NO" sz="2300" dirty="0">
                <a:solidFill>
                  <a:schemeClr val="tx1"/>
                </a:solidFill>
                <a:latin typeface="Calibri"/>
                <a:ea typeface="+mn-ea"/>
                <a:cs typeface="+mn-cs"/>
              </a:rPr>
              <a:t>Én person starter og forsøker å treffe sin nabo med et slag på armen (fra albuen og ut). Andre steder på kroppen gjelder ikke</a:t>
            </a:r>
          </a:p>
          <a:p>
            <a:pPr marL="204092" lvl="0" indent="-204092" defTabSz="816367">
              <a:spcBef>
                <a:spcPts val="893"/>
              </a:spcBef>
              <a:buFont typeface="Arial"/>
              <a:buChar char="•"/>
            </a:pPr>
            <a:r>
              <a:rPr lang="nb-NO" sz="2300" dirty="0">
                <a:solidFill>
                  <a:schemeClr val="tx1"/>
                </a:solidFill>
                <a:latin typeface="Calibri"/>
                <a:ea typeface="+mn-ea"/>
                <a:cs typeface="+mn-cs"/>
              </a:rPr>
              <a:t>Turen starter alltid til venstre. Den som er til venstre må følge med og benytte anledningen til å slå til raskt. Du kan bevege hele kroppen, men det må skje i én bevegelse/ett hopp. Dersom naboen klarer å vike unna i tide, er det naboen sin tur til å prøve et slag, enten tilbake eller på neste nabo. Du må fryse den posisjonen du havner i etter et slag</a:t>
            </a:r>
          </a:p>
          <a:p>
            <a:pPr marL="204092" lvl="0" indent="-204092" defTabSz="816367">
              <a:spcBef>
                <a:spcPts val="893"/>
              </a:spcBef>
              <a:buFont typeface="Arial"/>
              <a:buChar char="•"/>
            </a:pPr>
            <a:r>
              <a:rPr lang="nb-NO" sz="2300" dirty="0">
                <a:solidFill>
                  <a:schemeClr val="tx1"/>
                </a:solidFill>
                <a:latin typeface="Calibri"/>
                <a:ea typeface="+mn-ea"/>
                <a:cs typeface="+mn-cs"/>
              </a:rPr>
              <a:t>Dersom slaget treffer armen, er armen ”ute” og kan ikke brukes mer. Når begge armer er ”ute” er du ute av leken. Når vinneren er kåret, starter leken på nytt, ved at alle sier:   ”</a:t>
            </a:r>
            <a:r>
              <a:rPr lang="nb-NO" sz="2300" dirty="0" err="1">
                <a:solidFill>
                  <a:schemeClr val="tx1"/>
                </a:solidFill>
                <a:latin typeface="Calibri"/>
                <a:ea typeface="+mn-ea"/>
                <a:cs typeface="+mn-cs"/>
              </a:rPr>
              <a:t>Klar-ferdig-NINJA</a:t>
            </a:r>
            <a:r>
              <a:rPr lang="nb-NO" sz="2300" dirty="0">
                <a:solidFill>
                  <a:schemeClr val="tx1"/>
                </a:solidFill>
                <a:latin typeface="Calibri"/>
                <a:ea typeface="+mn-ea"/>
                <a:cs typeface="+mn-cs"/>
              </a:rPr>
              <a:t>”</a:t>
            </a:r>
          </a:p>
          <a:p>
            <a:pPr marL="204092" lvl="0" indent="-204092" defTabSz="816367">
              <a:spcBef>
                <a:spcPts val="893"/>
              </a:spcBef>
              <a:buFont typeface="Arial"/>
              <a:buChar char="•"/>
            </a:pPr>
            <a:endParaRPr lang="nn-NO" sz="2300" dirty="0">
              <a:solidFill>
                <a:prstClr val="black"/>
              </a:solidFill>
              <a:latin typeface="Calibri"/>
              <a:ea typeface="+mn-ea"/>
              <a:cs typeface="+mn-cs"/>
            </a:endParaRPr>
          </a:p>
          <a:p>
            <a:endParaRPr lang="nb-NO" sz="2300" dirty="0"/>
          </a:p>
        </p:txBody>
      </p:sp>
    </p:spTree>
    <p:extLst>
      <p:ext uri="{BB962C8B-B14F-4D97-AF65-F5344CB8AC3E}">
        <p14:creationId xmlns:p14="http://schemas.microsoft.com/office/powerpoint/2010/main" val="3317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gul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a:srcRect l="4528" r="4528"/>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835779084"/>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rcRect t="12303" r="9227" b="12303"/>
          <a:stretch>
            <a:fillRect/>
          </a:stretch>
        </p:blipFill>
        <p:spPr>
          <a:xfrm>
            <a:off x="0" y="-31352"/>
            <a:ext cx="12316580" cy="6889352"/>
          </a:xfrm>
          <a:prstGeom prst="rect">
            <a:avLst/>
          </a:prstGeom>
          <a:scene3d>
            <a:camera prst="orthographicFront">
              <a:rot lat="0" lon="10800000" rev="0"/>
            </a:camera>
            <a:lightRig rig="threePt" dir="t"/>
          </a:scene3d>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540933"/>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604381"/>
            <a:ext cx="4915728" cy="3962400"/>
          </a:xfrm>
        </p:spPr>
        <p:txBody>
          <a:bodyPr vert="horz" lIns="91436" tIns="45719" rIns="91436" bIns="45719" rtlCol="0" anchor="ctr">
            <a:noAutofit/>
          </a:bodyPr>
          <a:lstStyle/>
          <a:p>
            <a:pPr lvl="0"/>
            <a:r>
              <a:rPr lang="nb-NO" sz="2200" dirty="0">
                <a:solidFill>
                  <a:schemeClr val="tx1"/>
                </a:solidFill>
              </a:rPr>
              <a:t>Hvor mange minutter ønsker du å                  slappe av? Vis 1-5 fingre</a:t>
            </a:r>
          </a:p>
          <a:p>
            <a:pPr lvl="0"/>
            <a:r>
              <a:rPr lang="nb-NO" sz="2200" dirty="0">
                <a:solidFill>
                  <a:schemeClr val="tx1"/>
                </a:solidFill>
              </a:rPr>
              <a:t>Finn en behagelig stilling. Plant bena                         i gulvet. Lukk gjerne øynene</a:t>
            </a:r>
          </a:p>
          <a:p>
            <a:pPr lvl="0"/>
            <a:r>
              <a:rPr lang="nb-NO" sz="2200" dirty="0">
                <a:solidFill>
                  <a:schemeClr val="tx1"/>
                </a:solidFill>
              </a:rPr>
              <a:t>Øv på å puste ut langsomt. Jo lengre du klarer å puste ut, jo roligere blir pusten. Det virker beroligende på kroppen</a:t>
            </a:r>
          </a:p>
          <a:p>
            <a:pPr lvl="0"/>
            <a:r>
              <a:rPr lang="en-US" sz="2200" dirty="0">
                <a:solidFill>
                  <a:schemeClr val="tx1"/>
                </a:solidFill>
              </a:rPr>
              <a:t>Spill </a:t>
            </a:r>
            <a:r>
              <a:rPr lang="en-US" sz="2200" dirty="0" err="1">
                <a:solidFill>
                  <a:schemeClr val="tx1"/>
                </a:solidFill>
              </a:rPr>
              <a:t>svak</a:t>
            </a:r>
            <a:r>
              <a:rPr lang="en-US" sz="2200" dirty="0">
                <a:solidFill>
                  <a:schemeClr val="tx1"/>
                </a:solidFill>
              </a:rPr>
              <a:t> “ambient music” </a:t>
            </a:r>
            <a:r>
              <a:rPr lang="en-US" sz="2200" dirty="0" err="1">
                <a:solidFill>
                  <a:schemeClr val="tx1"/>
                </a:solidFill>
              </a:rPr>
              <a:t>fra</a:t>
            </a:r>
            <a:r>
              <a:rPr lang="en-US" sz="2200" dirty="0">
                <a:solidFill>
                  <a:schemeClr val="tx1"/>
                </a:solidFill>
              </a:rPr>
              <a:t> </a:t>
            </a:r>
            <a:r>
              <a:rPr lang="en-US" sz="2200" dirty="0" err="1">
                <a:solidFill>
                  <a:schemeClr val="tx1"/>
                </a:solidFill>
              </a:rPr>
              <a:t>Youtube</a:t>
            </a:r>
            <a:r>
              <a:rPr lang="en-US" sz="2200" dirty="0">
                <a:solidFill>
                  <a:schemeClr val="tx1"/>
                </a:solidFill>
              </a:rPr>
              <a:t>, for </a:t>
            </a:r>
            <a:r>
              <a:rPr lang="en-US" sz="2200" dirty="0" err="1">
                <a:solidFill>
                  <a:schemeClr val="tx1"/>
                </a:solidFill>
              </a:rPr>
              <a:t>eksempel</a:t>
            </a:r>
            <a:r>
              <a:rPr lang="en-US" sz="2200" dirty="0">
                <a:solidFill>
                  <a:schemeClr val="tx1"/>
                </a:solidFill>
              </a:rPr>
              <a:t>: </a:t>
            </a:r>
            <a:r>
              <a:rPr lang="nb-NO" sz="2200" u="sng" dirty="0">
                <a:solidFill>
                  <a:schemeClr val="tx1"/>
                </a:solidFill>
                <a:hlinkClick r:id="rId3"/>
              </a:rPr>
              <a:t>https://www.youtube.com/watch?v=2OEL4P1Rz04</a:t>
            </a:r>
            <a:br>
              <a:rPr lang="en-US" sz="2200" dirty="0"/>
            </a:br>
            <a:endParaRPr lang="en-US" sz="2200" dirty="0"/>
          </a:p>
        </p:txBody>
      </p:sp>
      <p:sp>
        <p:nvSpPr>
          <p:cNvPr id="10" name="TekstSylinder 9"/>
          <p:cNvSpPr txBox="1"/>
          <p:nvPr/>
        </p:nvSpPr>
        <p:spPr>
          <a:xfrm>
            <a:off x="-73941" y="-31352"/>
            <a:ext cx="1198914" cy="272259"/>
          </a:xfrm>
          <a:prstGeom prst="rect">
            <a:avLst/>
          </a:prstGeom>
          <a:noFill/>
        </p:spPr>
        <p:txBody>
          <a:bodyPr wrap="square" lIns="117226" tIns="58613" rIns="117226" bIns="58613" rtlCol="0">
            <a:spAutoFit/>
          </a:bodyPr>
          <a:lstStyle/>
          <a:p>
            <a:pPr algn="r"/>
            <a:r>
              <a:rPr lang="nn-NO" sz="1000" dirty="0">
                <a:solidFill>
                  <a:schemeClr val="bg1">
                    <a:lumMod val="65000"/>
                  </a:schemeClr>
                </a:solidFill>
              </a:rPr>
              <a:t>Pixabay.com</a:t>
            </a:r>
          </a:p>
        </p:txBody>
      </p:sp>
    </p:spTree>
    <p:extLst>
      <p:ext uri="{BB962C8B-B14F-4D97-AF65-F5344CB8AC3E}">
        <p14:creationId xmlns:p14="http://schemas.microsoft.com/office/powerpoint/2010/main" val="11734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592859" y="1003156"/>
            <a:ext cx="9634874" cy="2852737"/>
          </a:xfrm>
        </p:spPr>
        <p:txBody>
          <a:bodyPr>
            <a:normAutofit fontScale="90000"/>
          </a:bodyPr>
          <a:lstStyle/>
          <a:p>
            <a:r>
              <a:rPr lang="nb-NO" dirty="0"/>
              <a:t>Lærer leser høyt: ”Rettferdighet og </a:t>
            </a:r>
            <a:r>
              <a:rPr lang="nb-NO" dirty="0" err="1"/>
              <a:t>snowboardutstyr</a:t>
            </a:r>
            <a:r>
              <a:rPr lang="nb-NO" dirty="0"/>
              <a:t>” </a:t>
            </a:r>
            <a:br>
              <a:rPr lang="nb-NO" dirty="0"/>
            </a:br>
            <a:r>
              <a:rPr lang="nb-NO" dirty="0"/>
              <a:t>(20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3855893"/>
            <a:ext cx="9352418" cy="2382452"/>
          </a:xfrm>
        </p:spPr>
        <p:txBody>
          <a:bodyPr>
            <a:noAutofit/>
          </a:bodyPr>
          <a:lstStyle/>
          <a:p>
            <a:endParaRPr lang="nb-NO" sz="2300" dirty="0">
              <a:solidFill>
                <a:schemeClr val="tx1"/>
              </a:solidFill>
            </a:endParaRPr>
          </a:p>
          <a:p>
            <a:r>
              <a:rPr lang="nb-NO" sz="2300" b="1" dirty="0">
                <a:solidFill>
                  <a:schemeClr val="tx1"/>
                </a:solidFill>
              </a:rPr>
              <a:t>Summeoppgaver i gruppen (Bruk ordstyrer, </a:t>
            </a:r>
            <a:r>
              <a:rPr lang="nb-NO" sz="2300" b="1" dirty="0" err="1">
                <a:solidFill>
                  <a:schemeClr val="tx1"/>
                </a:solidFill>
              </a:rPr>
              <a:t>talsperson</a:t>
            </a:r>
            <a:r>
              <a:rPr lang="nb-NO" sz="2300" b="1" dirty="0">
                <a:solidFill>
                  <a:schemeClr val="tx1"/>
                </a:solidFill>
              </a:rPr>
              <a:t> og sekretær):</a:t>
            </a:r>
          </a:p>
          <a:p>
            <a:pPr>
              <a:buFontTx/>
              <a:buChar char="-"/>
            </a:pPr>
            <a:r>
              <a:rPr lang="nb-NO" sz="2300" dirty="0">
                <a:solidFill>
                  <a:schemeClr val="tx1"/>
                </a:solidFill>
              </a:rPr>
              <a:t> Hva er bra med gratisprinsippet i skolen? Ordstyrer styrer diskusjonen</a:t>
            </a:r>
          </a:p>
          <a:p>
            <a:pPr>
              <a:buFontTx/>
              <a:buChar char="-"/>
            </a:pPr>
            <a:r>
              <a:rPr lang="nb-NO" sz="2300" dirty="0">
                <a:solidFill>
                  <a:schemeClr val="tx1"/>
                </a:solidFill>
              </a:rPr>
              <a:t> På hvilken måte kan skolen bli mer gratis? Sekretæren lager en liste</a:t>
            </a:r>
          </a:p>
          <a:p>
            <a:pPr>
              <a:buFontTx/>
              <a:buChar char="-"/>
            </a:pPr>
            <a:r>
              <a:rPr lang="nb-NO" sz="2300" dirty="0">
                <a:solidFill>
                  <a:schemeClr val="tx1"/>
                </a:solidFill>
              </a:rPr>
              <a:t> </a:t>
            </a:r>
            <a:r>
              <a:rPr lang="nb-NO" sz="2300" dirty="0" err="1">
                <a:solidFill>
                  <a:schemeClr val="tx1"/>
                </a:solidFill>
              </a:rPr>
              <a:t>Talspersonen</a:t>
            </a:r>
            <a:r>
              <a:rPr lang="nb-NO" sz="2300" dirty="0">
                <a:solidFill>
                  <a:schemeClr val="tx1"/>
                </a:solidFill>
              </a:rPr>
              <a:t> leser opp listen fra sin gruppe, for klassen</a:t>
            </a:r>
          </a:p>
          <a:p>
            <a:endParaRPr lang="nb-NO" sz="2300" dirty="0"/>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idx="1"/>
          </p:nvPr>
        </p:nvSpPr>
        <p:spPr/>
      </p:sp>
      <p:pic>
        <p:nvPicPr>
          <p:cNvPr id="8" name="Bilde 7"/>
          <p:cNvPicPr>
            <a:picLocks noChangeAspect="1"/>
          </p:cNvPicPr>
          <p:nvPr/>
        </p:nvPicPr>
        <p:blipFill>
          <a:blip r:embed="rId2"/>
          <a:stretch>
            <a:fillRect/>
          </a:stretch>
        </p:blipFill>
        <p:spPr>
          <a:xfrm>
            <a:off x="0" y="868649"/>
            <a:ext cx="6637867" cy="5130247"/>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976533" y="2302933"/>
            <a:ext cx="4859867" cy="3401869"/>
          </a:xfrm>
        </p:spPr>
        <p:txBody>
          <a:bodyPr/>
          <a:lstStyle/>
          <a:p>
            <a:r>
              <a:rPr lang="nb-NO" sz="2300" b="1" dirty="0"/>
              <a:t>Vis: </a:t>
            </a:r>
            <a:r>
              <a:rPr lang="nb-NO" sz="2300" dirty="0"/>
              <a:t>Skoleball med </a:t>
            </a:r>
            <a:r>
              <a:rPr lang="nb-NO" sz="2300" dirty="0" err="1"/>
              <a:t>Fretex</a:t>
            </a:r>
            <a:r>
              <a:rPr lang="nb-NO" sz="2300" dirty="0"/>
              <a:t> og Jenny Skavlan (2014, 21.november)</a:t>
            </a:r>
          </a:p>
          <a:p>
            <a:pPr>
              <a:spcBef>
                <a:spcPts val="0"/>
              </a:spcBef>
            </a:pPr>
            <a:r>
              <a:rPr lang="nb-NO" sz="2300" u="sng" dirty="0">
                <a:hlinkClick r:id="rId3"/>
              </a:rPr>
              <a:t>https://www.youtube.com/watch?v=LyJb3KioJaQ</a:t>
            </a:r>
            <a:endParaRPr lang="nb-NO" sz="2300" u="sng" dirty="0"/>
          </a:p>
          <a:p>
            <a:endParaRPr lang="nb-NO" sz="2300" dirty="0"/>
          </a:p>
          <a:p>
            <a:r>
              <a:rPr lang="nb-NO" sz="2300" b="1" dirty="0"/>
              <a:t>Vis: </a:t>
            </a:r>
            <a:r>
              <a:rPr lang="nb-NO" sz="2300" dirty="0"/>
              <a:t>Fikk sydd om Ikea-pose til kjole (2.nov, 2016)</a:t>
            </a:r>
          </a:p>
          <a:p>
            <a:r>
              <a:rPr lang="nb-NO" sz="2300" dirty="0">
                <a:hlinkClick r:id="rId4"/>
              </a:rPr>
              <a:t>https://www.youtube.com/watch?v=MLwkkxZSL20</a:t>
            </a:r>
            <a:r>
              <a:rPr lang="nb-NO" sz="2300" dirty="0"/>
              <a:t> </a:t>
            </a:r>
            <a:endParaRPr lang="nb-NO" dirty="0"/>
          </a:p>
        </p:txBody>
      </p:sp>
      <p:sp>
        <p:nvSpPr>
          <p:cNvPr id="5" name="Tittel 1"/>
          <p:cNvSpPr txBox="1">
            <a:spLocks/>
          </p:cNvSpPr>
          <p:nvPr/>
        </p:nvSpPr>
        <p:spPr>
          <a:xfrm>
            <a:off x="6976533" y="868649"/>
            <a:ext cx="4859867" cy="1104636"/>
          </a:xfrm>
          <a:prstGeom prst="rect">
            <a:avLst/>
          </a:prstGeom>
        </p:spPr>
        <p:txBody>
          <a:bodyPr vert="horz" lIns="81637" tIns="40819" rIns="81637" bIns="40819" rtlCol="0" anchor="ctr">
            <a:normAutofit/>
          </a:bodyPr>
          <a:lstStyle/>
          <a:p>
            <a:pPr marL="0" marR="0" lvl="0" indent="0" algn="l" defTabSz="816367" rtl="0" eaLnBrk="1" fontAlgn="auto" latinLnBrk="0" hangingPunct="1">
              <a:lnSpc>
                <a:spcPct val="90000"/>
              </a:lnSpc>
              <a:spcBef>
                <a:spcPct val="0"/>
              </a:spcBef>
              <a:spcAft>
                <a:spcPts val="0"/>
              </a:spcAft>
              <a:buClrTx/>
              <a:buSzTx/>
              <a:buFontTx/>
              <a:buNone/>
              <a:tabLst/>
              <a:defRPr/>
            </a:pPr>
            <a:r>
              <a:rPr kumimoji="0" lang="nn-NO" sz="3500" b="1" u="none" strike="noStrike" kern="1200" cap="none" spc="0" normalizeH="0" baseline="0" noProof="0" dirty="0">
                <a:ln>
                  <a:noFill/>
                </a:ln>
                <a:solidFill>
                  <a:schemeClr val="tx1"/>
                </a:solidFill>
                <a:effectLst/>
                <a:uLnTx/>
                <a:uFillTx/>
                <a:latin typeface="+mj-lt"/>
                <a:ea typeface="+mj-ea"/>
                <a:cs typeface="+mj-cs"/>
              </a:rPr>
              <a:t>Kortfilmer om gjenbruk (5 min)</a:t>
            </a:r>
          </a:p>
        </p:txBody>
      </p:sp>
      <p:sp>
        <p:nvSpPr>
          <p:cNvPr id="6" name="TekstSylinder 5"/>
          <p:cNvSpPr txBox="1"/>
          <p:nvPr/>
        </p:nvSpPr>
        <p:spPr>
          <a:xfrm>
            <a:off x="4862552" y="5704802"/>
            <a:ext cx="1775315" cy="246221"/>
          </a:xfrm>
          <a:prstGeom prst="rect">
            <a:avLst/>
          </a:prstGeom>
          <a:noFill/>
        </p:spPr>
        <p:txBody>
          <a:bodyPr wrap="square"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3"/>
          <p:cNvPicPr>
            <a:picLocks noGrp="1" noChangeAspect="1"/>
          </p:cNvPicPr>
          <p:nvPr>
            <p:ph type="pic" idx="1"/>
          </p:nvPr>
        </p:nvPicPr>
        <p:blipFill>
          <a:blip r:embed="rId2"/>
          <a:srcRect l="5167" t="-14967" b="-14967"/>
          <a:stretch>
            <a:fillRect/>
          </a:stretch>
        </p:blipFill>
        <p:spPr>
          <a:xfrm>
            <a:off x="-35902" y="0"/>
            <a:ext cx="6673769"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976533" y="2302933"/>
            <a:ext cx="4859867" cy="3401869"/>
          </a:xfrm>
        </p:spPr>
        <p:txBody>
          <a:bodyPr/>
          <a:lstStyle/>
          <a:p>
            <a:pPr marL="204092" lvl="0" indent="-204092" defTabSz="816367">
              <a:spcBef>
                <a:spcPts val="893"/>
              </a:spcBef>
              <a:buFont typeface="Arial"/>
              <a:buChar char="•"/>
              <a:defRPr/>
            </a:pPr>
            <a:r>
              <a:rPr lang="nb-NO" sz="2300" b="1" dirty="0">
                <a:latin typeface="Calibri"/>
              </a:rPr>
              <a:t>Utlånssentral:</a:t>
            </a:r>
            <a:r>
              <a:rPr lang="nb-NO" sz="2300" dirty="0">
                <a:latin typeface="Calibri"/>
              </a:rPr>
              <a:t> Du kan låne nytt sportsutstyr på </a:t>
            </a:r>
            <a:r>
              <a:rPr lang="nb-NO" sz="2300" dirty="0" err="1">
                <a:latin typeface="Calibri"/>
              </a:rPr>
              <a:t>Frivilligsentralen</a:t>
            </a:r>
            <a:r>
              <a:rPr lang="nb-NO" sz="2300" dirty="0">
                <a:latin typeface="Calibri"/>
              </a:rPr>
              <a:t> eller Utlånssentralen. Gå inn på nettsiden </a:t>
            </a:r>
            <a:r>
              <a:rPr lang="nb-NO" sz="2300" u="sng" dirty="0">
                <a:latin typeface="Calibri"/>
                <a:hlinkClick r:id="rId3"/>
              </a:rPr>
              <a:t>https://askim.frivilligsentral.no/aktivitet?utl%C3%A5nssentralen&amp;Id=2876</a:t>
            </a:r>
            <a:r>
              <a:rPr lang="nb-NO" sz="2300" u="sng" dirty="0">
                <a:latin typeface="Calibri"/>
              </a:rPr>
              <a:t> </a:t>
            </a:r>
            <a:r>
              <a:rPr lang="nb-NO" sz="2300" dirty="0">
                <a:latin typeface="Calibri"/>
              </a:rPr>
              <a:t> og les sammen </a:t>
            </a:r>
          </a:p>
          <a:p>
            <a:pPr marL="204092" lvl="0" indent="-204092" defTabSz="816367">
              <a:spcBef>
                <a:spcPts val="893"/>
              </a:spcBef>
              <a:defRPr/>
            </a:pPr>
            <a:endParaRPr lang="nb-NO" sz="2300" dirty="0">
              <a:latin typeface="Calibri"/>
            </a:endParaRPr>
          </a:p>
          <a:p>
            <a:pPr marL="204092" lvl="0" indent="-204092" defTabSz="816367">
              <a:spcBef>
                <a:spcPts val="893"/>
              </a:spcBef>
              <a:buFont typeface="Arial"/>
              <a:buChar char="•"/>
              <a:defRPr/>
            </a:pPr>
            <a:r>
              <a:rPr lang="nb-NO" sz="2300" b="1" dirty="0" err="1">
                <a:latin typeface="Calibri"/>
              </a:rPr>
              <a:t>Finn.no</a:t>
            </a:r>
            <a:r>
              <a:rPr lang="nb-NO" sz="2300" b="1" dirty="0">
                <a:latin typeface="Calibri"/>
              </a:rPr>
              <a:t>:</a:t>
            </a:r>
            <a:r>
              <a:rPr lang="nb-NO" sz="2300" dirty="0">
                <a:latin typeface="Calibri"/>
              </a:rPr>
              <a:t> Hva går an å kjøpe/selge brukt på </a:t>
            </a:r>
            <a:r>
              <a:rPr lang="nb-NO" sz="2300" dirty="0">
                <a:latin typeface="Calibri"/>
                <a:hlinkClick r:id="rId4"/>
              </a:rPr>
              <a:t>www.finn.no</a:t>
            </a:r>
            <a:r>
              <a:rPr lang="nb-NO" sz="2300" dirty="0">
                <a:latin typeface="Calibri"/>
              </a:rPr>
              <a:t> ?</a:t>
            </a:r>
            <a:endParaRPr lang="en-US" sz="2300" dirty="0">
              <a:latin typeface="Calibri"/>
            </a:endParaRPr>
          </a:p>
          <a:p>
            <a:pPr marL="204092" lvl="0" indent="-204092" defTabSz="816367">
              <a:spcBef>
                <a:spcPts val="893"/>
              </a:spcBef>
              <a:buFont typeface="Arial" panose="020B0604020202020204" pitchFamily="34" charset="0"/>
              <a:buChar char="•"/>
              <a:defRPr/>
            </a:pPr>
            <a:endParaRPr lang="en-US" sz="2000" dirty="0">
              <a:latin typeface="Calibri"/>
            </a:endParaRPr>
          </a:p>
          <a:p>
            <a:pPr marL="204092" lvl="0" indent="-204092" defTabSz="816367">
              <a:spcBef>
                <a:spcPts val="893"/>
              </a:spcBef>
              <a:buFont typeface="Arial" panose="020B0604020202020204" pitchFamily="34" charset="0"/>
              <a:buChar char="•"/>
              <a:defRPr/>
            </a:pPr>
            <a:endParaRPr lang="en-US" sz="2000" dirty="0">
              <a:latin typeface="Calibri"/>
            </a:endParaRPr>
          </a:p>
          <a:p>
            <a:endParaRPr lang="nb-NO" dirty="0"/>
          </a:p>
        </p:txBody>
      </p:sp>
      <p:sp>
        <p:nvSpPr>
          <p:cNvPr id="5" name="Tittel 1"/>
          <p:cNvSpPr txBox="1">
            <a:spLocks/>
          </p:cNvSpPr>
          <p:nvPr/>
        </p:nvSpPr>
        <p:spPr>
          <a:xfrm>
            <a:off x="6976533" y="868649"/>
            <a:ext cx="4859867" cy="1104636"/>
          </a:xfrm>
          <a:prstGeom prst="rect">
            <a:avLst/>
          </a:prstGeom>
        </p:spPr>
        <p:txBody>
          <a:bodyPr vert="horz" lIns="81637" tIns="40819" rIns="81637" bIns="40819" rtlCol="0" anchor="ctr">
            <a:normAutofit/>
          </a:bodyPr>
          <a:lstStyle/>
          <a:p>
            <a:pPr lvl="0" defTabSz="816367">
              <a:lnSpc>
                <a:spcPct val="90000"/>
              </a:lnSpc>
              <a:spcBef>
                <a:spcPct val="0"/>
              </a:spcBef>
              <a:defRPr/>
            </a:pPr>
            <a:r>
              <a:rPr lang="en-US" sz="3500" b="1" dirty="0"/>
              <a:t>Gjenbruk </a:t>
            </a:r>
            <a:r>
              <a:rPr lang="en-US" sz="3500" b="1" dirty="0" err="1"/>
              <a:t>og</a:t>
            </a:r>
            <a:r>
              <a:rPr lang="en-US" sz="3500" b="1" dirty="0"/>
              <a:t> </a:t>
            </a:r>
            <a:r>
              <a:rPr lang="en-US" sz="3500" b="1" dirty="0" err="1"/>
              <a:t>utlån</a:t>
            </a:r>
            <a:r>
              <a:rPr lang="en-US" sz="3500" b="1" dirty="0"/>
              <a:t> </a:t>
            </a:r>
          </a:p>
          <a:p>
            <a:pPr lvl="0" defTabSz="816367">
              <a:lnSpc>
                <a:spcPct val="90000"/>
              </a:lnSpc>
              <a:spcBef>
                <a:spcPct val="0"/>
              </a:spcBef>
              <a:defRPr/>
            </a:pPr>
            <a:r>
              <a:rPr lang="en-US" sz="3500" b="1" dirty="0"/>
              <a:t>(10 min)</a:t>
            </a:r>
          </a:p>
        </p:txBody>
      </p:sp>
      <p:sp>
        <p:nvSpPr>
          <p:cNvPr id="6" name="TekstSylinder 5"/>
          <p:cNvSpPr txBox="1"/>
          <p:nvPr/>
        </p:nvSpPr>
        <p:spPr>
          <a:xfrm>
            <a:off x="4862552" y="5704802"/>
            <a:ext cx="1775315" cy="246221"/>
          </a:xfrm>
          <a:prstGeom prst="rect">
            <a:avLst/>
          </a:prstGeom>
          <a:noFill/>
        </p:spPr>
        <p:txBody>
          <a:bodyPr wrap="square"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224375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24933"/>
            <a:ext cx="10993584" cy="1325563"/>
          </a:xfrm>
        </p:spPr>
        <p:txBody>
          <a:bodyPr/>
          <a:lstStyle/>
          <a:p>
            <a:r>
              <a:rPr lang="nb-NO" dirty="0">
                <a:solidFill>
                  <a:schemeClr val="accent1"/>
                </a:solidFill>
              </a:rPr>
              <a:t>Positiv sirkel med papptallerkener (15 min)</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209660"/>
            <a:ext cx="10993584" cy="3899766"/>
          </a:xfrm>
        </p:spPr>
        <p:txBody>
          <a:bodyPr>
            <a:normAutofit/>
          </a:bodyPr>
          <a:lstStyle/>
          <a:p>
            <a:pPr lvl="0"/>
            <a:r>
              <a:rPr lang="nb-NO" sz="2300" dirty="0">
                <a:solidFill>
                  <a:schemeClr val="tx1"/>
                </a:solidFill>
              </a:rPr>
              <a:t>Del inn i grupper på ca 6-8. Alle får hver sin papptallerken. Skriv navnet ditt på forsiden</a:t>
            </a:r>
          </a:p>
          <a:p>
            <a:pPr lvl="0"/>
            <a:r>
              <a:rPr lang="nb-NO" sz="2300" dirty="0">
                <a:solidFill>
                  <a:schemeClr val="tx1"/>
                </a:solidFill>
              </a:rPr>
              <a:t>Tallerkenen sendes rundt. Alle skal skrive én setning på baksiden av tallerkenen til hver av de andre på gruppen. Setningen skal være positiv og rosende. Hvilke gode egenskaper har personen? </a:t>
            </a:r>
          </a:p>
          <a:p>
            <a:pPr lvl="0"/>
            <a:r>
              <a:rPr lang="nb-NO" sz="2300" dirty="0">
                <a:solidFill>
                  <a:schemeClr val="tx1"/>
                </a:solidFill>
              </a:rPr>
              <a:t>Når alle har skrevet, får eieren tallerkenen tilbake. Klassen setter seg i en ring på gulvet og alle leser en setning hver som de har fått på sin tallerken. Så henges de opp i klasserommet</a:t>
            </a:r>
          </a:p>
          <a:p>
            <a:endParaRPr lang="nb-NO" sz="2300" dirty="0"/>
          </a:p>
        </p:txBody>
      </p:sp>
      <p:pic>
        <p:nvPicPr>
          <p:cNvPr id="4" name="Bilde 3"/>
          <p:cNvPicPr>
            <a:picLocks noChangeAspect="1"/>
          </p:cNvPicPr>
          <p:nvPr/>
        </p:nvPicPr>
        <p:blipFill>
          <a:blip r:embed="rId2"/>
          <a:stretch>
            <a:fillRect/>
          </a:stretch>
        </p:blipFill>
        <p:spPr>
          <a:xfrm>
            <a:off x="5503334" y="4691399"/>
            <a:ext cx="5232399" cy="2616200"/>
          </a:xfrm>
          <a:prstGeom prst="rect">
            <a:avLst/>
          </a:prstGeom>
        </p:spPr>
      </p:pic>
      <p:sp>
        <p:nvSpPr>
          <p:cNvPr id="5" name="TekstSylinder 4"/>
          <p:cNvSpPr txBox="1"/>
          <p:nvPr/>
        </p:nvSpPr>
        <p:spPr>
          <a:xfrm rot="20798964">
            <a:off x="8927152" y="6284946"/>
            <a:ext cx="1549063"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331780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rcRect l="2264" r="9056"/>
          <a:stretch>
            <a:fillRect/>
          </a:stretch>
        </p:blipFill>
        <p:spPr>
          <a:xfrm>
            <a:off x="0" y="1173605"/>
            <a:ext cx="3084435" cy="4789504"/>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859352"/>
            <a:ext cx="7981121" cy="4405981"/>
          </a:xfrm>
        </p:spPr>
        <p:txBody>
          <a:bodyPr>
            <a:normAutofit/>
          </a:bodyPr>
          <a:lstStyle/>
          <a:p>
            <a:pPr>
              <a:buFont typeface="Arial"/>
              <a:buChar char="•"/>
            </a:pPr>
            <a:r>
              <a:rPr lang="nb-NO" sz="2300" dirty="0">
                <a:solidFill>
                  <a:schemeClr val="tx1"/>
                </a:solidFill>
              </a:rPr>
              <a:t> Del inn i grupper på ca 4</a:t>
            </a:r>
          </a:p>
          <a:p>
            <a:pPr>
              <a:spcBef>
                <a:spcPts val="400"/>
              </a:spcBef>
              <a:buFont typeface="Arial"/>
              <a:buChar char="•"/>
            </a:pPr>
            <a:r>
              <a:rPr lang="nb-NO" sz="2300" dirty="0">
                <a:solidFill>
                  <a:schemeClr val="tx1"/>
                </a:solidFill>
              </a:rPr>
              <a:t> Lærer gir instrukser som gruppene skal følge. Gruppen må bli  </a:t>
            </a:r>
          </a:p>
          <a:p>
            <a:pPr>
              <a:spcBef>
                <a:spcPts val="400"/>
              </a:spcBef>
            </a:pPr>
            <a:r>
              <a:rPr lang="nb-NO" sz="2300" dirty="0">
                <a:solidFill>
                  <a:schemeClr val="tx1"/>
                </a:solidFill>
              </a:rPr>
              <a:t>   enige om hvordan de skal løse oppgaven. Den gruppen som                        </a:t>
            </a:r>
          </a:p>
          <a:p>
            <a:pPr>
              <a:spcBef>
                <a:spcPts val="400"/>
              </a:spcBef>
            </a:pPr>
            <a:r>
              <a:rPr lang="nb-NO" sz="2300" dirty="0">
                <a:solidFill>
                  <a:schemeClr val="tx1"/>
                </a:solidFill>
              </a:rPr>
              <a:t>   klarer det raskest får et poeng. Lærer gir så ny instruks</a:t>
            </a:r>
          </a:p>
          <a:p>
            <a:pPr>
              <a:spcBef>
                <a:spcPts val="400"/>
              </a:spcBef>
              <a:buFont typeface="Arial"/>
              <a:buChar char="•"/>
            </a:pPr>
            <a:r>
              <a:rPr lang="nb-NO" sz="2300" dirty="0">
                <a:solidFill>
                  <a:schemeClr val="tx1"/>
                </a:solidFill>
              </a:rPr>
              <a:t> Eksempel på instruks:</a:t>
            </a:r>
          </a:p>
          <a:p>
            <a:pPr lvl="1">
              <a:spcBef>
                <a:spcPts val="1000"/>
              </a:spcBef>
              <a:buFont typeface="Lucida Grande"/>
              <a:buChar char="-"/>
            </a:pPr>
            <a:r>
              <a:rPr lang="nb-NO" sz="2300" dirty="0">
                <a:solidFill>
                  <a:schemeClr val="tx1"/>
                </a:solidFill>
              </a:rPr>
              <a:t> Én rygg, tre føtter og en hånd i gulvet</a:t>
            </a:r>
          </a:p>
          <a:p>
            <a:pPr lvl="1">
              <a:buFont typeface="Lucida Grande"/>
              <a:buChar char="-"/>
            </a:pPr>
            <a:r>
              <a:rPr lang="nb-NO" sz="2300" dirty="0">
                <a:solidFill>
                  <a:schemeClr val="tx1"/>
                </a:solidFill>
              </a:rPr>
              <a:t> To rygger, to føtter og tre hender i gulvet</a:t>
            </a:r>
          </a:p>
          <a:p>
            <a:pPr lvl="1">
              <a:buFont typeface="Lucida Grande"/>
              <a:buChar char="-"/>
            </a:pPr>
            <a:r>
              <a:rPr lang="nb-NO" sz="2300" dirty="0">
                <a:solidFill>
                  <a:schemeClr val="tx1"/>
                </a:solidFill>
              </a:rPr>
              <a:t> Seks føtter og to hender i gulvet</a:t>
            </a:r>
          </a:p>
          <a:p>
            <a:pPr lvl="1">
              <a:buFont typeface="Lucida Grande"/>
              <a:buChar char="-"/>
            </a:pPr>
            <a:r>
              <a:rPr lang="nb-NO" sz="2300" dirty="0">
                <a:solidFill>
                  <a:schemeClr val="tx1"/>
                </a:solidFill>
              </a:rPr>
              <a:t> Tre rygger, ingen føtter og to hender i gulvet</a:t>
            </a:r>
          </a:p>
          <a:p>
            <a:pPr lvl="1">
              <a:buFont typeface="Lucida Grande"/>
              <a:buChar char="-"/>
            </a:pPr>
            <a:r>
              <a:rPr lang="nb-NO" sz="2300" dirty="0">
                <a:solidFill>
                  <a:schemeClr val="tx1"/>
                </a:solidFill>
              </a:rPr>
              <a:t> Og så videre...</a:t>
            </a:r>
          </a:p>
          <a:p>
            <a:pPr>
              <a:buFont typeface="Arial" panose="020B0604020202020204" pitchFamily="34" charset="0"/>
              <a:buChar char="•"/>
            </a:pPr>
            <a:endParaRPr lang="nb-NO" sz="2300" dirty="0">
              <a:solidFill>
                <a:schemeClr val="tx1"/>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sz="3200" dirty="0"/>
              <a:t>Ei rumpe i gulvet </a:t>
            </a:r>
            <a:r>
              <a:rPr lang="en-US" sz="3200" dirty="0"/>
              <a:t>(10 min) </a:t>
            </a:r>
            <a:endParaRPr lang="nb-NO" dirty="0"/>
          </a:p>
        </p:txBody>
      </p:sp>
      <p:sp>
        <p:nvSpPr>
          <p:cNvPr id="5" name="TekstSylinder 4"/>
          <p:cNvSpPr txBox="1"/>
          <p:nvPr/>
        </p:nvSpPr>
        <p:spPr>
          <a:xfrm>
            <a:off x="972089" y="5130800"/>
            <a:ext cx="1729490" cy="246221"/>
          </a:xfrm>
          <a:prstGeom prst="rect">
            <a:avLst/>
          </a:prstGeom>
          <a:noFill/>
        </p:spPr>
        <p:txBody>
          <a:bodyPr wrap="square" rtlCol="0">
            <a:spAutoFit/>
          </a:bodyPr>
          <a:lstStyle/>
          <a:p>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48647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solidFill>
                  <a:schemeClr val="accent1"/>
                </a:solidFill>
              </a:rPr>
              <a:t>Mimelek (10 min)</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normAutofit/>
          </a:bodyPr>
          <a:lstStyle/>
          <a:p>
            <a:pPr lvl="0"/>
            <a:r>
              <a:rPr lang="nb-NO" sz="2300" dirty="0">
                <a:solidFill>
                  <a:schemeClr val="tx1"/>
                </a:solidFill>
              </a:rPr>
              <a:t>Del klassen i grupper på 4-5</a:t>
            </a:r>
          </a:p>
          <a:p>
            <a:pPr lvl="0"/>
            <a:r>
              <a:rPr lang="nb-NO" sz="2300" dirty="0">
                <a:solidFill>
                  <a:schemeClr val="tx1"/>
                </a:solidFill>
              </a:rPr>
              <a:t>1´erne på hver gruppe kommer opp til læreren og får beskjed om hvilket ord de skal mime for gruppen sin. Den på gruppen som gjetter riktig, løper opp til læreren for å få vite neste ord som skal mimes</a:t>
            </a:r>
          </a:p>
          <a:p>
            <a:pPr lvl="0"/>
            <a:r>
              <a:rPr lang="nb-NO" sz="2300" dirty="0">
                <a:solidFill>
                  <a:schemeClr val="tx1"/>
                </a:solidFill>
              </a:rPr>
              <a:t>Ordene er enten </a:t>
            </a:r>
            <a:r>
              <a:rPr lang="nb-NO" sz="2300" i="1" dirty="0">
                <a:solidFill>
                  <a:schemeClr val="tx1"/>
                </a:solidFill>
              </a:rPr>
              <a:t>en</a:t>
            </a:r>
            <a:r>
              <a:rPr lang="nb-NO" sz="2300" dirty="0">
                <a:solidFill>
                  <a:schemeClr val="tx1"/>
                </a:solidFill>
              </a:rPr>
              <a:t> </a:t>
            </a:r>
            <a:r>
              <a:rPr lang="nb-NO" sz="2300" i="1" dirty="0">
                <a:solidFill>
                  <a:schemeClr val="tx1"/>
                </a:solidFill>
              </a:rPr>
              <a:t>person, en ting, et dyr, et yrke eller en følelse</a:t>
            </a:r>
            <a:endParaRPr lang="nb-NO" sz="2300" dirty="0">
              <a:solidFill>
                <a:schemeClr val="tx1"/>
              </a:solidFill>
            </a:endParaRPr>
          </a:p>
          <a:p>
            <a:pPr lvl="0"/>
            <a:r>
              <a:rPr lang="nb-NO" sz="2300" dirty="0">
                <a:solidFill>
                  <a:schemeClr val="tx1"/>
                </a:solidFill>
              </a:rPr>
              <a:t>Den som mimer har ikke lov til å snakke</a:t>
            </a:r>
          </a:p>
          <a:p>
            <a:pPr lvl="0"/>
            <a:r>
              <a:rPr lang="nb-NO" sz="2300" dirty="0">
                <a:solidFill>
                  <a:schemeClr val="tx1"/>
                </a:solidFill>
              </a:rPr>
              <a:t>Skriv opp alle ordene dere gjetter riktig</a:t>
            </a:r>
          </a:p>
          <a:p>
            <a:pPr lvl="0"/>
            <a:r>
              <a:rPr lang="nb-NO" sz="2300" dirty="0">
                <a:solidFill>
                  <a:schemeClr val="tx1"/>
                </a:solidFill>
              </a:rPr>
              <a:t>Første gruppe som gjetter ferdig flest ord innen fristen som lærer setter, har vunnet </a:t>
            </a:r>
          </a:p>
          <a:p>
            <a:endParaRPr lang="nb-NO" sz="2300" dirty="0"/>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2203</TotalTime>
  <Words>922</Words>
  <Application>Microsoft Macintosh PowerPoint</Application>
  <PresentationFormat>Widescreen</PresentationFormat>
  <Paragraphs>73</Paragraphs>
  <Slides>12</Slides>
  <Notes>1</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12</vt:i4>
      </vt:variant>
    </vt:vector>
  </HeadingPairs>
  <TitlesOfParts>
    <vt:vector size="22" baseType="lpstr">
      <vt:lpstr>Arial</vt:lpstr>
      <vt:lpstr>Calibri</vt:lpstr>
      <vt:lpstr>Calibri Light</vt:lpstr>
      <vt:lpstr>Century Gothic</vt:lpstr>
      <vt:lpstr>Georgia</vt:lpstr>
      <vt:lpstr>Lucida Grande</vt:lpstr>
      <vt:lpstr>4_Office-tema</vt:lpstr>
      <vt:lpstr>5_Office-tema</vt:lpstr>
      <vt:lpstr>3_Office-tema</vt:lpstr>
      <vt:lpstr>6_Office-tema</vt:lpstr>
      <vt:lpstr>I klassen: Dårlig råd</vt:lpstr>
      <vt:lpstr>LINE-UP (5 min)</vt:lpstr>
      <vt:lpstr> Hvileøvelse </vt:lpstr>
      <vt:lpstr>Lærer leser høyt: ”Rettferdighet og snowboardutstyr”  (20 min)</vt:lpstr>
      <vt:lpstr>PowerPoint-presentasjon</vt:lpstr>
      <vt:lpstr>PowerPoint-presentasjon</vt:lpstr>
      <vt:lpstr>Positiv sirkel med papptallerkener (15 min)</vt:lpstr>
      <vt:lpstr>Ei rumpe i gulvet (10 min) </vt:lpstr>
      <vt:lpstr>Mimelek (10 min)</vt:lpstr>
      <vt:lpstr>Ninja (10 min)</vt:lpstr>
      <vt:lpstr>Terningkast (5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34</cp:revision>
  <dcterms:created xsi:type="dcterms:W3CDTF">2020-06-06T13:17:48Z</dcterms:created>
  <dcterms:modified xsi:type="dcterms:W3CDTF">2022-02-19T10:14:12Z</dcterms:modified>
</cp:coreProperties>
</file>