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  <p:sldMasterId id="2147483683" r:id="rId2"/>
    <p:sldMasterId id="2147483659" r:id="rId3"/>
    <p:sldMasterId id="2147483675" r:id="rId4"/>
  </p:sldMasterIdLst>
  <p:notesMasterIdLst>
    <p:notesMasterId r:id="rId17"/>
  </p:notesMasterIdLst>
  <p:sldIdLst>
    <p:sldId id="261" r:id="rId5"/>
    <p:sldId id="266" r:id="rId6"/>
    <p:sldId id="273" r:id="rId7"/>
    <p:sldId id="275" r:id="rId8"/>
    <p:sldId id="270" r:id="rId9"/>
    <p:sldId id="271" r:id="rId10"/>
    <p:sldId id="1332" r:id="rId11"/>
    <p:sldId id="263" r:id="rId12"/>
    <p:sldId id="1333" r:id="rId13"/>
    <p:sldId id="262" r:id="rId14"/>
    <p:sldId id="272" r:id="rId15"/>
    <p:sldId id="269" r:id="rId1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68"/>
    <p:restoredTop sz="92680"/>
  </p:normalViewPr>
  <p:slideViewPr>
    <p:cSldViewPr snapToGrid="0" snapToObjects="1">
      <p:cViewPr varScale="1">
        <p:scale>
          <a:sx n="116" d="100"/>
          <a:sy n="116" d="100"/>
        </p:scale>
        <p:origin x="520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B3D541-FC19-2340-937A-5AA6884F7161}" type="datetimeFigureOut">
              <a:rPr lang="nn-NO" smtClean="0"/>
              <a:pPr/>
              <a:t>10.07.2025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42B97-5DFE-8E49-B930-043EBD6BC416}" type="slidenum">
              <a:rPr lang="nn-NO" smtClean="0"/>
              <a:pPr/>
              <a:t>‹#›</a:t>
            </a:fld>
            <a:endParaRPr lang="nn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Les side 196-200</a:t>
            </a:r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42B97-5DFE-8E49-B930-043EBD6BC416}" type="slidenum">
              <a:rPr lang="nn-NO" smtClean="0"/>
              <a:pPr/>
              <a:t>8</a:t>
            </a:fld>
            <a:endParaRPr lang="nn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463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255CCC1D-290E-D24F-8E8C-DCD80863D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842" y="543509"/>
            <a:ext cx="7981120" cy="150032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918FFFA-6865-214E-B419-20498D0BF6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596"/>
          <a:stretch/>
        </p:blipFill>
        <p:spPr>
          <a:xfrm>
            <a:off x="0" y="1644714"/>
            <a:ext cx="2843768" cy="396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31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117226" tIns="58613" rIns="117226" bIns="58613"/>
          <a:lstStyle/>
          <a:p>
            <a:fld id="{30B979D4-8382-334D-A42B-2BF8B885DE87}" type="datetimeFigureOut">
              <a:rPr lang="nb-NO" smtClean="0"/>
              <a:pPr/>
              <a:t>10.07.2025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117226" tIns="58613" rIns="117226" bIns="58613"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117226" tIns="58613" rIns="117226" bIns="58613"/>
          <a:lstStyle/>
          <a:p>
            <a:fld id="{9887073C-68FD-324A-B272-C4EED60C0C5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6314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7037408" cy="6858000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663070" y="864705"/>
            <a:ext cx="3756537" cy="451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7C10410-8B93-714B-B64B-77D37DA301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89613" y="-327742"/>
            <a:ext cx="2203486" cy="93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57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7322" y="447261"/>
            <a:ext cx="6758608" cy="4726056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37322" y="5546036"/>
            <a:ext cx="7682948" cy="864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A3C7CC5C-DB45-7649-A246-96AE37B0DA16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7494104" y="447261"/>
            <a:ext cx="3462131" cy="2256182"/>
          </a:xfrm>
          <a:prstGeom prst="rect">
            <a:avLst/>
          </a:prstGeom>
        </p:spPr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CA394562-8932-984B-AB93-8DC6578417D3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494104" y="2917135"/>
            <a:ext cx="3462131" cy="225618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80116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993914" y="5227983"/>
            <a:ext cx="5546034" cy="126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77119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73B5D5-4245-884C-B3E4-1AED4E225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C55E50-CA30-1E47-8D59-F697AEC38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128032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2245CC-55DE-3F40-9525-7AFED5E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59" y="1003156"/>
            <a:ext cx="1082675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A233D2-3A60-E849-B5F1-64355023F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858" y="3882881"/>
            <a:ext cx="10826749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3393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1244CA-01E8-4941-9C4F-C7D22418B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1BD739-4466-EE4A-8335-F7F1373C4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507E102-81DF-024D-9060-93851F9FE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03349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>
            <a:extLst>
              <a:ext uri="{FF2B5EF4-FFF2-40B4-BE49-F238E27FC236}">
                <a16:creationId xmlns:a16="http://schemas.microsoft.com/office/drawing/2014/main" id="{5E962AB4-2ECE-934B-8DBC-D5B430909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7877" y="1570383"/>
            <a:ext cx="4859783" cy="2494232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012975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E343EF9A-E21D-7B41-BF3B-7029A5EB6B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3826" y="510672"/>
            <a:ext cx="2161055" cy="6347327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6F280C95-EDD3-AC44-A390-E39288CC2A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8325338" y="3422693"/>
            <a:ext cx="4263400" cy="1806712"/>
          </a:xfrm>
          <a:prstGeom prst="rect">
            <a:avLst/>
          </a:prstGeom>
        </p:spPr>
      </p:pic>
      <p:pic>
        <p:nvPicPr>
          <p:cNvPr id="10" name="Bilde 9" descr="Et bilde som inneholder stopp&#10;&#10;Automatisk generert beskrivelse">
            <a:extLst>
              <a:ext uri="{FF2B5EF4-FFF2-40B4-BE49-F238E27FC236}">
                <a16:creationId xmlns:a16="http://schemas.microsoft.com/office/drawing/2014/main" id="{3D67082C-AE15-AE47-B28B-BFD75C29369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04549" y="1298394"/>
            <a:ext cx="2602780" cy="302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19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leke&#10;&#10;Automatisk generert beskrivelse">
            <a:extLst>
              <a:ext uri="{FF2B5EF4-FFF2-40B4-BE49-F238E27FC236}">
                <a16:creationId xmlns:a16="http://schemas.microsoft.com/office/drawing/2014/main" id="{4CB7E9BA-EFA4-8B47-A22B-55016C9611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16443" y="691978"/>
            <a:ext cx="1550450" cy="6166022"/>
          </a:xfrm>
          <a:prstGeom prst="rect">
            <a:avLst/>
          </a:prstGeom>
        </p:spPr>
      </p:pic>
      <p:pic>
        <p:nvPicPr>
          <p:cNvPr id="5" name="Bilde 4" descr="Et bilde som inneholder skjorte&#10;&#10;Automatisk generert beskrivelse">
            <a:extLst>
              <a:ext uri="{FF2B5EF4-FFF2-40B4-BE49-F238E27FC236}">
                <a16:creationId xmlns:a16="http://schemas.microsoft.com/office/drawing/2014/main" id="{6820AB77-5EEE-3B4A-BE4D-1BE9215279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66893" y="823170"/>
            <a:ext cx="2635766" cy="6034830"/>
          </a:xfrm>
          <a:prstGeom prst="rect">
            <a:avLst/>
          </a:prstGeom>
        </p:spPr>
      </p:pic>
      <p:pic>
        <p:nvPicPr>
          <p:cNvPr id="9" name="Bilde 8" descr="Et bilde som inneholder stopp&#10;&#10;Automatisk generert beskrivelse">
            <a:extLst>
              <a:ext uri="{FF2B5EF4-FFF2-40B4-BE49-F238E27FC236}">
                <a16:creationId xmlns:a16="http://schemas.microsoft.com/office/drawing/2014/main" id="{19211924-76BE-E445-84D0-A7737C4ECF2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77500" y="5879996"/>
            <a:ext cx="657815" cy="76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19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6820AB77-5EEE-3B4A-BE4D-1BE9215279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812184" y="916954"/>
            <a:ext cx="2074843" cy="603483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19211924-76BE-E445-84D0-A7737C4ECF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277500" y="5879996"/>
            <a:ext cx="657814" cy="765014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A90EA33-3F38-1342-9A28-75B033CCD2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24172" y="823170"/>
            <a:ext cx="2054660" cy="603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64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627321-09CD-7E4C-A03E-E063D1D59C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2A6FC44-80E3-004E-86FA-1113D21DB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48328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73B5D5-4245-884C-B3E4-1AED4E225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C55E50-CA30-1E47-8D59-F697AEC38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75063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2245CC-55DE-3F40-9525-7AFED5E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59" y="1003156"/>
            <a:ext cx="935241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A233D2-3A60-E849-B5F1-64355023F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859" y="3882881"/>
            <a:ext cx="935241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1B1B87ED-8A13-2943-A02C-BCB13520FB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flipH="1">
            <a:off x="10210319" y="472302"/>
            <a:ext cx="1720993" cy="50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2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1244CA-01E8-4941-9C4F-C7D22418B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F9BCAB48-F424-6D4B-AA19-81B8F95C980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81889" y="2007703"/>
            <a:ext cx="10993584" cy="3896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4358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gning, tallerken&#10;&#10;Automatisk generert beskrivelse">
            <a:extLst>
              <a:ext uri="{FF2B5EF4-FFF2-40B4-BE49-F238E27FC236}">
                <a16:creationId xmlns:a16="http://schemas.microsoft.com/office/drawing/2014/main" id="{890F2505-F370-1B45-80EB-E778065FAB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98202" y="1473498"/>
            <a:ext cx="3943245" cy="5268799"/>
          </a:xfrm>
          <a:prstGeom prst="rect">
            <a:avLst/>
          </a:prstGeom>
        </p:spPr>
      </p:pic>
      <p:pic>
        <p:nvPicPr>
          <p:cNvPr id="5" name="Bilde 4" descr="Et bilde som inneholder kjole, skjorte&#10;&#10;Automatisk generert beskrivelse">
            <a:extLst>
              <a:ext uri="{FF2B5EF4-FFF2-40B4-BE49-F238E27FC236}">
                <a16:creationId xmlns:a16="http://schemas.microsoft.com/office/drawing/2014/main" id="{67386237-4D27-EE4D-8074-9D0499C9F5A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56685" y="736600"/>
            <a:ext cx="1968500" cy="6121400"/>
          </a:xfrm>
          <a:prstGeom prst="rect">
            <a:avLst/>
          </a:prstGeom>
        </p:spPr>
      </p:pic>
      <p:pic>
        <p:nvPicPr>
          <p:cNvPr id="9" name="Bilde 8" descr="Et bilde som inneholder stopp&#10;&#10;Automatisk generert beskrivelse">
            <a:extLst>
              <a:ext uri="{FF2B5EF4-FFF2-40B4-BE49-F238E27FC236}">
                <a16:creationId xmlns:a16="http://schemas.microsoft.com/office/drawing/2014/main" id="{4283CD0B-DEB7-304A-BCE2-E76073FC3EA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277500" y="5879996"/>
            <a:ext cx="657815" cy="76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8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12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B7AD31D-6C6F-F141-A9F4-79ED87803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82C29AA-83AD-2D40-B1F3-B0BBA9B8E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5" name="Bilde 4" descr="Et bilde som inneholder stopp&#10;&#10;Automatisk generert beskrivelse">
            <a:extLst>
              <a:ext uri="{FF2B5EF4-FFF2-40B4-BE49-F238E27FC236}">
                <a16:creationId xmlns:a16="http://schemas.microsoft.com/office/drawing/2014/main" id="{771EA46F-53CF-0C4D-8A20-E0C52936392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277500" y="5879996"/>
            <a:ext cx="657815" cy="76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8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82" r:id="rId5"/>
    <p:sldLayoutId id="214748368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0DED296-CFB3-A14F-AE17-9B60E1E8F77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11278503" y="5882326"/>
            <a:ext cx="655811" cy="76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1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1" r:id="rId2"/>
    <p:sldLayoutId id="2147483680" r:id="rId3"/>
    <p:sldLayoutId id="2147483677" r:id="rId4"/>
    <p:sldLayoutId id="2147483678" r:id="rId5"/>
    <p:sldLayoutId id="214748367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OEL4P1Rz04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DDF1D6C-452C-5F4C-9BC4-A330BA9D9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I klassen:</a:t>
            </a:r>
            <a:br>
              <a:rPr lang="nb-NO"/>
            </a:br>
            <a:r>
              <a:rPr lang="nb-NO"/>
              <a:t>Styrker</a:t>
            </a:r>
            <a:endParaRPr lang="nb-NO" dirty="0"/>
          </a:p>
        </p:txBody>
      </p:sp>
      <p:sp>
        <p:nvSpPr>
          <p:cNvPr id="3" name="Undertittel 2"/>
          <p:cNvSpPr txBox="1">
            <a:spLocks/>
          </p:cNvSpPr>
          <p:nvPr/>
        </p:nvSpPr>
        <p:spPr>
          <a:xfrm>
            <a:off x="6877877" y="3827824"/>
            <a:ext cx="3983593" cy="1459793"/>
          </a:xfrm>
          <a:prstGeom prst="rect">
            <a:avLst/>
          </a:prstGeom>
        </p:spPr>
        <p:txBody>
          <a:bodyPr vert="horz" lIns="71323" tIns="35662" rIns="71323" bIns="35662" rtlCol="0" anchor="b">
            <a:noAutofit/>
          </a:bodyPr>
          <a:lstStyle/>
          <a:p>
            <a:pPr marL="0" marR="0" lvl="0" indent="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Å SKAPE GOD HELSE</a:t>
            </a:r>
          </a:p>
          <a:p>
            <a:pPr marL="0" marR="0" lvl="0" indent="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FOR SEG SELV OG ANDRE</a:t>
            </a:r>
          </a:p>
          <a:p>
            <a:pPr marL="0" marR="0" lvl="0" indent="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ROBUST UNGDOM </a:t>
            </a:r>
          </a:p>
          <a:p>
            <a:pPr marL="0" marR="0" lvl="0" indent="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nb-NO" sz="2000" dirty="0"/>
          </a:p>
          <a:p>
            <a:pPr marL="0" marR="0" lvl="0" indent="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nb-NO" sz="2000" dirty="0"/>
              <a:t>Revidert 2025</a:t>
            </a:r>
            <a:endParaRPr kumimoji="0" lang="nb-NO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936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9E89FE-AB51-BD4B-A525-9D721A0EC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Identifisere riktig styrke (15 min)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CCB6C96-CDDD-A849-ACDD-B76DFF5F0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Klipp opp et ark med 20 styrkekort i små lapper </a:t>
            </a:r>
          </a:p>
          <a:p>
            <a:pPr marL="457200" indent="-457200"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Én starter med å trekke et styrkekort. Styrken skal forklares med ord, så raskt som mulig, </a:t>
            </a:r>
            <a:r>
              <a:rPr lang="nb-NO" sz="2300" u="sng" dirty="0">
                <a:solidFill>
                  <a:schemeClr val="tx1">
                    <a:lumMod val="75000"/>
                  </a:schemeClr>
                </a:solidFill>
              </a:rPr>
              <a:t>uten å si navnet på styrken/egenskapen.</a:t>
            </a:r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pPr marL="457200" indent="-457200"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Resten av gruppa skal forsøke å gjette styrken, som for eksempel ”omsorgsfull”</a:t>
            </a:r>
          </a:p>
          <a:p>
            <a:pPr marL="457200" indent="-457200"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Når styrken er gjettet, går turen videre</a:t>
            </a:r>
          </a:p>
          <a:p>
            <a:pPr marL="457200" indent="-457200"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Fortsett til det ikke er flere lapper igjen</a:t>
            </a:r>
            <a:endParaRPr lang="nn-NO" sz="2300" dirty="0">
              <a:solidFill>
                <a:schemeClr val="tx1">
                  <a:lumMod val="75000"/>
                </a:schemeClr>
              </a:solidFill>
            </a:endParaRPr>
          </a:p>
          <a:p>
            <a:pPr marL="514350" indent="-514350">
              <a:buFont typeface="Arial"/>
              <a:buChar char="•"/>
            </a:pP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3393" y="4364567"/>
            <a:ext cx="3396207" cy="2260600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 rot="19680000">
            <a:off x="9856308" y="5602280"/>
            <a:ext cx="11411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>
                <a:solidFill>
                  <a:schemeClr val="bg1">
                    <a:lumMod val="75000"/>
                  </a:schemeClr>
                </a:solidFill>
                <a:latin typeface="Century Gothic"/>
              </a:rPr>
              <a:t>Pixabay.com</a:t>
            </a:r>
          </a:p>
        </p:txBody>
      </p:sp>
    </p:spTree>
    <p:extLst>
      <p:ext uri="{BB962C8B-B14F-4D97-AF65-F5344CB8AC3E}">
        <p14:creationId xmlns:p14="http://schemas.microsoft.com/office/powerpoint/2010/main" val="3317807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9E89FE-AB51-BD4B-A525-9D721A0EC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Hvilke styrker har de andre på gruppen din? (15 min)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CCB6C96-CDDD-A849-ACDD-B76DFF5F0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89" y="1825624"/>
            <a:ext cx="10993584" cy="4651375"/>
          </a:xfrm>
        </p:spPr>
        <p:txBody>
          <a:bodyPr>
            <a:normAutofit fontScale="92500" lnSpcReduction="10000"/>
          </a:bodyPr>
          <a:lstStyle/>
          <a:p>
            <a:pPr marL="457200" lvl="0" indent="-457200" defTabSz="713232">
              <a:spcBef>
                <a:spcPts val="780"/>
              </a:spcBef>
              <a:buFont typeface="Arial"/>
              <a:buChar char="•"/>
            </a:pPr>
            <a:r>
              <a:rPr lang="nn-NO" sz="220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Bruk post-it </a:t>
            </a:r>
            <a:r>
              <a:rPr lang="nn-NO" sz="2200" dirty="0" err="1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lapper</a:t>
            </a:r>
            <a:endParaRPr lang="nn-NO" sz="2200" dirty="0">
              <a:solidFill>
                <a:srgbClr val="C00000"/>
              </a:solidFill>
              <a:latin typeface="Calibri"/>
              <a:ea typeface="+mn-ea"/>
              <a:cs typeface="+mn-cs"/>
            </a:endParaRPr>
          </a:p>
          <a:p>
            <a:pPr marL="457200" lvl="0" indent="-457200" defTabSz="713232">
              <a:spcBef>
                <a:spcPts val="780"/>
              </a:spcBef>
              <a:buFont typeface="Arial"/>
              <a:buChar char="•"/>
            </a:pPr>
            <a:r>
              <a:rPr lang="nb-NO" sz="220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I denne øvelsen skal du dele ut styrker til de andre på gruppa. </a:t>
            </a:r>
          </a:p>
          <a:p>
            <a:pPr marL="457200" lvl="0" indent="-457200" defTabSz="713232">
              <a:spcBef>
                <a:spcPts val="780"/>
              </a:spcBef>
              <a:buFont typeface="Arial"/>
              <a:buChar char="•"/>
            </a:pPr>
            <a:r>
              <a:rPr lang="nb-NO" sz="2200" dirty="0">
                <a:solidFill>
                  <a:srgbClr val="C00000"/>
                </a:solidFill>
              </a:rPr>
              <a:t>Én gir én styrke om gangen </a:t>
            </a:r>
            <a:endParaRPr lang="nb-NO" sz="2200" dirty="0">
              <a:solidFill>
                <a:srgbClr val="C00000"/>
              </a:solidFill>
              <a:latin typeface="Calibri"/>
              <a:ea typeface="+mn-ea"/>
              <a:cs typeface="+mn-cs"/>
            </a:endParaRPr>
          </a:p>
          <a:p>
            <a:pPr marL="457200" lvl="0" indent="-457200" defTabSz="713232">
              <a:spcBef>
                <a:spcPts val="780"/>
              </a:spcBef>
              <a:buFont typeface="Arial"/>
              <a:buChar char="•"/>
            </a:pPr>
            <a:r>
              <a:rPr lang="nb-NO" sz="220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Velg styrker fra de 20 styrkekortene i forrige oppgave</a:t>
            </a:r>
          </a:p>
          <a:p>
            <a:pPr marL="457200" lvl="0" indent="-457200" defTabSz="713232">
              <a:spcBef>
                <a:spcPts val="780"/>
              </a:spcBef>
              <a:buFont typeface="Arial"/>
              <a:buChar char="•"/>
            </a:pPr>
            <a:r>
              <a:rPr lang="nb-NO" sz="220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Skriv styrken på en post-it lapp, og gi den til vedkommende</a:t>
            </a:r>
          </a:p>
          <a:p>
            <a:pPr marL="457200" lvl="0" indent="-457200" defTabSz="713232">
              <a:spcBef>
                <a:spcPts val="780"/>
              </a:spcBef>
              <a:buFont typeface="Arial"/>
              <a:buChar char="•"/>
            </a:pPr>
            <a:r>
              <a:rPr lang="nb-NO" sz="2200" i="1" u="sng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Du skal begrunne styrken muntlig</a:t>
            </a:r>
            <a:r>
              <a:rPr lang="nb-NO" sz="2200" u="sng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nb-NO" sz="2200" i="1" u="sng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med et hyggelig eksempel</a:t>
            </a:r>
            <a:endParaRPr lang="nb-NO" sz="2200" dirty="0">
              <a:solidFill>
                <a:srgbClr val="C00000"/>
              </a:solidFill>
              <a:latin typeface="Calibri"/>
              <a:ea typeface="+mn-ea"/>
              <a:cs typeface="+mn-cs"/>
            </a:endParaRPr>
          </a:p>
          <a:p>
            <a:pPr marL="457200" lvl="0" indent="-457200" defTabSz="713232">
              <a:spcBef>
                <a:spcPts val="780"/>
              </a:spcBef>
              <a:buFont typeface="Arial"/>
              <a:buChar char="•"/>
            </a:pPr>
            <a:r>
              <a:rPr lang="nb-NO" sz="2200" i="1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Gruppen skal godkjenne begrunnelsen, er den hyggelig og fint begrunnet? Legg til.</a:t>
            </a:r>
          </a:p>
          <a:p>
            <a:pPr marL="457200" lvl="0" indent="-457200" defTabSz="713232">
              <a:spcBef>
                <a:spcPts val="780"/>
              </a:spcBef>
              <a:buFont typeface="Arial"/>
              <a:buChar char="•"/>
            </a:pPr>
            <a:r>
              <a:rPr lang="nb-NO" sz="220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Hen klistrer styrken på genseren, når gruppen har godkjent begrunnelsen</a:t>
            </a:r>
          </a:p>
          <a:p>
            <a:pPr marL="457200" lvl="0" indent="-457200" defTabSz="713232">
              <a:spcBef>
                <a:spcPts val="780"/>
              </a:spcBef>
              <a:buFont typeface="Arial"/>
              <a:buChar char="•"/>
            </a:pPr>
            <a:r>
              <a:rPr lang="nb-NO" sz="2200" dirty="0">
                <a:solidFill>
                  <a:srgbClr val="C00000"/>
                </a:solidFill>
              </a:rPr>
              <a:t>Den som har fått en styrke, skal velge et nytt styrkekort å gi videre. </a:t>
            </a:r>
            <a:endParaRPr lang="nb-NO" sz="2200" dirty="0">
              <a:solidFill>
                <a:srgbClr val="C00000"/>
              </a:solidFill>
              <a:latin typeface="Calibri"/>
              <a:ea typeface="+mn-ea"/>
              <a:cs typeface="+mn-cs"/>
            </a:endParaRPr>
          </a:p>
          <a:p>
            <a:pPr marL="457200" lvl="0" indent="-457200" defTabSz="713232">
              <a:spcBef>
                <a:spcPts val="780"/>
              </a:spcBef>
              <a:buFont typeface="Arial"/>
              <a:buChar char="•"/>
            </a:pPr>
            <a:r>
              <a:rPr lang="nb-NO" sz="220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Etter fire runder har alle gitt fire styrker, og fått fire styrker klistret på genseren sin</a:t>
            </a:r>
          </a:p>
          <a:p>
            <a:pPr marL="457200" lvl="0" indent="-457200" defTabSz="713232">
              <a:spcBef>
                <a:spcPts val="780"/>
              </a:spcBef>
              <a:buFont typeface="Arial"/>
              <a:buChar char="•"/>
            </a:pPr>
            <a:endParaRPr lang="nb-NO" sz="2200" dirty="0">
              <a:solidFill>
                <a:srgbClr val="C00000"/>
              </a:solidFill>
              <a:latin typeface="Calibri"/>
              <a:ea typeface="+mn-ea"/>
              <a:cs typeface="+mn-cs"/>
            </a:endParaRPr>
          </a:p>
          <a:p>
            <a:pPr marL="457200" lvl="0" indent="-457200" defTabSz="713232">
              <a:spcBef>
                <a:spcPts val="780"/>
              </a:spcBef>
              <a:buFont typeface="Lucida Grande"/>
              <a:buChar char="-"/>
            </a:pPr>
            <a:r>
              <a:rPr lang="nb-NO" sz="220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Eksempel 1: Tålmodig – fordi du ikke blir sur selv om du må vente</a:t>
            </a:r>
          </a:p>
          <a:p>
            <a:pPr marL="457200" lvl="0" indent="-457200" defTabSz="713232">
              <a:spcBef>
                <a:spcPts val="780"/>
              </a:spcBef>
              <a:buFont typeface="Lucida Grande"/>
              <a:buChar char="-"/>
            </a:pPr>
            <a:r>
              <a:rPr lang="nb-NO" sz="220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Eksempel 2: Sosial – fordi du ofte inviterer til å gjøre ting</a:t>
            </a:r>
          </a:p>
          <a:p>
            <a:pPr marL="178308" lvl="0" indent="-178308" defTabSz="713232">
              <a:spcBef>
                <a:spcPts val="780"/>
              </a:spcBef>
              <a:buFont typeface="Lucida Grande"/>
              <a:buChar char="-"/>
            </a:pPr>
            <a:endParaRPr lang="nn-NO" sz="2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7807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1299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77C4BF5-5BBB-DE45-9C4A-923D09ABE45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17843" y="1778000"/>
            <a:ext cx="7981121" cy="4572000"/>
          </a:xfrm>
        </p:spPr>
        <p:txBody>
          <a:bodyPr>
            <a:noAutofit/>
          </a:bodyPr>
          <a:lstStyle/>
          <a:p>
            <a:pPr marL="457200" lvl="0" indent="-457200" defTabSz="713232">
              <a:spcBef>
                <a:spcPts val="780"/>
              </a:spcBef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Reglene er som i vanlig </a:t>
            </a:r>
            <a:r>
              <a:rPr lang="nb-NO" sz="23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stein-saks-papir</a:t>
            </a: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, men med en tvist: I stedet for å forme hendene til symbolet man har valgt, skal alle deltagerne etterlikne symbolet med kroppen sin. For eksempel: Papir, alle deltagerne legger seg vannrett nede på gulvet for å ligne på et ark. Stein, alle deltagerne krøller seg samme til en ball, slik at de ligner på en stein. Saks, alle sakser med armene</a:t>
            </a:r>
          </a:p>
          <a:p>
            <a:pPr marL="457200" lvl="0" indent="-457200" defTabSz="713232">
              <a:spcBef>
                <a:spcPts val="780"/>
              </a:spcBef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To grupper med fire på hvert lag konkurrerer mot hverandre</a:t>
            </a:r>
          </a:p>
          <a:p>
            <a:pPr marL="457200" lvl="0" indent="-457200" defTabSz="713232">
              <a:spcBef>
                <a:spcPts val="780"/>
              </a:spcBef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Gruppene får før hver runde noen sekunder til å bli enige om hvilket symbol de skal forsøke å etterligne</a:t>
            </a:r>
          </a:p>
          <a:p>
            <a:pPr marL="457200" lvl="0" indent="-457200" defTabSz="713232">
              <a:spcBef>
                <a:spcPts val="780"/>
              </a:spcBef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Når dette er gjort, sier personen som leder leken «</a:t>
            </a:r>
            <a:r>
              <a:rPr lang="nb-NO" sz="23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klar-ferdig-gå</a:t>
            </a: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»</a:t>
            </a:r>
          </a:p>
          <a:p>
            <a:pPr marL="457200" lvl="0" indent="-457200" defTabSz="713232">
              <a:spcBef>
                <a:spcPts val="780"/>
              </a:spcBef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Hvem har vunnet etter tre omganger?</a:t>
            </a:r>
          </a:p>
          <a:p>
            <a:endParaRPr lang="nb-NO" sz="20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0FA9807-ADA6-A343-921A-E07D03FF8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844" y="0"/>
            <a:ext cx="7981120" cy="1500320"/>
          </a:xfrm>
        </p:spPr>
        <p:txBody>
          <a:bodyPr/>
          <a:lstStyle/>
          <a:p>
            <a:r>
              <a:rPr lang="nb-NO" dirty="0"/>
              <a:t>Stein, saks, papir (10 min)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5375"/>
            <a:ext cx="2903009" cy="2492375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0" y="4611529"/>
            <a:ext cx="11411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>
                <a:solidFill>
                  <a:schemeClr val="bg1">
                    <a:lumMod val="85000"/>
                  </a:schemeClr>
                </a:solidFill>
                <a:latin typeface="Century Gothic"/>
              </a:rPr>
              <a:t>Pixabay.com</a:t>
            </a:r>
          </a:p>
        </p:txBody>
      </p:sp>
    </p:spTree>
    <p:extLst>
      <p:ext uri="{BB962C8B-B14F-4D97-AF65-F5344CB8AC3E}">
        <p14:creationId xmlns:p14="http://schemas.microsoft.com/office/powerpoint/2010/main" val="486478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77C4BF5-5BBB-DE45-9C4A-923D09ABE45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17843" y="1329649"/>
            <a:ext cx="7981121" cy="4572000"/>
          </a:xfrm>
        </p:spPr>
        <p:txBody>
          <a:bodyPr>
            <a:noAutofit/>
          </a:bodyPr>
          <a:lstStyle/>
          <a:p>
            <a:pPr fontAlgn="base"/>
            <a:r>
              <a:rPr lang="nb-NO" dirty="0"/>
              <a:t>Del klassen i to grupper. Halvparten trenger en stol. Sett stolene i to ringer. Merk at antall deltakere må være et oddetall (for eksempel, dersom dere er 13 på gruppen, trenger dere 7 stoler). Det må være en stol som er tom. Bak alle stolene skal det stå en person.</a:t>
            </a:r>
          </a:p>
          <a:p>
            <a:pPr fontAlgn="base"/>
            <a:r>
              <a:rPr lang="nb-NO" dirty="0"/>
              <a:t>Personen som står bak den ledige stolen starter leken med å blunke til en av de som sitter. Denne personen skal prøve å komme seg vekk fra sin stol uten at personen som står bak klarer å holde hen igjen. De som står bak stolene må alltid være på vakt og passe godt på den som sitter, og de som sitter må være raske til å sprette opp av stolen når de ser at noen blunker til dem!</a:t>
            </a:r>
          </a:p>
          <a:p>
            <a:r>
              <a:rPr lang="nb-NO" dirty="0"/>
              <a:t>Når en elev klarer å komme seg vekk fra sin stol, er det personen som står bak den nye ledige stolen som skal blunke på nytt. </a:t>
            </a:r>
            <a:endParaRPr lang="nb-NO" sz="2000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0FA9807-ADA6-A343-921A-E07D03FF8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843" y="-376518"/>
            <a:ext cx="7981120" cy="1500320"/>
          </a:xfrm>
        </p:spPr>
        <p:txBody>
          <a:bodyPr/>
          <a:lstStyle/>
          <a:p>
            <a:r>
              <a:rPr lang="nb-NO" dirty="0"/>
              <a:t>Blunkeleken (10 min)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2698750"/>
            <a:ext cx="2325361" cy="1833799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 rot="16200000">
            <a:off x="1970819" y="3567826"/>
            <a:ext cx="12170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>
                <a:solidFill>
                  <a:schemeClr val="bg1">
                    <a:lumMod val="75000"/>
                  </a:schemeClr>
                </a:solidFill>
                <a:latin typeface="Century Gothic"/>
              </a:rPr>
              <a:t>Pixabay.com</a:t>
            </a:r>
          </a:p>
        </p:txBody>
      </p:sp>
    </p:spTree>
    <p:extLst>
      <p:ext uri="{BB962C8B-B14F-4D97-AF65-F5344CB8AC3E}">
        <p14:creationId xmlns:p14="http://schemas.microsoft.com/office/powerpoint/2010/main" val="486478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77C4BF5-5BBB-DE45-9C4A-923D09ABE45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17843" y="1329649"/>
            <a:ext cx="7981121" cy="4572000"/>
          </a:xfrm>
        </p:spPr>
        <p:txBody>
          <a:bodyPr>
            <a:noAutofit/>
          </a:bodyPr>
          <a:lstStyle/>
          <a:p>
            <a:pPr fontAlgn="base"/>
            <a:r>
              <a:rPr lang="nb-NO" dirty="0"/>
              <a:t>Det er lurt å skifte på hvem som sitter og står, for eksempel hvert tiende minutt. </a:t>
            </a:r>
          </a:p>
          <a:p>
            <a:pPr fontAlgn="base"/>
            <a:r>
              <a:rPr lang="nb-NO" dirty="0"/>
              <a:t>Gjør leken morsommere ved å legge på nye variasjoner etter en liten stund.</a:t>
            </a:r>
          </a:p>
          <a:p>
            <a:pPr fontAlgn="base"/>
            <a:endParaRPr lang="nb-NO" b="1" dirty="0"/>
          </a:p>
          <a:p>
            <a:pPr fontAlgn="base"/>
            <a:r>
              <a:rPr lang="nb-NO" b="1" dirty="0"/>
              <a:t>Variasjon 1:</a:t>
            </a:r>
            <a:r>
              <a:rPr lang="nb-NO" dirty="0"/>
              <a:t> Elevene som sitter </a:t>
            </a:r>
            <a:r>
              <a:rPr lang="nb-NO" i="1" u="sng" dirty="0"/>
              <a:t>kan i tillegg </a:t>
            </a:r>
            <a:r>
              <a:rPr lang="nb-NO" dirty="0"/>
              <a:t>blunke til hverandre og bytte plass. Vokterne må passe ekstra godt på og får mye å følge med på.</a:t>
            </a:r>
          </a:p>
          <a:p>
            <a:pPr fontAlgn="base"/>
            <a:r>
              <a:rPr lang="nb-NO" b="1" dirty="0"/>
              <a:t> </a:t>
            </a:r>
            <a:endParaRPr lang="nb-NO" dirty="0"/>
          </a:p>
          <a:p>
            <a:pPr fontAlgn="base"/>
            <a:r>
              <a:rPr lang="nb-NO" b="1" dirty="0"/>
              <a:t>Variasjon 2:</a:t>
            </a:r>
            <a:r>
              <a:rPr lang="nb-NO" dirty="0"/>
              <a:t> Øk tempoet ved </a:t>
            </a:r>
            <a:r>
              <a:rPr lang="nb-NO" i="1" dirty="0"/>
              <a:t>i tillegg</a:t>
            </a:r>
            <a:r>
              <a:rPr lang="nb-NO" dirty="0"/>
              <a:t> å utnevne TO </a:t>
            </a:r>
            <a:r>
              <a:rPr lang="nb-NO" dirty="0" err="1"/>
              <a:t>blunkere</a:t>
            </a:r>
            <a:r>
              <a:rPr lang="nb-NO" dirty="0"/>
              <a:t> og ha to ledige stoler. Jo mer kaos, jo morsommere.</a:t>
            </a:r>
          </a:p>
          <a:p>
            <a:pPr fontAlgn="base"/>
            <a:r>
              <a:rPr lang="nb-NO" b="1" dirty="0"/>
              <a:t> </a:t>
            </a:r>
            <a:r>
              <a:rPr lang="nb-NO" dirty="0"/>
              <a:t> </a:t>
            </a:r>
          </a:p>
          <a:p>
            <a:endParaRPr lang="nb-NO" sz="20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0FA9807-ADA6-A343-921A-E07D03FF8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843" y="-376518"/>
            <a:ext cx="7981120" cy="1500320"/>
          </a:xfrm>
        </p:spPr>
        <p:txBody>
          <a:bodyPr/>
          <a:lstStyle/>
          <a:p>
            <a:r>
              <a:rPr lang="nb-NO" dirty="0"/>
              <a:t>Blunkeleken, fortsettelse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2698750"/>
            <a:ext cx="2325361" cy="1833799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 rot="16200000">
            <a:off x="1970819" y="3567826"/>
            <a:ext cx="12170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>
                <a:solidFill>
                  <a:schemeClr val="bg1">
                    <a:lumMod val="75000"/>
                  </a:schemeClr>
                </a:solidFill>
                <a:latin typeface="Century Gothic"/>
              </a:rPr>
              <a:t>Pixabay.com</a:t>
            </a:r>
          </a:p>
        </p:txBody>
      </p:sp>
    </p:spTree>
    <p:extLst>
      <p:ext uri="{BB962C8B-B14F-4D97-AF65-F5344CB8AC3E}">
        <p14:creationId xmlns:p14="http://schemas.microsoft.com/office/powerpoint/2010/main" val="2539519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E89D5E-1885-4160-AC77-CC471DD1D0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659" tIns="52330" rIns="104659" bIns="52330"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0D2BD1-98F9-412D-905B-3A843EF4078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1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43282" y="712268"/>
            <a:ext cx="3370999" cy="5502264"/>
          </a:xfrm>
        </p:spPr>
        <p:txBody>
          <a:bodyPr>
            <a:normAutofit/>
          </a:bodyPr>
          <a:lstStyle/>
          <a:p>
            <a:r>
              <a:rPr lang="nb-NO" sz="3800" dirty="0">
                <a:solidFill>
                  <a:srgbClr val="FFFFFF"/>
                </a:solidFill>
              </a:rPr>
              <a:t>Lag grupper ved hjelp av kortstokk</a:t>
            </a:r>
            <a:br>
              <a:rPr lang="nb-NO" sz="3800" dirty="0">
                <a:solidFill>
                  <a:srgbClr val="FFFFFF"/>
                </a:solidFill>
              </a:rPr>
            </a:br>
            <a:r>
              <a:rPr lang="nb-NO" sz="3800" dirty="0">
                <a:solidFill>
                  <a:srgbClr val="FFFFFF"/>
                </a:solidFill>
              </a:rPr>
              <a:t>(5 min)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5280027" y="988980"/>
            <a:ext cx="6073773" cy="5187984"/>
          </a:xfrm>
        </p:spPr>
        <p:txBody>
          <a:bodyPr/>
          <a:lstStyle/>
          <a:p>
            <a:pPr lvl="0"/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Del ut et kort til hver. (Kortstokken må være halvert og sortert, slik at det er 4 av hvert kort, og ett til hver </a:t>
            </a:r>
            <a:r>
              <a:rPr lang="nb-NO" sz="2300">
                <a:solidFill>
                  <a:schemeClr val="tx1">
                    <a:lumMod val="75000"/>
                  </a:schemeClr>
                </a:solidFill>
              </a:rPr>
              <a:t>i klassen)</a:t>
            </a:r>
            <a:endParaRPr lang="nb-NO" sz="2300" dirty="0">
              <a:solidFill>
                <a:schemeClr val="tx1">
                  <a:lumMod val="75000"/>
                </a:schemeClr>
              </a:solidFill>
            </a:endParaRPr>
          </a:p>
          <a:p>
            <a:pPr lvl="0"/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Ingen må se på kortet sitt!</a:t>
            </a:r>
          </a:p>
          <a:p>
            <a:pPr lvl="0"/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Alle holder sitt kort på pannen, slik at andre kan se kortet</a:t>
            </a:r>
          </a:p>
          <a:p>
            <a:pPr lvl="0"/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Alle prøver å finne hvem de hører sammen med – uten å snakke</a:t>
            </a:r>
          </a:p>
          <a:p>
            <a:pPr lvl="0"/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Prøv </a:t>
            </a:r>
            <a:r>
              <a:rPr lang="nb-NO" sz="2300" i="1" dirty="0">
                <a:solidFill>
                  <a:schemeClr val="tx1">
                    <a:lumMod val="75000"/>
                  </a:schemeClr>
                </a:solidFill>
              </a:rPr>
              <a:t>å hjelpe andre</a:t>
            </a:r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 å finne sammen</a:t>
            </a:r>
          </a:p>
          <a:p>
            <a:pPr lvl="0"/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Dere har nå nye sittegrupper på fire</a:t>
            </a:r>
          </a:p>
          <a:p>
            <a:endParaRPr lang="nn-NO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9674" y="4588748"/>
            <a:ext cx="4169861" cy="2392458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 rot="18367603">
            <a:off x="8888663" y="5908819"/>
            <a:ext cx="1369351" cy="272259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r>
              <a:rPr lang="nn-NO" sz="1000" dirty="0">
                <a:solidFill>
                  <a:schemeClr val="bg1">
                    <a:lumMod val="85000"/>
                  </a:schemeClr>
                </a:solidFill>
                <a:latin typeface="Century Gothic"/>
              </a:rPr>
              <a:t>Pixabay.com</a:t>
            </a:r>
          </a:p>
        </p:txBody>
      </p:sp>
    </p:spTree>
    <p:extLst>
      <p:ext uri="{BB962C8B-B14F-4D97-AF65-F5344CB8AC3E}">
        <p14:creationId xmlns:p14="http://schemas.microsoft.com/office/powerpoint/2010/main" val="3474370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/>
        </p:nvPicPr>
        <p:blipFill>
          <a:blip r:embed="rId2"/>
          <a:srcRect l="1476" r="10335" b="17800"/>
          <a:stretch>
            <a:fillRect/>
          </a:stretch>
        </p:blipFill>
        <p:spPr>
          <a:xfrm>
            <a:off x="-71245" y="0"/>
            <a:ext cx="12411815" cy="6908482"/>
          </a:xfrm>
          <a:prstGeom prst="rect">
            <a:avLst/>
          </a:prstGeom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1" y="998175"/>
            <a:ext cx="6017172" cy="5859826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36" tIns="45719" rIns="91436" bIns="45719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</a:pPr>
            <a:endParaRPr lang="en-US" sz="1500" cap="all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25515" y="1906554"/>
            <a:ext cx="5005247" cy="914467"/>
          </a:xfrm>
        </p:spPr>
        <p:txBody>
          <a:bodyPr vert="horz" lIns="91436" tIns="45719" rIns="91436" bIns="45719" rtlCol="0" anchor="ctr">
            <a:normAutofit/>
          </a:bodyPr>
          <a:lstStyle/>
          <a:p>
            <a:r>
              <a:rPr lang="en-US" sz="2800" dirty="0" err="1"/>
              <a:t>Nærværstrening</a:t>
            </a:r>
            <a:r>
              <a:rPr lang="en-US" sz="2800" dirty="0"/>
              <a:t> (5 min)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25515" y="2821021"/>
            <a:ext cx="5005247" cy="3810000"/>
          </a:xfrm>
        </p:spPr>
        <p:txBody>
          <a:bodyPr vert="horz" lIns="91436" tIns="45719" rIns="91436" bIns="45719" rtlCol="0" anchor="ctr">
            <a:normAutofit/>
          </a:bodyPr>
          <a:lstStyle/>
          <a:p>
            <a:pPr lvl="0"/>
            <a:r>
              <a:rPr lang="nb-NO" sz="2200" dirty="0">
                <a:solidFill>
                  <a:schemeClr val="tx1">
                    <a:lumMod val="75000"/>
                  </a:schemeClr>
                </a:solidFill>
              </a:rPr>
              <a:t>Hvor mange minutter ønsker du å slappe av? Vis 1-5 fingre</a:t>
            </a:r>
          </a:p>
          <a:p>
            <a:pPr lvl="0"/>
            <a:r>
              <a:rPr lang="nb-NO" sz="2200" dirty="0">
                <a:solidFill>
                  <a:schemeClr val="tx1">
                    <a:lumMod val="75000"/>
                  </a:schemeClr>
                </a:solidFill>
              </a:rPr>
              <a:t>Finn en behagelig stilling. Plant bena i gulvet. Lukk gjerne øynene</a:t>
            </a:r>
          </a:p>
          <a:p>
            <a:pPr lvl="0"/>
            <a:r>
              <a:rPr lang="nb-NO" sz="2200" dirty="0">
                <a:solidFill>
                  <a:schemeClr val="tx1">
                    <a:lumMod val="75000"/>
                  </a:schemeClr>
                </a:solidFill>
              </a:rPr>
              <a:t>Øv på å puste ut langsomt. Jo lengre du           klarer å puste ut, jo roligere blir pusten.             Det virker beroligende på kroppen</a:t>
            </a:r>
          </a:p>
          <a:p>
            <a:pPr lvl="0"/>
            <a:r>
              <a:rPr lang="en-US" sz="2200" dirty="0">
                <a:solidFill>
                  <a:schemeClr val="tx1">
                    <a:lumMod val="75000"/>
                  </a:schemeClr>
                </a:solidFill>
              </a:rPr>
              <a:t>Spill </a:t>
            </a:r>
            <a:r>
              <a:rPr lang="en-US" sz="2200" dirty="0" err="1">
                <a:solidFill>
                  <a:schemeClr val="tx1">
                    <a:lumMod val="75000"/>
                  </a:schemeClr>
                </a:solidFill>
              </a:rPr>
              <a:t>svak</a:t>
            </a:r>
            <a:r>
              <a:rPr lang="en-US" sz="22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</a:schemeClr>
                </a:solidFill>
              </a:rPr>
              <a:t>musikk</a:t>
            </a:r>
            <a:r>
              <a:rPr lang="en-US" sz="22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</a:schemeClr>
                </a:solidFill>
              </a:rPr>
              <a:t>fra</a:t>
            </a:r>
            <a:r>
              <a:rPr lang="en-US" sz="22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</a:schemeClr>
                </a:solidFill>
              </a:rPr>
              <a:t>Youtube</a:t>
            </a:r>
            <a:r>
              <a:rPr lang="en-US" sz="2200" dirty="0">
                <a:solidFill>
                  <a:schemeClr val="tx1">
                    <a:lumMod val="75000"/>
                  </a:schemeClr>
                </a:solidFill>
              </a:rPr>
              <a:t>, for </a:t>
            </a:r>
            <a:r>
              <a:rPr lang="en-US" sz="2200" dirty="0" err="1">
                <a:solidFill>
                  <a:schemeClr val="tx1">
                    <a:lumMod val="75000"/>
                  </a:schemeClr>
                </a:solidFill>
              </a:rPr>
              <a:t>eksempel</a:t>
            </a:r>
            <a:r>
              <a:rPr lang="en-US" sz="2200" dirty="0">
                <a:solidFill>
                  <a:schemeClr val="tx1">
                    <a:lumMod val="75000"/>
                  </a:schemeClr>
                </a:solidFill>
              </a:rPr>
              <a:t>: </a:t>
            </a:r>
            <a:r>
              <a:rPr lang="nb-NO" sz="2200" u="sng" dirty="0">
                <a:solidFill>
                  <a:schemeClr val="tx1">
                    <a:lumMod val="75000"/>
                  </a:schemeClr>
                </a:solidFill>
                <a:hlinkClick r:id="rId3"/>
              </a:rPr>
              <a:t>https://www.youtube.com/watch?v=2OEL4P1Rz04</a:t>
            </a:r>
            <a:endParaRPr lang="nb-NO" sz="2200" dirty="0">
              <a:solidFill>
                <a:schemeClr val="tx1">
                  <a:lumMod val="75000"/>
                </a:schemeClr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0" name="TekstSylinder 9"/>
          <p:cNvSpPr txBox="1"/>
          <p:nvPr/>
        </p:nvSpPr>
        <p:spPr>
          <a:xfrm rot="16200000">
            <a:off x="11440348" y="6113849"/>
            <a:ext cx="1216046" cy="272259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r>
              <a:rPr lang="nn-NO" sz="1000" dirty="0">
                <a:solidFill>
                  <a:schemeClr val="bg1">
                    <a:lumMod val="75000"/>
                  </a:schemeClr>
                </a:solidFill>
                <a:latin typeface="Century Gothic"/>
              </a:rPr>
              <a:t>Pixabay.com</a:t>
            </a:r>
          </a:p>
        </p:txBody>
      </p:sp>
    </p:spTree>
    <p:extLst>
      <p:ext uri="{BB962C8B-B14F-4D97-AF65-F5344CB8AC3E}">
        <p14:creationId xmlns:p14="http://schemas.microsoft.com/office/powerpoint/2010/main" val="545984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218249-9241-364C-988F-1A18B3CFB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212" y="4123834"/>
            <a:ext cx="9352419" cy="2852737"/>
          </a:xfrm>
        </p:spPr>
        <p:txBody>
          <a:bodyPr>
            <a:normAutofit fontScale="90000"/>
          </a:bodyPr>
          <a:lstStyle/>
          <a:p>
            <a:r>
              <a:rPr lang="nb-NO" dirty="0"/>
              <a:t>Fordel roller på gruppa</a:t>
            </a:r>
            <a:br>
              <a:rPr lang="nb-NO" dirty="0"/>
            </a:br>
            <a:br>
              <a:rPr lang="nb-NO" b="0" dirty="0"/>
            </a:br>
            <a:r>
              <a:rPr lang="nb-NO" sz="6000" b="0" dirty="0">
                <a:solidFill>
                  <a:schemeClr val="accent5"/>
                </a:solidFill>
              </a:rPr>
              <a:t>1.</a:t>
            </a:r>
            <a:r>
              <a:rPr lang="nb-NO" sz="4900" b="0" dirty="0">
                <a:solidFill>
                  <a:schemeClr val="accent5"/>
                </a:solidFill>
              </a:rPr>
              <a:t> Ordstyrer </a:t>
            </a:r>
            <a:br>
              <a:rPr lang="nb-NO" sz="4900" b="0" dirty="0">
                <a:solidFill>
                  <a:schemeClr val="accent5"/>
                </a:solidFill>
              </a:rPr>
            </a:br>
            <a:r>
              <a:rPr lang="nb-NO" sz="4900" b="0" dirty="0">
                <a:solidFill>
                  <a:schemeClr val="accent5"/>
                </a:solidFill>
              </a:rPr>
              <a:t>2. Sekretær</a:t>
            </a:r>
            <a:br>
              <a:rPr lang="nb-NO" sz="4900" b="0" dirty="0">
                <a:solidFill>
                  <a:schemeClr val="accent5"/>
                </a:solidFill>
              </a:rPr>
            </a:br>
            <a:r>
              <a:rPr lang="nb-NO" sz="4900" b="0" dirty="0">
                <a:solidFill>
                  <a:schemeClr val="accent5"/>
                </a:solidFill>
              </a:rPr>
              <a:t>3. Talsperson</a:t>
            </a:r>
            <a:br>
              <a:rPr lang="nb-NO" sz="4900" b="0" dirty="0">
                <a:solidFill>
                  <a:schemeClr val="accent5"/>
                </a:solidFill>
              </a:rPr>
            </a:br>
            <a:r>
              <a:rPr lang="nb-NO" sz="4900" b="0" dirty="0">
                <a:solidFill>
                  <a:schemeClr val="accent5"/>
                </a:solidFill>
              </a:rPr>
              <a:t>4. Praktisk ansvarlig</a:t>
            </a:r>
            <a:br>
              <a:rPr lang="nb-NO" dirty="0">
                <a:solidFill>
                  <a:schemeClr val="accent5"/>
                </a:solidFill>
              </a:rPr>
            </a:br>
            <a:br>
              <a:rPr lang="nb-NO" sz="6000" dirty="0">
                <a:solidFill>
                  <a:schemeClr val="accent5"/>
                </a:solidFill>
              </a:rPr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91377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E68402-D3F9-BF42-BB7C-499A0F2AF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432" y="1674564"/>
            <a:ext cx="9694141" cy="2852737"/>
          </a:xfrm>
        </p:spPr>
        <p:txBody>
          <a:bodyPr/>
          <a:lstStyle/>
          <a:p>
            <a:r>
              <a:rPr lang="nb-NO" dirty="0"/>
              <a:t>Lærer leser høyt: «Kristian tar et valg»</a:t>
            </a:r>
            <a:br>
              <a:rPr lang="nb-NO" dirty="0"/>
            </a:br>
            <a:r>
              <a:rPr lang="nb-NO" dirty="0"/>
              <a:t>(20 min)</a:t>
            </a:r>
          </a:p>
        </p:txBody>
      </p:sp>
    </p:spTree>
    <p:extLst>
      <p:ext uri="{BB962C8B-B14F-4D97-AF65-F5344CB8AC3E}">
        <p14:creationId xmlns:p14="http://schemas.microsoft.com/office/powerpoint/2010/main" val="1576630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4D26FFC1-DF54-CBE2-3065-BC2FA5CEF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accent1"/>
                </a:solidFill>
                <a:latin typeface="Calibri"/>
              </a:rPr>
              <a:t>Gruppeoppgaver til fortellingen (15 min)</a:t>
            </a:r>
            <a:endParaRPr lang="nb-NO" dirty="0">
              <a:solidFill>
                <a:schemeClr val="accent1"/>
              </a:solidFill>
            </a:endParaRP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690EF617-6234-EF77-80A3-6EA648E3D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78308" lvl="0" indent="-178308" defTabSz="713232">
              <a:spcBef>
                <a:spcPts val="780"/>
              </a:spcBef>
              <a:buFont typeface="Arial"/>
              <a:buChar char="•"/>
            </a:pPr>
            <a:r>
              <a:rPr lang="nb-NO" sz="2000" dirty="0">
                <a:solidFill>
                  <a:schemeClr val="tx1">
                    <a:lumMod val="75000"/>
                  </a:schemeClr>
                </a:solidFill>
                <a:latin typeface="Calibri"/>
              </a:rPr>
              <a:t>Bruk ordstyrer (styrer samtalen), sekretær (noterer stikkord), praktisk ansvarlig (leser oppgaveteksten for gruppa) og talsperson:</a:t>
            </a:r>
          </a:p>
          <a:p>
            <a:pPr marL="0" lvl="0" indent="0" defTabSz="713232">
              <a:spcBef>
                <a:spcPts val="780"/>
              </a:spcBef>
              <a:buNone/>
            </a:pPr>
            <a:endParaRPr lang="nb-NO" sz="2000" dirty="0">
              <a:solidFill>
                <a:schemeClr val="tx1">
                  <a:lumMod val="75000"/>
                </a:schemeClr>
              </a:solidFill>
              <a:latin typeface="Calibri"/>
            </a:endParaRPr>
          </a:p>
          <a:p>
            <a:pPr marL="699516" lvl="1" indent="-342900" defTabSz="713232">
              <a:spcBef>
                <a:spcPts val="390"/>
              </a:spcBef>
              <a:buFont typeface="Arial"/>
              <a:buAutoNum type="arabicParenR"/>
            </a:pPr>
            <a:r>
              <a:rPr lang="nb-NO" sz="1800" b="1" dirty="0">
                <a:solidFill>
                  <a:schemeClr val="tx1">
                    <a:lumMod val="75000"/>
                  </a:schemeClr>
                </a:solidFill>
                <a:latin typeface="Calibri"/>
              </a:rPr>
              <a:t>Styrke - tapperhet</a:t>
            </a:r>
          </a:p>
          <a:p>
            <a:pPr marL="891540" lvl="2" indent="-178308" defTabSz="713232">
              <a:spcBef>
                <a:spcPts val="390"/>
              </a:spcBef>
              <a:buFont typeface="Arial"/>
              <a:buChar char="•"/>
            </a:pPr>
            <a:r>
              <a:rPr lang="nb-NO" sz="1800" dirty="0">
                <a:solidFill>
                  <a:schemeClr val="tx1">
                    <a:lumMod val="75000"/>
                  </a:schemeClr>
                </a:solidFill>
                <a:latin typeface="Calibri"/>
              </a:rPr>
              <a:t>På hvilken måte brukte Kristian tapperhet i denne historien? (Si én ting hver etter tur)</a:t>
            </a:r>
          </a:p>
          <a:p>
            <a:pPr marL="891540" lvl="2" indent="-178308" defTabSz="713232">
              <a:spcBef>
                <a:spcPts val="390"/>
              </a:spcBef>
              <a:buFont typeface="Arial"/>
              <a:buChar char="•"/>
            </a:pPr>
            <a:r>
              <a:rPr lang="nb-NO" sz="1800" dirty="0">
                <a:solidFill>
                  <a:schemeClr val="tx1">
                    <a:lumMod val="75000"/>
                  </a:schemeClr>
                </a:solidFill>
                <a:latin typeface="Calibri"/>
              </a:rPr>
              <a:t>Hvilke konsekvenser kunne kommet hvis han ikke hadde turt å vise tapperhet og gått rett forbi begge jentene i bussen? (Si én ting hver etter tur)</a:t>
            </a:r>
            <a:endParaRPr lang="nb-NO" sz="1800" b="1" dirty="0">
              <a:solidFill>
                <a:schemeClr val="tx1">
                  <a:lumMod val="75000"/>
                </a:schemeClr>
              </a:solidFill>
              <a:latin typeface="Calibri"/>
            </a:endParaRPr>
          </a:p>
          <a:p>
            <a:pPr marL="699516" lvl="1" indent="-342900" defTabSz="713232">
              <a:spcBef>
                <a:spcPts val="390"/>
              </a:spcBef>
              <a:buFont typeface="+mj-lt"/>
              <a:buAutoNum type="arabicParenR" startAt="2"/>
            </a:pPr>
            <a:r>
              <a:rPr lang="nb-NO" sz="1800" b="1" dirty="0">
                <a:solidFill>
                  <a:schemeClr val="tx1">
                    <a:lumMod val="75000"/>
                  </a:schemeClr>
                </a:solidFill>
                <a:latin typeface="Calibri"/>
              </a:rPr>
              <a:t>Styrke - evnen til å tilgi</a:t>
            </a:r>
          </a:p>
          <a:p>
            <a:pPr marL="891540" lvl="2" indent="-178308" defTabSz="713232">
              <a:spcBef>
                <a:spcPts val="390"/>
              </a:spcBef>
              <a:buFont typeface="Arial"/>
              <a:buChar char="•"/>
            </a:pPr>
            <a:r>
              <a:rPr lang="nb-NO" sz="1800" dirty="0">
                <a:solidFill>
                  <a:schemeClr val="tx1">
                    <a:lumMod val="75000"/>
                  </a:schemeClr>
                </a:solidFill>
                <a:latin typeface="Calibri"/>
              </a:rPr>
              <a:t>Hvorfor er det viktig å kunne tilgi andre? (Si én ting hver etter tur)</a:t>
            </a:r>
          </a:p>
          <a:p>
            <a:pPr marL="891540" lvl="2" indent="-178308" defTabSz="713232">
              <a:spcBef>
                <a:spcPts val="390"/>
              </a:spcBef>
              <a:buFont typeface="Arial"/>
              <a:buChar char="•"/>
            </a:pPr>
            <a:r>
              <a:rPr lang="nb-NO" sz="1800" dirty="0">
                <a:solidFill>
                  <a:schemeClr val="tx1">
                    <a:lumMod val="75000"/>
                  </a:schemeClr>
                </a:solidFill>
                <a:latin typeface="Calibri"/>
              </a:rPr>
              <a:t>Hevn er det motsatte av tilgivelse. Hva kan hevn føre til? (Si én ting hver etter tur)</a:t>
            </a:r>
          </a:p>
          <a:p>
            <a:pPr marL="342900" lvl="0" indent="-342900" defTabSz="713232">
              <a:spcBef>
                <a:spcPts val="780"/>
              </a:spcBef>
              <a:buFont typeface="Arial"/>
              <a:buChar char="•"/>
            </a:pPr>
            <a:endParaRPr lang="nb-NO" sz="2000" b="1" dirty="0">
              <a:solidFill>
                <a:schemeClr val="tx1">
                  <a:lumMod val="75000"/>
                </a:schemeClr>
              </a:solidFill>
              <a:latin typeface="Calibri"/>
            </a:endParaRPr>
          </a:p>
          <a:p>
            <a:pPr marL="342900" lvl="0" indent="-342900" defTabSz="713232">
              <a:spcBef>
                <a:spcPts val="780"/>
              </a:spcBef>
              <a:buFont typeface="Arial"/>
              <a:buChar char="•"/>
            </a:pPr>
            <a:r>
              <a:rPr lang="nb-NO" sz="2000" b="1" dirty="0">
                <a:solidFill>
                  <a:schemeClr val="tx1">
                    <a:lumMod val="75000"/>
                  </a:schemeClr>
                </a:solidFill>
                <a:latin typeface="Calibri"/>
              </a:rPr>
              <a:t>I plenum: </a:t>
            </a:r>
            <a:r>
              <a:rPr lang="nb-NO" sz="2000" u="sng" dirty="0">
                <a:solidFill>
                  <a:schemeClr val="tx1">
                    <a:lumMod val="75000"/>
                  </a:schemeClr>
                </a:solidFill>
                <a:latin typeface="Calibri"/>
              </a:rPr>
              <a:t>Talspersonene</a:t>
            </a:r>
            <a:r>
              <a:rPr lang="nb-NO" sz="2000" b="1" dirty="0">
                <a:solidFill>
                  <a:schemeClr val="tx1">
                    <a:lumMod val="75000"/>
                  </a:schemeClr>
                </a:solidFill>
                <a:latin typeface="Calibri"/>
              </a:rPr>
              <a:t> </a:t>
            </a:r>
            <a:r>
              <a:rPr lang="nb-NO" sz="2000" dirty="0">
                <a:solidFill>
                  <a:schemeClr val="tx1">
                    <a:lumMod val="75000"/>
                  </a:schemeClr>
                </a:solidFill>
                <a:latin typeface="Calibri"/>
              </a:rPr>
              <a:t>fra to grupper gir et eksempel på </a:t>
            </a:r>
            <a:r>
              <a:rPr lang="nb-NO" sz="2000" i="1" dirty="0">
                <a:solidFill>
                  <a:schemeClr val="tx1">
                    <a:lumMod val="75000"/>
                  </a:schemeClr>
                </a:solidFill>
                <a:latin typeface="Calibri"/>
              </a:rPr>
              <a:t>hvorfor det er viktig å tilgi.</a:t>
            </a:r>
            <a:r>
              <a:rPr lang="nb-NO" sz="2000" dirty="0">
                <a:solidFill>
                  <a:schemeClr val="tx1">
                    <a:lumMod val="75000"/>
                  </a:schemeClr>
                </a:solidFill>
                <a:latin typeface="Calibri"/>
              </a:rPr>
              <a:t> Deretter gir </a:t>
            </a:r>
            <a:r>
              <a:rPr lang="nb-NO" sz="2000" u="sng" dirty="0">
                <a:solidFill>
                  <a:schemeClr val="tx1">
                    <a:lumMod val="75000"/>
                  </a:schemeClr>
                </a:solidFill>
                <a:latin typeface="Calibri"/>
              </a:rPr>
              <a:t>talspersonene</a:t>
            </a:r>
            <a:r>
              <a:rPr lang="nb-NO" sz="2000" b="1" dirty="0">
                <a:solidFill>
                  <a:schemeClr val="tx1">
                    <a:lumMod val="75000"/>
                  </a:schemeClr>
                </a:solidFill>
                <a:latin typeface="Calibri"/>
              </a:rPr>
              <a:t> </a:t>
            </a:r>
            <a:r>
              <a:rPr lang="nb-NO" sz="2000" dirty="0">
                <a:solidFill>
                  <a:schemeClr val="tx1">
                    <a:lumMod val="75000"/>
                  </a:schemeClr>
                </a:solidFill>
                <a:latin typeface="Calibri"/>
              </a:rPr>
              <a:t>fra to nye grupper et eksempel på </a:t>
            </a:r>
            <a:r>
              <a:rPr lang="nb-NO" sz="2000" i="1" dirty="0">
                <a:solidFill>
                  <a:schemeClr val="tx1">
                    <a:lumMod val="75000"/>
                  </a:schemeClr>
                </a:solidFill>
                <a:latin typeface="Calibri"/>
              </a:rPr>
              <a:t>hva hevn kan føre til</a:t>
            </a:r>
            <a:r>
              <a:rPr lang="nb-NO" sz="2000" dirty="0">
                <a:solidFill>
                  <a:schemeClr val="tx1">
                    <a:lumMod val="75000"/>
                  </a:schemeClr>
                </a:solidFill>
                <a:latin typeface="Calibri"/>
              </a:rPr>
              <a:t>. Bruk gruppas stikkord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8243821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-tema">
  <a:themeElements>
    <a:clrScheme name="Egendefinert 1">
      <a:dk1>
        <a:srgbClr val="CD1719"/>
      </a:dk1>
      <a:lt1>
        <a:srgbClr val="FFFFFF"/>
      </a:lt1>
      <a:dk2>
        <a:srgbClr val="CC1619"/>
      </a:dk2>
      <a:lt2>
        <a:srgbClr val="F6E7DA"/>
      </a:lt2>
      <a:accent1>
        <a:srgbClr val="CC1619"/>
      </a:accent1>
      <a:accent2>
        <a:srgbClr val="E1E6EC"/>
      </a:accent2>
      <a:accent3>
        <a:srgbClr val="000000"/>
      </a:accent3>
      <a:accent4>
        <a:srgbClr val="F6E6DA"/>
      </a:accent4>
      <a:accent5>
        <a:srgbClr val="CC1619"/>
      </a:accent5>
      <a:accent6>
        <a:srgbClr val="F6E6DA"/>
      </a:accent6>
      <a:hlink>
        <a:srgbClr val="3573A8"/>
      </a:hlink>
      <a:folHlink>
        <a:srgbClr val="CC1619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-tema">
  <a:themeElements>
    <a:clrScheme name="Egendefinert 1">
      <a:dk1>
        <a:srgbClr val="CD1719"/>
      </a:dk1>
      <a:lt1>
        <a:srgbClr val="FFFFFF"/>
      </a:lt1>
      <a:dk2>
        <a:srgbClr val="CC1619"/>
      </a:dk2>
      <a:lt2>
        <a:srgbClr val="F6E7DA"/>
      </a:lt2>
      <a:accent1>
        <a:srgbClr val="CC1619"/>
      </a:accent1>
      <a:accent2>
        <a:srgbClr val="E1E6EC"/>
      </a:accent2>
      <a:accent3>
        <a:srgbClr val="000000"/>
      </a:accent3>
      <a:accent4>
        <a:srgbClr val="F6E6DA"/>
      </a:accent4>
      <a:accent5>
        <a:srgbClr val="CC1619"/>
      </a:accent5>
      <a:accent6>
        <a:srgbClr val="F6E6DA"/>
      </a:accent6>
      <a:hlink>
        <a:srgbClr val="3573A8"/>
      </a:hlink>
      <a:folHlink>
        <a:srgbClr val="CC1619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-tema">
  <a:themeElements>
    <a:clrScheme name="Egendefinert 1">
      <a:dk1>
        <a:srgbClr val="CD1719"/>
      </a:dk1>
      <a:lt1>
        <a:srgbClr val="FFFFFF"/>
      </a:lt1>
      <a:dk2>
        <a:srgbClr val="CC1619"/>
      </a:dk2>
      <a:lt2>
        <a:srgbClr val="F6E7DA"/>
      </a:lt2>
      <a:accent1>
        <a:srgbClr val="CC1619"/>
      </a:accent1>
      <a:accent2>
        <a:srgbClr val="E1E6EC"/>
      </a:accent2>
      <a:accent3>
        <a:srgbClr val="000000"/>
      </a:accent3>
      <a:accent4>
        <a:srgbClr val="F6E6DA"/>
      </a:accent4>
      <a:accent5>
        <a:srgbClr val="CC1619"/>
      </a:accent5>
      <a:accent6>
        <a:srgbClr val="F6E6DA"/>
      </a:accent6>
      <a:hlink>
        <a:srgbClr val="3573A8"/>
      </a:hlink>
      <a:folHlink>
        <a:srgbClr val="CC1619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-tema">
  <a:themeElements>
    <a:clrScheme name="Egendefinert 1">
      <a:dk1>
        <a:srgbClr val="CD1719"/>
      </a:dk1>
      <a:lt1>
        <a:srgbClr val="FFFFFF"/>
      </a:lt1>
      <a:dk2>
        <a:srgbClr val="CC1619"/>
      </a:dk2>
      <a:lt2>
        <a:srgbClr val="F6E7DA"/>
      </a:lt2>
      <a:accent1>
        <a:srgbClr val="CC1619"/>
      </a:accent1>
      <a:accent2>
        <a:srgbClr val="E1E6EC"/>
      </a:accent2>
      <a:accent3>
        <a:srgbClr val="000000"/>
      </a:accent3>
      <a:accent4>
        <a:srgbClr val="F6E6DA"/>
      </a:accent4>
      <a:accent5>
        <a:srgbClr val="CC1619"/>
      </a:accent5>
      <a:accent6>
        <a:srgbClr val="F6E6DA"/>
      </a:accent6>
      <a:hlink>
        <a:srgbClr val="3573A8"/>
      </a:hlink>
      <a:folHlink>
        <a:srgbClr val="CC1619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2223</TotalTime>
  <Words>1037</Words>
  <Application>Microsoft Macintosh PowerPoint</Application>
  <PresentationFormat>Widescreen</PresentationFormat>
  <Paragraphs>77</Paragraphs>
  <Slides>12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4</vt:i4>
      </vt:variant>
      <vt:variant>
        <vt:lpstr>Lysbildetitler</vt:lpstr>
      </vt:variant>
      <vt:variant>
        <vt:i4>12</vt:i4>
      </vt:variant>
    </vt:vector>
  </HeadingPairs>
  <TitlesOfParts>
    <vt:vector size="21" baseType="lpstr">
      <vt:lpstr>Arial</vt:lpstr>
      <vt:lpstr>Calibri</vt:lpstr>
      <vt:lpstr>Century Gothic</vt:lpstr>
      <vt:lpstr>Georgia</vt:lpstr>
      <vt:lpstr>Lucida Grande</vt:lpstr>
      <vt:lpstr>4_Office-tema</vt:lpstr>
      <vt:lpstr>5_Office-tema</vt:lpstr>
      <vt:lpstr>3_Office-tema</vt:lpstr>
      <vt:lpstr>6_Office-tema</vt:lpstr>
      <vt:lpstr>I klassen: Styrker</vt:lpstr>
      <vt:lpstr>Stein, saks, papir (10 min)</vt:lpstr>
      <vt:lpstr>Blunkeleken (10 min)</vt:lpstr>
      <vt:lpstr>Blunkeleken, fortsettelse</vt:lpstr>
      <vt:lpstr>Lag grupper ved hjelp av kortstokk (5 min)</vt:lpstr>
      <vt:lpstr>Nærværstrening (5 min)  </vt:lpstr>
      <vt:lpstr>Fordel roller på gruppa  1. Ordstyrer  2. Sekretær 3. Talsperson 4. Praktisk ansvarlig  </vt:lpstr>
      <vt:lpstr>Lærer leser høyt: «Kristian tar et valg» (20 min)</vt:lpstr>
      <vt:lpstr>Gruppeoppgaver til fortellingen (15 min)</vt:lpstr>
      <vt:lpstr>Identifisere riktig styrke (15 min)</vt:lpstr>
      <vt:lpstr>Hvilke styrker har de andre på gruppen din? (15 min)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Guro M. Dalsegg</dc:creator>
  <cp:lastModifiedBy>Audun Sivertsen</cp:lastModifiedBy>
  <cp:revision>40</cp:revision>
  <dcterms:created xsi:type="dcterms:W3CDTF">2020-06-12T09:58:13Z</dcterms:created>
  <dcterms:modified xsi:type="dcterms:W3CDTF">2025-07-10T16:59:51Z</dcterms:modified>
</cp:coreProperties>
</file>