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3.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1"/>
    <p:sldMasterId id="2147483683" r:id="rId2"/>
    <p:sldMasterId id="2147483659" r:id="rId3"/>
    <p:sldMasterId id="2147483675" r:id="rId4"/>
  </p:sldMasterIdLst>
  <p:notesMasterIdLst>
    <p:notesMasterId r:id="rId15"/>
  </p:notesMasterIdLst>
  <p:sldIdLst>
    <p:sldId id="261" r:id="rId5"/>
    <p:sldId id="262" r:id="rId6"/>
    <p:sldId id="270" r:id="rId7"/>
    <p:sldId id="263" r:id="rId8"/>
    <p:sldId id="265" r:id="rId9"/>
    <p:sldId id="271" r:id="rId10"/>
    <p:sldId id="274" r:id="rId11"/>
    <p:sldId id="273" r:id="rId12"/>
    <p:sldId id="272" r:id="rId13"/>
    <p:sldId id="269" r:id="rId14"/>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14"/>
    <p:restoredTop sz="81702" autoAdjust="0"/>
  </p:normalViewPr>
  <p:slideViewPr>
    <p:cSldViewPr snapToGrid="0" snapToObjects="1">
      <p:cViewPr varScale="1">
        <p:scale>
          <a:sx n="99" d="100"/>
          <a:sy n="99" d="100"/>
        </p:scale>
        <p:origin x="1528" y="17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n-NO"/>
          </a:p>
        </p:txBody>
      </p:sp>
      <p:sp>
        <p:nvSpPr>
          <p:cNvPr id="3" name="Plassholder for dato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F268C9B-6DF5-334C-918C-A4110745E52A}" type="datetimeFigureOut">
              <a:rPr lang="nn-NO" smtClean="0"/>
              <a:pPr/>
              <a:t>13.09.2025</a:t>
            </a:fld>
            <a:endParaRPr lang="nn-NO"/>
          </a:p>
        </p:txBody>
      </p:sp>
      <p:sp>
        <p:nvSpPr>
          <p:cNvPr id="4" name="Plassholder for lysbilde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nn-NO"/>
          </a:p>
        </p:txBody>
      </p:sp>
      <p:sp>
        <p:nvSpPr>
          <p:cNvPr id="5" name="Plassholder for nota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endParaRPr lang="nn-NO"/>
          </a:p>
        </p:txBody>
      </p:sp>
      <p:sp>
        <p:nvSpPr>
          <p:cNvPr id="6" name="Plassholder for bunn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n-NO"/>
          </a:p>
        </p:txBody>
      </p:sp>
      <p:sp>
        <p:nvSpPr>
          <p:cNvPr id="7" name="Plassholder for lysbilde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212E125-83B2-D24E-8738-D359DC7CA3FA}" type="slidenum">
              <a:rPr lang="nn-NO" smtClean="0"/>
              <a:pPr/>
              <a:t>‹#›</a:t>
            </a:fld>
            <a:endParaRPr lang="nn-NO"/>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n-NO" dirty="0"/>
              <a:t>Bruk gjerne </a:t>
            </a:r>
            <a:r>
              <a:rPr lang="nn-NO" dirty="0" err="1"/>
              <a:t>Youtube</a:t>
            </a:r>
            <a:r>
              <a:rPr lang="nn-NO" dirty="0"/>
              <a:t> eller andre </a:t>
            </a:r>
            <a:r>
              <a:rPr lang="nn-NO" dirty="0" err="1"/>
              <a:t>tjenester</a:t>
            </a:r>
            <a:r>
              <a:rPr lang="nn-NO" baseline="0" dirty="0"/>
              <a:t> til å finne </a:t>
            </a:r>
            <a:r>
              <a:rPr lang="nn-NO" baseline="0" dirty="0" err="1"/>
              <a:t>beroligende</a:t>
            </a:r>
            <a:r>
              <a:rPr lang="nn-NO" baseline="0" dirty="0"/>
              <a:t>, instrumental musikk. Musikk kan bidra til at </a:t>
            </a:r>
            <a:r>
              <a:rPr lang="nn-NO" baseline="0" dirty="0" err="1"/>
              <a:t>elevene</a:t>
            </a:r>
            <a:r>
              <a:rPr lang="nn-NO" baseline="0" dirty="0"/>
              <a:t> </a:t>
            </a:r>
            <a:r>
              <a:rPr lang="nn-NO" baseline="0" dirty="0" err="1"/>
              <a:t>lettere</a:t>
            </a:r>
            <a:r>
              <a:rPr lang="nn-NO" baseline="0" dirty="0"/>
              <a:t> </a:t>
            </a:r>
            <a:r>
              <a:rPr lang="nn-NO" baseline="0" dirty="0" err="1"/>
              <a:t>holder</a:t>
            </a:r>
            <a:r>
              <a:rPr lang="nn-NO" baseline="0" dirty="0"/>
              <a:t> fokus, og </a:t>
            </a:r>
            <a:r>
              <a:rPr lang="nn-NO" baseline="0" dirty="0" err="1"/>
              <a:t>lettere</a:t>
            </a:r>
            <a:r>
              <a:rPr lang="nn-NO" baseline="0" dirty="0"/>
              <a:t> </a:t>
            </a:r>
            <a:r>
              <a:rPr lang="nn-NO" baseline="0" dirty="0" err="1"/>
              <a:t>slapper</a:t>
            </a:r>
            <a:r>
              <a:rPr lang="nn-NO" baseline="0" dirty="0"/>
              <a:t> av.</a:t>
            </a:r>
          </a:p>
          <a:p>
            <a:r>
              <a:rPr lang="nn-NO" baseline="0" dirty="0"/>
              <a:t>Sørg for å ikke ha musikken for </a:t>
            </a:r>
            <a:r>
              <a:rPr lang="nn-NO" baseline="0" dirty="0" err="1"/>
              <a:t>høyt</a:t>
            </a:r>
            <a:r>
              <a:rPr lang="nn-NO" baseline="0" dirty="0"/>
              <a:t> på, slik at </a:t>
            </a:r>
            <a:r>
              <a:rPr lang="nn-NO" baseline="0" dirty="0" err="1"/>
              <a:t>elevene</a:t>
            </a:r>
            <a:r>
              <a:rPr lang="nn-NO" baseline="0" dirty="0"/>
              <a:t> hører </a:t>
            </a:r>
            <a:r>
              <a:rPr lang="nn-NO" baseline="0" dirty="0" err="1"/>
              <a:t>instruksjonene</a:t>
            </a:r>
            <a:r>
              <a:rPr lang="nn-NO" baseline="0" dirty="0"/>
              <a:t> godt.</a:t>
            </a:r>
            <a:endParaRPr lang="nn-NO" dirty="0"/>
          </a:p>
          <a:p>
            <a:endParaRPr lang="nn-NO" dirty="0"/>
          </a:p>
        </p:txBody>
      </p:sp>
      <p:sp>
        <p:nvSpPr>
          <p:cNvPr id="4" name="Plassholder for lysbildenummer 3"/>
          <p:cNvSpPr>
            <a:spLocks noGrp="1"/>
          </p:cNvSpPr>
          <p:nvPr>
            <p:ph type="sldNum" sz="quarter" idx="10"/>
          </p:nvPr>
        </p:nvSpPr>
        <p:spPr/>
        <p:txBody>
          <a:bodyPr/>
          <a:lstStyle/>
          <a:p>
            <a:fld id="{E212E125-83B2-D24E-8738-D359DC7CA3FA}" type="slidenum">
              <a:rPr lang="nn-NO" smtClean="0"/>
              <a:pPr/>
              <a:t>4</a:t>
            </a:fld>
            <a:endParaRPr lang="nn-NO"/>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n-NO" dirty="0"/>
              <a:t>Start med å gi en kort introduksjon.</a:t>
            </a:r>
          </a:p>
          <a:p>
            <a:r>
              <a:rPr lang="nn-NO" dirty="0" err="1"/>
              <a:t>Elevene</a:t>
            </a:r>
            <a:r>
              <a:rPr lang="nn-NO" baseline="0" dirty="0"/>
              <a:t> guides deretter gjennom tre </a:t>
            </a:r>
            <a:r>
              <a:rPr lang="nn-NO" baseline="0" dirty="0" err="1"/>
              <a:t>øvelser</a:t>
            </a:r>
            <a:r>
              <a:rPr lang="nn-NO" baseline="0" dirty="0"/>
              <a:t> som fokuserer på visualisering, avspenning, og å rette fokus innover.</a:t>
            </a:r>
            <a:endParaRPr lang="nn-NO" dirty="0"/>
          </a:p>
          <a:p>
            <a:endParaRPr lang="nn-NO" dirty="0"/>
          </a:p>
        </p:txBody>
      </p:sp>
      <p:sp>
        <p:nvSpPr>
          <p:cNvPr id="4" name="Plassholder for lysbildenummer 3"/>
          <p:cNvSpPr>
            <a:spLocks noGrp="1"/>
          </p:cNvSpPr>
          <p:nvPr>
            <p:ph type="sldNum" sz="quarter" idx="10"/>
          </p:nvPr>
        </p:nvSpPr>
        <p:spPr/>
        <p:txBody>
          <a:bodyPr/>
          <a:lstStyle/>
          <a:p>
            <a:fld id="{E212E125-83B2-D24E-8738-D359DC7CA3FA}" type="slidenum">
              <a:rPr lang="nn-NO" smtClean="0"/>
              <a:pPr/>
              <a:t>5</a:t>
            </a:fld>
            <a:endParaRPr lang="nn-NO"/>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n-NO" dirty="0"/>
              <a:t>Formål: </a:t>
            </a:r>
            <a:r>
              <a:rPr lang="nb-NO" sz="1200" kern="1200" dirty="0">
                <a:solidFill>
                  <a:schemeClr val="tx1"/>
                </a:solidFill>
                <a:latin typeface="+mn-lt"/>
                <a:ea typeface="+mn-ea"/>
                <a:cs typeface="+mn-cs"/>
              </a:rPr>
              <a:t>Presentere temaet, sette rammer, og</a:t>
            </a:r>
            <a:r>
              <a:rPr lang="nb-NO" sz="1200" kern="1200" baseline="0" dirty="0">
                <a:solidFill>
                  <a:schemeClr val="tx1"/>
                </a:solidFill>
                <a:latin typeface="+mn-lt"/>
                <a:ea typeface="+mn-ea"/>
                <a:cs typeface="+mn-cs"/>
              </a:rPr>
              <a:t> </a:t>
            </a:r>
            <a:r>
              <a:rPr lang="nb-NO" sz="1200" kern="1200" dirty="0">
                <a:solidFill>
                  <a:schemeClr val="tx1"/>
                </a:solidFill>
                <a:latin typeface="+mn-lt"/>
                <a:ea typeface="+mn-ea"/>
                <a:cs typeface="+mn-cs"/>
              </a:rPr>
              <a:t>avklare</a:t>
            </a:r>
            <a:r>
              <a:rPr lang="nb-NO" sz="1200" kern="1200" baseline="0" dirty="0">
                <a:solidFill>
                  <a:schemeClr val="tx1"/>
                </a:solidFill>
                <a:latin typeface="+mn-lt"/>
                <a:ea typeface="+mn-ea"/>
                <a:cs typeface="+mn-cs"/>
              </a:rPr>
              <a:t> </a:t>
            </a:r>
            <a:r>
              <a:rPr lang="nb-NO" sz="1200" kern="1200" dirty="0">
                <a:solidFill>
                  <a:schemeClr val="tx1"/>
                </a:solidFill>
                <a:latin typeface="+mn-lt"/>
                <a:ea typeface="+mn-ea"/>
                <a:cs typeface="+mn-cs"/>
              </a:rPr>
              <a:t>forventninger.</a:t>
            </a:r>
            <a:r>
              <a:rPr lang="nb-NO" dirty="0"/>
              <a:t> </a:t>
            </a:r>
            <a:endParaRPr lang="nn-NO" dirty="0"/>
          </a:p>
        </p:txBody>
      </p:sp>
      <p:sp>
        <p:nvSpPr>
          <p:cNvPr id="4" name="Plassholder for lysbildenummer 3"/>
          <p:cNvSpPr>
            <a:spLocks noGrp="1"/>
          </p:cNvSpPr>
          <p:nvPr>
            <p:ph type="sldNum" sz="quarter" idx="10"/>
          </p:nvPr>
        </p:nvSpPr>
        <p:spPr/>
        <p:txBody>
          <a:bodyPr/>
          <a:lstStyle/>
          <a:p>
            <a:fld id="{E212E125-83B2-D24E-8738-D359DC7CA3FA}" type="slidenum">
              <a:rPr lang="nn-NO" smtClean="0"/>
              <a:pPr/>
              <a:t>6</a:t>
            </a:fld>
            <a:endParaRPr lang="nn-NO"/>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n-NO" dirty="0"/>
              <a:t>Formål med </a:t>
            </a:r>
            <a:r>
              <a:rPr lang="nn-NO" dirty="0" err="1"/>
              <a:t>øvelsen</a:t>
            </a:r>
            <a:r>
              <a:rPr lang="nn-NO" dirty="0"/>
              <a:t>: </a:t>
            </a:r>
            <a:r>
              <a:rPr lang="nb-NO" sz="1200" kern="1200" dirty="0">
                <a:solidFill>
                  <a:schemeClr val="tx1"/>
                </a:solidFill>
                <a:latin typeface="+mn-lt"/>
                <a:ea typeface="+mn-ea"/>
                <a:cs typeface="+mn-cs"/>
              </a:rPr>
              <a:t>Oppnå avspenning og komme i modus for å visualisere.</a:t>
            </a:r>
          </a:p>
          <a:p>
            <a:r>
              <a:rPr lang="nb-NO" sz="1200" kern="1200" dirty="0">
                <a:solidFill>
                  <a:schemeClr val="tx1"/>
                </a:solidFill>
                <a:latin typeface="+mn-lt"/>
                <a:ea typeface="+mn-ea"/>
                <a:cs typeface="+mn-cs"/>
              </a:rPr>
              <a:t> </a:t>
            </a:r>
          </a:p>
          <a:p>
            <a:pPr marL="0" marR="0" indent="0" algn="l" defTabSz="457200" rtl="0" eaLnBrk="1" fontAlgn="auto" latinLnBrk="0" hangingPunct="1">
              <a:lnSpc>
                <a:spcPct val="100000"/>
              </a:lnSpc>
              <a:spcBef>
                <a:spcPts val="0"/>
              </a:spcBef>
              <a:spcAft>
                <a:spcPts val="0"/>
              </a:spcAft>
              <a:buClrTx/>
              <a:buSzTx/>
              <a:buFontTx/>
              <a:buNone/>
              <a:tabLst/>
              <a:defRPr/>
            </a:pPr>
            <a:r>
              <a:rPr lang="nb-NO" b="1" i="0" dirty="0"/>
              <a:t>Som en avslutning på øvelsen si/spør gjerne: ”</a:t>
            </a:r>
            <a:r>
              <a:rPr lang="nb-NO" sz="1200" i="1" kern="1200" dirty="0">
                <a:solidFill>
                  <a:schemeClr val="tx1"/>
                </a:solidFill>
                <a:latin typeface="+mn-lt"/>
                <a:ea typeface="+mn-ea"/>
                <a:cs typeface="+mn-cs"/>
              </a:rPr>
              <a:t>Hvordan</a:t>
            </a:r>
            <a:r>
              <a:rPr lang="nb-NO" sz="1200" i="1" kern="1200" baseline="0" dirty="0">
                <a:solidFill>
                  <a:schemeClr val="tx1"/>
                </a:solidFill>
                <a:latin typeface="+mn-lt"/>
                <a:ea typeface="+mn-ea"/>
                <a:cs typeface="+mn-cs"/>
              </a:rPr>
              <a:t> var det? F</a:t>
            </a:r>
            <a:r>
              <a:rPr lang="nb-NO" sz="1200" i="1" kern="1200" dirty="0">
                <a:solidFill>
                  <a:schemeClr val="tx1"/>
                </a:solidFill>
                <a:latin typeface="+mn-lt"/>
                <a:ea typeface="+mn-ea"/>
                <a:cs typeface="+mn-cs"/>
              </a:rPr>
              <a:t>øler dere at kroppen er mer avslappet? Si at når kroppen og hodet er så avslappet kan man begynne å visualisere. Man, kan også visualisere uten å kjøre en lang avspenningsøvelse først, men man er enda mer konsentrert og mottakelig for å visualisere hvis man føler seg avslappet.”</a:t>
            </a:r>
            <a:endParaRPr lang="nb-NO" sz="1200" kern="1200" dirty="0">
              <a:solidFill>
                <a:schemeClr val="tx1"/>
              </a:solidFill>
              <a:latin typeface="+mn-lt"/>
              <a:ea typeface="+mn-ea"/>
              <a:cs typeface="+mn-cs"/>
            </a:endParaRPr>
          </a:p>
          <a:p>
            <a:endParaRPr lang="nn-NO" dirty="0"/>
          </a:p>
        </p:txBody>
      </p:sp>
      <p:sp>
        <p:nvSpPr>
          <p:cNvPr id="4" name="Plassholder for lysbildenummer 3"/>
          <p:cNvSpPr>
            <a:spLocks noGrp="1"/>
          </p:cNvSpPr>
          <p:nvPr>
            <p:ph type="sldNum" sz="quarter" idx="10"/>
          </p:nvPr>
        </p:nvSpPr>
        <p:spPr/>
        <p:txBody>
          <a:bodyPr/>
          <a:lstStyle/>
          <a:p>
            <a:fld id="{E212E125-83B2-D24E-8738-D359DC7CA3FA}" type="slidenum">
              <a:rPr lang="nn-NO" smtClean="0"/>
              <a:pPr/>
              <a:t>7</a:t>
            </a:fld>
            <a:endParaRPr lang="nn-NO"/>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nn-NO" dirty="0"/>
              <a:t>Formål</a:t>
            </a:r>
            <a:r>
              <a:rPr lang="nn-NO" baseline="0" dirty="0"/>
              <a:t> med </a:t>
            </a:r>
            <a:r>
              <a:rPr lang="nn-NO" baseline="0" dirty="0" err="1"/>
              <a:t>øvelsen</a:t>
            </a:r>
            <a:r>
              <a:rPr lang="nn-NO" baseline="0" dirty="0"/>
              <a:t>: </a:t>
            </a:r>
            <a:r>
              <a:rPr lang="nb-NO" sz="1200" kern="1200" dirty="0">
                <a:solidFill>
                  <a:schemeClr val="tx1"/>
                </a:solidFill>
                <a:latin typeface="+mn-lt"/>
                <a:ea typeface="+mn-ea"/>
                <a:cs typeface="+mn-cs"/>
              </a:rPr>
              <a:t>Øve på visualiseringsteknikk i praksis.</a:t>
            </a:r>
          </a:p>
          <a:p>
            <a:pPr marL="0" marR="0" indent="0" algn="l" defTabSz="457200" rtl="0" eaLnBrk="1" fontAlgn="auto" latinLnBrk="0" hangingPunct="1">
              <a:lnSpc>
                <a:spcPct val="100000"/>
              </a:lnSpc>
              <a:spcBef>
                <a:spcPts val="0"/>
              </a:spcBef>
              <a:spcAft>
                <a:spcPts val="0"/>
              </a:spcAft>
              <a:buClrTx/>
              <a:buSzTx/>
              <a:buFontTx/>
              <a:buNone/>
              <a:tabLst/>
              <a:defRPr/>
            </a:pPr>
            <a:endParaRPr lang="nb-NO"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nb-NO" sz="1200" kern="1200" dirty="0">
                <a:solidFill>
                  <a:schemeClr val="tx1"/>
                </a:solidFill>
                <a:latin typeface="+mn-lt"/>
                <a:ea typeface="+mn-ea"/>
                <a:cs typeface="+mn-cs"/>
              </a:rPr>
              <a:t>NB! Det er viktig å ikke rushe i denne øvelsen. La elevene få god tid til å lukke øynene og visualisere hver minste detalj. Men la øvelsen ikke vare mer enn 10 minutter).</a:t>
            </a:r>
          </a:p>
          <a:p>
            <a:pPr marL="0" marR="0" indent="0" algn="l" defTabSz="457200" rtl="0" eaLnBrk="1" fontAlgn="auto" latinLnBrk="0" hangingPunct="1">
              <a:lnSpc>
                <a:spcPct val="100000"/>
              </a:lnSpc>
              <a:spcBef>
                <a:spcPts val="0"/>
              </a:spcBef>
              <a:spcAft>
                <a:spcPts val="0"/>
              </a:spcAft>
              <a:buClrTx/>
              <a:buSzTx/>
              <a:buFontTx/>
              <a:buNone/>
              <a:tabLst/>
              <a:defRPr/>
            </a:pPr>
            <a:endParaRPr lang="nb-NO"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nb-NO" b="1" i="0" dirty="0"/>
              <a:t>Som en avslutning på øvelsen si</a:t>
            </a:r>
            <a:r>
              <a:rPr lang="nb-NO" b="1" i="0" baseline="0" dirty="0"/>
              <a:t> </a:t>
            </a:r>
            <a:r>
              <a:rPr lang="nb-NO" b="1" i="0" dirty="0"/>
              <a:t>gjerne: </a:t>
            </a:r>
            <a:r>
              <a:rPr lang="nb-NO" sz="1200" dirty="0"/>
              <a:t>Nå har dere visualisert! Dette kan øves mentalt på mange ganger hjemme. Bruk det dere har skrevet som en bruksanvisning, øv på det mentalt, og gjøre det deretter i det virkelige liv.</a:t>
            </a:r>
          </a:p>
          <a:p>
            <a:pPr marL="0" marR="0" indent="0" algn="l" defTabSz="457200" rtl="0" eaLnBrk="1" fontAlgn="auto" latinLnBrk="0" hangingPunct="1">
              <a:lnSpc>
                <a:spcPct val="100000"/>
              </a:lnSpc>
              <a:spcBef>
                <a:spcPts val="0"/>
              </a:spcBef>
              <a:spcAft>
                <a:spcPts val="0"/>
              </a:spcAft>
              <a:buClrTx/>
              <a:buSzTx/>
              <a:buFontTx/>
              <a:buNone/>
              <a:tabLst/>
              <a:defRPr/>
            </a:pPr>
            <a:endParaRPr lang="nb-NO" sz="1200" kern="1200" dirty="0">
              <a:solidFill>
                <a:schemeClr val="tx1"/>
              </a:solidFill>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nb-NO" sz="1200" kern="1200" dirty="0">
              <a:solidFill>
                <a:schemeClr val="tx1"/>
              </a:solidFill>
              <a:latin typeface="+mn-lt"/>
              <a:ea typeface="+mn-ea"/>
              <a:cs typeface="+mn-cs"/>
            </a:endParaRPr>
          </a:p>
          <a:p>
            <a:endParaRPr lang="nn-NO" dirty="0"/>
          </a:p>
        </p:txBody>
      </p:sp>
      <p:sp>
        <p:nvSpPr>
          <p:cNvPr id="4" name="Plassholder for lysbildenummer 3"/>
          <p:cNvSpPr>
            <a:spLocks noGrp="1"/>
          </p:cNvSpPr>
          <p:nvPr>
            <p:ph type="sldNum" sz="quarter" idx="10"/>
          </p:nvPr>
        </p:nvSpPr>
        <p:spPr/>
        <p:txBody>
          <a:bodyPr/>
          <a:lstStyle/>
          <a:p>
            <a:fld id="{E212E125-83B2-D24E-8738-D359DC7CA3FA}" type="slidenum">
              <a:rPr lang="nn-NO" smtClean="0"/>
              <a:pPr/>
              <a:t>8</a:t>
            </a:fld>
            <a:endParaRPr lang="nn-NO"/>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normAutofit/>
          </a:bodyPr>
          <a:lstStyle/>
          <a:p>
            <a:r>
              <a:rPr lang="nn-NO" dirty="0"/>
              <a:t>Formål med </a:t>
            </a:r>
            <a:r>
              <a:rPr lang="nn-NO" dirty="0" err="1"/>
              <a:t>øvelsen</a:t>
            </a:r>
            <a:r>
              <a:rPr lang="nn-NO" dirty="0"/>
              <a:t>: </a:t>
            </a:r>
            <a:r>
              <a:rPr lang="nb-NO" sz="1200" kern="1200" dirty="0">
                <a:solidFill>
                  <a:schemeClr val="tx1"/>
                </a:solidFill>
                <a:latin typeface="+mn-lt"/>
                <a:ea typeface="+mn-ea"/>
                <a:cs typeface="+mn-cs"/>
              </a:rPr>
              <a:t>Lære et verktøy for å bli bevisst tanker og mestre stress.</a:t>
            </a:r>
            <a:r>
              <a:rPr lang="nb-NO" dirty="0"/>
              <a:t> </a:t>
            </a:r>
          </a:p>
          <a:p>
            <a:endParaRPr lang="nb-NO" dirty="0"/>
          </a:p>
          <a:p>
            <a:r>
              <a:rPr lang="nn-NO" b="1" i="0" dirty="0"/>
              <a:t>Som en avslutning på </a:t>
            </a:r>
            <a:r>
              <a:rPr lang="nn-NO" b="1" i="0" dirty="0" err="1"/>
              <a:t>øvelsen</a:t>
            </a:r>
            <a:r>
              <a:rPr lang="nn-NO" b="1" i="0" dirty="0"/>
              <a:t> og timen si/spør</a:t>
            </a:r>
            <a:r>
              <a:rPr lang="nn-NO" b="1" i="0" baseline="0" dirty="0"/>
              <a:t> g</a:t>
            </a:r>
            <a:r>
              <a:rPr lang="nn-NO" b="1" i="0" dirty="0"/>
              <a:t>jerne: ”</a:t>
            </a:r>
            <a:r>
              <a:rPr lang="nb-NO" sz="1200" i="1" kern="1200" dirty="0">
                <a:solidFill>
                  <a:schemeClr val="tx1"/>
                </a:solidFill>
                <a:latin typeface="+mn-lt"/>
                <a:ea typeface="+mn-ea"/>
                <a:cs typeface="+mn-cs"/>
              </a:rPr>
              <a:t>Hadde dere mange tanker? Var det få? Ingen? Var det mange tanker av samme kategori? Var det noen kategorier som utpekte seg? Eller tanker som kom flere ganger? Fortell at dette er en fin øvelse å gjøre dersom man føler seg stresset og/eller bare trenger en </a:t>
            </a:r>
            <a:r>
              <a:rPr lang="nb-NO" sz="1200" i="1" kern="1200" dirty="0" err="1">
                <a:solidFill>
                  <a:schemeClr val="tx1"/>
                </a:solidFill>
                <a:latin typeface="+mn-lt"/>
                <a:ea typeface="+mn-ea"/>
                <a:cs typeface="+mn-cs"/>
              </a:rPr>
              <a:t>time-out</a:t>
            </a:r>
            <a:r>
              <a:rPr lang="nb-NO" sz="1200" i="1" kern="1200" dirty="0">
                <a:solidFill>
                  <a:schemeClr val="tx1"/>
                </a:solidFill>
                <a:latin typeface="+mn-lt"/>
                <a:ea typeface="+mn-ea"/>
                <a:cs typeface="+mn-cs"/>
              </a:rPr>
              <a:t>. Tanker man tenker mye på og som kommer igjen mange ganger, er ofte ting som tar stor plass og fører til stress i kroppen (hvis de ikke er lystbetonte og positive tanker). Det er fint å være bevisst på dette fordi det kan hjelpe oss til å finne ut av hva vi skal fokusere mindre på og hva vi skal fokusere mer på. For eksempel, hvis det kommer mange skoletanker kan vi jobbe med å koble mer av skole på fritiden, og gjøre lystbetonte ting som tar oppmerksomheten bort fra skolen.</a:t>
            </a:r>
            <a:endParaRPr lang="nb-NO" sz="1200" kern="1200" dirty="0">
              <a:solidFill>
                <a:schemeClr val="tx1"/>
              </a:solidFill>
              <a:latin typeface="+mn-lt"/>
              <a:ea typeface="+mn-ea"/>
              <a:cs typeface="+mn-cs"/>
            </a:endParaRPr>
          </a:p>
          <a:p>
            <a:r>
              <a:rPr lang="nb-NO" sz="1200" i="1" kern="1200" dirty="0">
                <a:solidFill>
                  <a:schemeClr val="tx1"/>
                </a:solidFill>
                <a:latin typeface="+mn-lt"/>
                <a:ea typeface="+mn-ea"/>
                <a:cs typeface="+mn-cs"/>
              </a:rPr>
              <a:t> </a:t>
            </a:r>
            <a:endParaRPr lang="nb-NO" sz="1200" kern="1200" dirty="0">
              <a:solidFill>
                <a:schemeClr val="tx1"/>
              </a:solidFill>
              <a:latin typeface="+mn-lt"/>
              <a:ea typeface="+mn-ea"/>
              <a:cs typeface="+mn-cs"/>
            </a:endParaRPr>
          </a:p>
          <a:p>
            <a:r>
              <a:rPr lang="nb-NO" sz="1200" b="0" i="1" kern="1200" dirty="0">
                <a:solidFill>
                  <a:schemeClr val="tx1"/>
                </a:solidFill>
                <a:latin typeface="+mn-lt"/>
                <a:ea typeface="+mn-ea"/>
                <a:cs typeface="+mn-cs"/>
              </a:rPr>
              <a:t>Jeg håper dere har lært litt mer om visualisering, og hvordan dette kan brukes. Ta gjerne med dere denne lærdommen inn i deres egen hverdag og bruk den når dere trenger det. Tusen takk for veldig bra innsats, og ha en riktig fin dag videre. Det har vært kjempegøy å være sammen med dere.”</a:t>
            </a:r>
          </a:p>
          <a:p>
            <a:endParaRPr lang="nn-NO" dirty="0"/>
          </a:p>
        </p:txBody>
      </p:sp>
      <p:sp>
        <p:nvSpPr>
          <p:cNvPr id="4" name="Plassholder for lysbildenummer 3"/>
          <p:cNvSpPr>
            <a:spLocks noGrp="1"/>
          </p:cNvSpPr>
          <p:nvPr>
            <p:ph type="sldNum" sz="quarter" idx="10"/>
          </p:nvPr>
        </p:nvSpPr>
        <p:spPr/>
        <p:txBody>
          <a:bodyPr/>
          <a:lstStyle/>
          <a:p>
            <a:fld id="{E212E125-83B2-D24E-8738-D359DC7CA3FA}" type="slidenum">
              <a:rPr lang="nn-NO" smtClean="0"/>
              <a:pPr/>
              <a:t>9</a:t>
            </a:fld>
            <a:endParaRPr lang="nn-NO"/>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7463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E2245CC-55DE-3F40-9525-7AFED5EB6AA2}"/>
              </a:ext>
            </a:extLst>
          </p:cNvPr>
          <p:cNvSpPr>
            <a:spLocks noGrp="1"/>
          </p:cNvSpPr>
          <p:nvPr>
            <p:ph type="title"/>
          </p:nvPr>
        </p:nvSpPr>
        <p:spPr>
          <a:xfrm>
            <a:off x="592859" y="1003156"/>
            <a:ext cx="9352419" cy="2852737"/>
          </a:xfrm>
        </p:spPr>
        <p:txBody>
          <a:bodyPr anchor="b"/>
          <a:lstStyle>
            <a:lvl1pPr>
              <a:defRPr sz="6000"/>
            </a:lvl1pPr>
          </a:lstStyle>
          <a:p>
            <a:r>
              <a:rPr lang="nb-NO" dirty="0"/>
              <a:t>Klikk for å redigere tittelstil</a:t>
            </a:r>
          </a:p>
        </p:txBody>
      </p:sp>
      <p:sp>
        <p:nvSpPr>
          <p:cNvPr id="3" name="Plassholder for tekst 2">
            <a:extLst>
              <a:ext uri="{FF2B5EF4-FFF2-40B4-BE49-F238E27FC236}">
                <a16:creationId xmlns:a16="http://schemas.microsoft.com/office/drawing/2014/main" id="{D9A233D2-3A60-E849-B5F1-64355023F21F}"/>
              </a:ext>
            </a:extLst>
          </p:cNvPr>
          <p:cNvSpPr>
            <a:spLocks noGrp="1"/>
          </p:cNvSpPr>
          <p:nvPr>
            <p:ph type="body" idx="1"/>
          </p:nvPr>
        </p:nvSpPr>
        <p:spPr>
          <a:xfrm>
            <a:off x="592859" y="3882881"/>
            <a:ext cx="9352418" cy="1500187"/>
          </a:xfr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pic>
        <p:nvPicPr>
          <p:cNvPr id="5" name="Bilde 4">
            <a:extLst>
              <a:ext uri="{FF2B5EF4-FFF2-40B4-BE49-F238E27FC236}">
                <a16:creationId xmlns:a16="http://schemas.microsoft.com/office/drawing/2014/main" id="{4484CEFE-D93D-C846-BF6F-83D4E3CCC58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flipH="1">
            <a:off x="10536746" y="457199"/>
            <a:ext cx="1831100" cy="5181600"/>
          </a:xfrm>
          <a:prstGeom prst="rect">
            <a:avLst/>
          </a:prstGeom>
        </p:spPr>
      </p:pic>
    </p:spTree>
    <p:extLst>
      <p:ext uri="{BB962C8B-B14F-4D97-AF65-F5344CB8AC3E}">
        <p14:creationId xmlns:p14="http://schemas.microsoft.com/office/powerpoint/2010/main" val="11829248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1244CA-01E8-4941-9C4F-C7D22418BB32}"/>
              </a:ext>
            </a:extLst>
          </p:cNvPr>
          <p:cNvSpPr>
            <a:spLocks noGrp="1"/>
          </p:cNvSpPr>
          <p:nvPr>
            <p:ph type="title"/>
          </p:nvPr>
        </p:nvSpPr>
        <p:spPr/>
        <p:txBody>
          <a:bodyPr/>
          <a:lstStyle/>
          <a:p>
            <a:r>
              <a:rPr lang="nb-NO"/>
              <a:t>Klikk for å redigere tittelstil</a:t>
            </a:r>
          </a:p>
        </p:txBody>
      </p:sp>
      <p:sp>
        <p:nvSpPr>
          <p:cNvPr id="5" name="Plassholder for tekst 2">
            <a:extLst>
              <a:ext uri="{FF2B5EF4-FFF2-40B4-BE49-F238E27FC236}">
                <a16:creationId xmlns:a16="http://schemas.microsoft.com/office/drawing/2014/main" id="{F9BCAB48-F424-6D4B-AA19-81B8F95C9801}"/>
              </a:ext>
            </a:extLst>
          </p:cNvPr>
          <p:cNvSpPr>
            <a:spLocks noGrp="1"/>
          </p:cNvSpPr>
          <p:nvPr>
            <p:ph type="body" idx="10"/>
          </p:nvPr>
        </p:nvSpPr>
        <p:spPr>
          <a:xfrm>
            <a:off x="581889" y="2007703"/>
            <a:ext cx="10993584" cy="3896139"/>
          </a:xfrm>
          <a:prstGeom prst="rect">
            <a:avLst/>
          </a:prstGeo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spTree>
    <p:extLst>
      <p:ext uri="{BB962C8B-B14F-4D97-AF65-F5344CB8AC3E}">
        <p14:creationId xmlns:p14="http://schemas.microsoft.com/office/powerpoint/2010/main" val="1143587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tellysbilde">
    <p:spTree>
      <p:nvGrpSpPr>
        <p:cNvPr id="1" name=""/>
        <p:cNvGrpSpPr/>
        <p:nvPr/>
      </p:nvGrpSpPr>
      <p:grpSpPr>
        <a:xfrm>
          <a:off x="0" y="0"/>
          <a:ext cx="0" cy="0"/>
          <a:chOff x="0" y="0"/>
          <a:chExt cx="0" cy="0"/>
        </a:xfrm>
      </p:grpSpPr>
      <p:sp>
        <p:nvSpPr>
          <p:cNvPr id="6" name="Plassholder for tekst 2">
            <a:extLst>
              <a:ext uri="{FF2B5EF4-FFF2-40B4-BE49-F238E27FC236}">
                <a16:creationId xmlns:a16="http://schemas.microsoft.com/office/drawing/2014/main" id="{8ED785BC-86D4-6C45-9C2A-7263EBECEE6E}"/>
              </a:ext>
            </a:extLst>
          </p:cNvPr>
          <p:cNvSpPr>
            <a:spLocks noGrp="1"/>
          </p:cNvSpPr>
          <p:nvPr>
            <p:ph type="body" idx="10"/>
          </p:nvPr>
        </p:nvSpPr>
        <p:spPr>
          <a:xfrm>
            <a:off x="3617843" y="2246243"/>
            <a:ext cx="7981121" cy="3429000"/>
          </a:xfrm>
          <a:prstGeom prst="rect">
            <a:avLst/>
          </a:prstGeo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sp>
        <p:nvSpPr>
          <p:cNvPr id="7" name="Tittel 1">
            <a:extLst>
              <a:ext uri="{FF2B5EF4-FFF2-40B4-BE49-F238E27FC236}">
                <a16:creationId xmlns:a16="http://schemas.microsoft.com/office/drawing/2014/main" id="{255CCC1D-290E-D24F-8E8C-DCD80863DF85}"/>
              </a:ext>
            </a:extLst>
          </p:cNvPr>
          <p:cNvSpPr>
            <a:spLocks noGrp="1"/>
          </p:cNvSpPr>
          <p:nvPr>
            <p:ph type="title"/>
          </p:nvPr>
        </p:nvSpPr>
        <p:spPr>
          <a:xfrm>
            <a:off x="3617842" y="543509"/>
            <a:ext cx="7981120" cy="1500320"/>
          </a:xfrm>
        </p:spPr>
        <p:txBody>
          <a:bodyPr anchor="b">
            <a:normAutofit/>
          </a:bodyPr>
          <a:lstStyle>
            <a:lvl1pPr>
              <a:defRPr sz="3000"/>
            </a:lvl1pPr>
          </a:lstStyle>
          <a:p>
            <a:r>
              <a:rPr lang="nb-NO" dirty="0"/>
              <a:t>Klikk for å redigere tittelstil</a:t>
            </a:r>
          </a:p>
        </p:txBody>
      </p:sp>
      <p:pic>
        <p:nvPicPr>
          <p:cNvPr id="8" name="Bilde 7">
            <a:extLst>
              <a:ext uri="{FF2B5EF4-FFF2-40B4-BE49-F238E27FC236}">
                <a16:creationId xmlns:a16="http://schemas.microsoft.com/office/drawing/2014/main" id="{A918FFFA-6865-214E-B419-20498D0BF61D}"/>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l="29714"/>
          <a:stretch/>
        </p:blipFill>
        <p:spPr>
          <a:xfrm>
            <a:off x="0" y="543509"/>
            <a:ext cx="2440230" cy="5981483"/>
          </a:xfrm>
          <a:prstGeom prst="rect">
            <a:avLst/>
          </a:prstGeom>
        </p:spPr>
      </p:pic>
    </p:spTree>
    <p:extLst>
      <p:ext uri="{BB962C8B-B14F-4D97-AF65-F5344CB8AC3E}">
        <p14:creationId xmlns:p14="http://schemas.microsoft.com/office/powerpoint/2010/main" val="284743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sp>
        <p:nvSpPr>
          <p:cNvPr id="4" name="Plassholder for bilde 7">
            <a:extLst>
              <a:ext uri="{FF2B5EF4-FFF2-40B4-BE49-F238E27FC236}">
                <a16:creationId xmlns:a16="http://schemas.microsoft.com/office/drawing/2014/main" id="{9D8BCDAE-31FE-2648-95DC-BAF966608118}"/>
              </a:ext>
            </a:extLst>
          </p:cNvPr>
          <p:cNvSpPr>
            <a:spLocks noGrp="1"/>
          </p:cNvSpPr>
          <p:nvPr>
            <p:ph type="pic" idx="1"/>
          </p:nvPr>
        </p:nvSpPr>
        <p:spPr>
          <a:xfrm>
            <a:off x="0" y="0"/>
            <a:ext cx="7037408" cy="6858000"/>
          </a:xfrm>
          <a:prstGeom prst="rect">
            <a:avLst/>
          </a:prstGeom>
        </p:spPr>
      </p:sp>
      <p:sp>
        <p:nvSpPr>
          <p:cNvPr id="6" name="Plassholder for tekst 2">
            <a:extLst>
              <a:ext uri="{FF2B5EF4-FFF2-40B4-BE49-F238E27FC236}">
                <a16:creationId xmlns:a16="http://schemas.microsoft.com/office/drawing/2014/main" id="{8ED785BC-86D4-6C45-9C2A-7263EBECEE6E}"/>
              </a:ext>
            </a:extLst>
          </p:cNvPr>
          <p:cNvSpPr>
            <a:spLocks noGrp="1"/>
          </p:cNvSpPr>
          <p:nvPr>
            <p:ph type="body" idx="10"/>
          </p:nvPr>
        </p:nvSpPr>
        <p:spPr>
          <a:xfrm>
            <a:off x="7663070" y="864705"/>
            <a:ext cx="3756537" cy="4518364"/>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pic>
        <p:nvPicPr>
          <p:cNvPr id="5" name="Bilde 4">
            <a:extLst>
              <a:ext uri="{FF2B5EF4-FFF2-40B4-BE49-F238E27FC236}">
                <a16:creationId xmlns:a16="http://schemas.microsoft.com/office/drawing/2014/main" id="{E7C10410-8B93-714B-B64B-77D37DA3014D}"/>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6089613" y="-328014"/>
            <a:ext cx="2203486" cy="934321"/>
          </a:xfrm>
          <a:prstGeom prst="rect">
            <a:avLst/>
          </a:prstGeom>
        </p:spPr>
      </p:pic>
    </p:spTree>
    <p:extLst>
      <p:ext uri="{BB962C8B-B14F-4D97-AF65-F5344CB8AC3E}">
        <p14:creationId xmlns:p14="http://schemas.microsoft.com/office/powerpoint/2010/main" val="16671577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Tittellysbilde">
    <p:spTree>
      <p:nvGrpSpPr>
        <p:cNvPr id="1" name=""/>
        <p:cNvGrpSpPr/>
        <p:nvPr/>
      </p:nvGrpSpPr>
      <p:grpSpPr>
        <a:xfrm>
          <a:off x="0" y="0"/>
          <a:ext cx="0" cy="0"/>
          <a:chOff x="0" y="0"/>
          <a:chExt cx="0" cy="0"/>
        </a:xfrm>
      </p:grpSpPr>
      <p:sp>
        <p:nvSpPr>
          <p:cNvPr id="4" name="Plassholder for bilde 7">
            <a:extLst>
              <a:ext uri="{FF2B5EF4-FFF2-40B4-BE49-F238E27FC236}">
                <a16:creationId xmlns:a16="http://schemas.microsoft.com/office/drawing/2014/main" id="{9D8BCDAE-31FE-2648-95DC-BAF966608118}"/>
              </a:ext>
            </a:extLst>
          </p:cNvPr>
          <p:cNvSpPr>
            <a:spLocks noGrp="1"/>
          </p:cNvSpPr>
          <p:nvPr>
            <p:ph type="pic" idx="1"/>
          </p:nvPr>
        </p:nvSpPr>
        <p:spPr>
          <a:xfrm>
            <a:off x="437322" y="447261"/>
            <a:ext cx="6758608" cy="4726056"/>
          </a:xfrm>
          <a:prstGeom prst="rect">
            <a:avLst/>
          </a:prstGeom>
        </p:spPr>
      </p:sp>
      <p:sp>
        <p:nvSpPr>
          <p:cNvPr id="6" name="Plassholder for tekst 2">
            <a:extLst>
              <a:ext uri="{FF2B5EF4-FFF2-40B4-BE49-F238E27FC236}">
                <a16:creationId xmlns:a16="http://schemas.microsoft.com/office/drawing/2014/main" id="{8ED785BC-86D4-6C45-9C2A-7263EBECEE6E}"/>
              </a:ext>
            </a:extLst>
          </p:cNvPr>
          <p:cNvSpPr>
            <a:spLocks noGrp="1"/>
          </p:cNvSpPr>
          <p:nvPr>
            <p:ph type="body" idx="10"/>
          </p:nvPr>
        </p:nvSpPr>
        <p:spPr>
          <a:xfrm>
            <a:off x="437322" y="5546036"/>
            <a:ext cx="7682948" cy="864703"/>
          </a:xfrm>
          <a:prstGeom prst="rect">
            <a:avLst/>
          </a:prstGeom>
        </p:spPr>
        <p:txBody>
          <a:bodyPr/>
          <a:lstStyle>
            <a:lvl1pPr marL="0" indent="0">
              <a:buNone/>
              <a:defRPr sz="2400">
                <a:solidFill>
                  <a:srgbClr val="000000"/>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sp>
        <p:nvSpPr>
          <p:cNvPr id="5" name="Plassholder for bilde 7">
            <a:extLst>
              <a:ext uri="{FF2B5EF4-FFF2-40B4-BE49-F238E27FC236}">
                <a16:creationId xmlns:a16="http://schemas.microsoft.com/office/drawing/2014/main" id="{A3C7CC5C-DB45-7649-A246-96AE37B0DA16}"/>
              </a:ext>
            </a:extLst>
          </p:cNvPr>
          <p:cNvSpPr>
            <a:spLocks noGrp="1"/>
          </p:cNvSpPr>
          <p:nvPr>
            <p:ph type="pic" idx="11"/>
          </p:nvPr>
        </p:nvSpPr>
        <p:spPr>
          <a:xfrm>
            <a:off x="7494104" y="447261"/>
            <a:ext cx="3462131" cy="2256182"/>
          </a:xfrm>
          <a:prstGeom prst="rect">
            <a:avLst/>
          </a:prstGeom>
        </p:spPr>
      </p:sp>
      <p:sp>
        <p:nvSpPr>
          <p:cNvPr id="8" name="Plassholder for bilde 7">
            <a:extLst>
              <a:ext uri="{FF2B5EF4-FFF2-40B4-BE49-F238E27FC236}">
                <a16:creationId xmlns:a16="http://schemas.microsoft.com/office/drawing/2014/main" id="{CA394562-8932-984B-AB93-8DC6578417D3}"/>
              </a:ext>
            </a:extLst>
          </p:cNvPr>
          <p:cNvSpPr>
            <a:spLocks noGrp="1"/>
          </p:cNvSpPr>
          <p:nvPr>
            <p:ph type="pic" idx="12"/>
          </p:nvPr>
        </p:nvSpPr>
        <p:spPr>
          <a:xfrm>
            <a:off x="7494104" y="2917135"/>
            <a:ext cx="3462131" cy="2256182"/>
          </a:xfrm>
          <a:prstGeom prst="rect">
            <a:avLst/>
          </a:prstGeom>
        </p:spPr>
      </p:sp>
    </p:spTree>
    <p:extLst>
      <p:ext uri="{BB962C8B-B14F-4D97-AF65-F5344CB8AC3E}">
        <p14:creationId xmlns:p14="http://schemas.microsoft.com/office/powerpoint/2010/main" val="1801162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Tittellysbilde">
    <p:spTree>
      <p:nvGrpSpPr>
        <p:cNvPr id="1" name=""/>
        <p:cNvGrpSpPr/>
        <p:nvPr/>
      </p:nvGrpSpPr>
      <p:grpSpPr>
        <a:xfrm>
          <a:off x="0" y="0"/>
          <a:ext cx="0" cy="0"/>
          <a:chOff x="0" y="0"/>
          <a:chExt cx="0" cy="0"/>
        </a:xfrm>
      </p:grpSpPr>
      <p:sp>
        <p:nvSpPr>
          <p:cNvPr id="4" name="Plassholder for bilde 7">
            <a:extLst>
              <a:ext uri="{FF2B5EF4-FFF2-40B4-BE49-F238E27FC236}">
                <a16:creationId xmlns:a16="http://schemas.microsoft.com/office/drawing/2014/main" id="{9D8BCDAE-31FE-2648-95DC-BAF966608118}"/>
              </a:ext>
            </a:extLst>
          </p:cNvPr>
          <p:cNvSpPr>
            <a:spLocks noGrp="1"/>
          </p:cNvSpPr>
          <p:nvPr>
            <p:ph type="pic" idx="1"/>
          </p:nvPr>
        </p:nvSpPr>
        <p:spPr>
          <a:xfrm>
            <a:off x="0" y="0"/>
            <a:ext cx="12192000" cy="6858000"/>
          </a:xfrm>
          <a:prstGeom prst="rect">
            <a:avLst/>
          </a:prstGeom>
        </p:spPr>
      </p:sp>
      <p:sp>
        <p:nvSpPr>
          <p:cNvPr id="6" name="Plassholder for tekst 2">
            <a:extLst>
              <a:ext uri="{FF2B5EF4-FFF2-40B4-BE49-F238E27FC236}">
                <a16:creationId xmlns:a16="http://schemas.microsoft.com/office/drawing/2014/main" id="{8ED785BC-86D4-6C45-9C2A-7263EBECEE6E}"/>
              </a:ext>
            </a:extLst>
          </p:cNvPr>
          <p:cNvSpPr>
            <a:spLocks noGrp="1"/>
          </p:cNvSpPr>
          <p:nvPr>
            <p:ph type="body" idx="10"/>
          </p:nvPr>
        </p:nvSpPr>
        <p:spPr>
          <a:xfrm>
            <a:off x="993914" y="5227983"/>
            <a:ext cx="5546034" cy="1262269"/>
          </a:xfrm>
          <a:prstGeom prst="rect">
            <a:avLst/>
          </a:prstGeo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spTree>
    <p:extLst>
      <p:ext uri="{BB962C8B-B14F-4D97-AF65-F5344CB8AC3E}">
        <p14:creationId xmlns:p14="http://schemas.microsoft.com/office/powerpoint/2010/main" val="34771197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3B5D5-4245-884C-B3E4-1AED4E225992}"/>
              </a:ext>
            </a:extLst>
          </p:cNvPr>
          <p:cNvSpPr>
            <a:spLocks noGrp="1"/>
          </p:cNvSpPr>
          <p:nvPr>
            <p:ph type="title"/>
          </p:nvPr>
        </p:nvSpPr>
        <p:spPr>
          <a:xfrm>
            <a:off x="581889" y="365125"/>
            <a:ext cx="10993584" cy="1325563"/>
          </a:xfrm>
          <a:prstGeom prst="rect">
            <a:avLst/>
          </a:prstGeom>
        </p:spPr>
        <p:txBody>
          <a:bodyPr/>
          <a:lstStyle/>
          <a:p>
            <a:r>
              <a:rPr lang="nb-NO" dirty="0"/>
              <a:t>Klikk for å redigere tittelstil</a:t>
            </a:r>
          </a:p>
        </p:txBody>
      </p:sp>
      <p:sp>
        <p:nvSpPr>
          <p:cNvPr id="3" name="Plassholder for innhold 2">
            <a:extLst>
              <a:ext uri="{FF2B5EF4-FFF2-40B4-BE49-F238E27FC236}">
                <a16:creationId xmlns:a16="http://schemas.microsoft.com/office/drawing/2014/main" id="{2EC55E50-CA30-1E47-8D59-F697AEC38129}"/>
              </a:ext>
            </a:extLst>
          </p:cNvPr>
          <p:cNvSpPr>
            <a:spLocks noGrp="1"/>
          </p:cNvSpPr>
          <p:nvPr>
            <p:ph idx="1"/>
          </p:nvPr>
        </p:nvSpPr>
        <p:spPr>
          <a:xfrm>
            <a:off x="581889" y="1825625"/>
            <a:ext cx="10993584" cy="3899766"/>
          </a:xfrm>
          <a:prstGeom prst="rect">
            <a:avLst/>
          </a:prstGeom>
        </p:spPr>
        <p:txBody>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11280327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Deloverskrift">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E2245CC-55DE-3F40-9525-7AFED5EB6AA2}"/>
              </a:ext>
            </a:extLst>
          </p:cNvPr>
          <p:cNvSpPr>
            <a:spLocks noGrp="1"/>
          </p:cNvSpPr>
          <p:nvPr>
            <p:ph type="title"/>
          </p:nvPr>
        </p:nvSpPr>
        <p:spPr>
          <a:xfrm>
            <a:off x="592859" y="1003156"/>
            <a:ext cx="10826750" cy="2852737"/>
          </a:xfrm>
          <a:prstGeom prst="rect">
            <a:avLst/>
          </a:prstGeom>
        </p:spPr>
        <p:txBody>
          <a:bodyPr anchor="b"/>
          <a:lstStyle>
            <a:lvl1pPr>
              <a:defRPr sz="6000"/>
            </a:lvl1pPr>
          </a:lstStyle>
          <a:p>
            <a:r>
              <a:rPr lang="nb-NO" dirty="0"/>
              <a:t>Klikk for å redigere tittelstil</a:t>
            </a:r>
          </a:p>
        </p:txBody>
      </p:sp>
      <p:sp>
        <p:nvSpPr>
          <p:cNvPr id="3" name="Plassholder for tekst 2">
            <a:extLst>
              <a:ext uri="{FF2B5EF4-FFF2-40B4-BE49-F238E27FC236}">
                <a16:creationId xmlns:a16="http://schemas.microsoft.com/office/drawing/2014/main" id="{D9A233D2-3A60-E849-B5F1-64355023F21F}"/>
              </a:ext>
            </a:extLst>
          </p:cNvPr>
          <p:cNvSpPr>
            <a:spLocks noGrp="1"/>
          </p:cNvSpPr>
          <p:nvPr>
            <p:ph type="body" idx="1"/>
          </p:nvPr>
        </p:nvSpPr>
        <p:spPr>
          <a:xfrm>
            <a:off x="592858" y="3882881"/>
            <a:ext cx="10826749"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b-NO" dirty="0"/>
              <a:t>Klikk for å redigere tekststiler i malen</a:t>
            </a:r>
          </a:p>
        </p:txBody>
      </p:sp>
    </p:spTree>
    <p:extLst>
      <p:ext uri="{BB962C8B-B14F-4D97-AF65-F5344CB8AC3E}">
        <p14:creationId xmlns:p14="http://schemas.microsoft.com/office/powerpoint/2010/main" val="203393307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D1244CA-01E8-4941-9C4F-C7D22418BB32}"/>
              </a:ext>
            </a:extLst>
          </p:cNvPr>
          <p:cNvSpPr>
            <a:spLocks noGrp="1"/>
          </p:cNvSpPr>
          <p:nvPr>
            <p:ph type="title"/>
          </p:nvPr>
        </p:nvSpPr>
        <p:spPr>
          <a:xfrm>
            <a:off x="581889" y="365125"/>
            <a:ext cx="10993584" cy="1325563"/>
          </a:xfrm>
          <a:prstGeom prst="rect">
            <a:avLst/>
          </a:prstGeom>
        </p:spPr>
        <p:txBody>
          <a:bodyPr/>
          <a:lstStyle/>
          <a:p>
            <a:r>
              <a:rPr lang="nb-NO"/>
              <a:t>Klikk for å redigere tittelstil</a:t>
            </a:r>
          </a:p>
        </p:txBody>
      </p:sp>
      <p:sp>
        <p:nvSpPr>
          <p:cNvPr id="3" name="Plassholder for innhold 2">
            <a:extLst>
              <a:ext uri="{FF2B5EF4-FFF2-40B4-BE49-F238E27FC236}">
                <a16:creationId xmlns:a16="http://schemas.microsoft.com/office/drawing/2014/main" id="{0C1BD739-4466-EE4A-8335-F7F1373C42F9}"/>
              </a:ext>
            </a:extLst>
          </p:cNvPr>
          <p:cNvSpPr>
            <a:spLocks noGrp="1"/>
          </p:cNvSpPr>
          <p:nvPr>
            <p:ph sz="half" idx="1"/>
          </p:nvPr>
        </p:nvSpPr>
        <p:spPr>
          <a:xfrm>
            <a:off x="581889" y="1825625"/>
            <a:ext cx="5437911" cy="3806248"/>
          </a:xfrm>
          <a:prstGeom prst="rect">
            <a:avLst/>
          </a:prstGeom>
        </p:spPr>
        <p:txBody>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a:extLst>
              <a:ext uri="{FF2B5EF4-FFF2-40B4-BE49-F238E27FC236}">
                <a16:creationId xmlns:a16="http://schemas.microsoft.com/office/drawing/2014/main" id="{6507E102-81DF-024D-9060-93851F9FE2E7}"/>
              </a:ext>
            </a:extLst>
          </p:cNvPr>
          <p:cNvSpPr>
            <a:spLocks noGrp="1"/>
          </p:cNvSpPr>
          <p:nvPr>
            <p:ph sz="half" idx="2"/>
          </p:nvPr>
        </p:nvSpPr>
        <p:spPr>
          <a:xfrm>
            <a:off x="6172199" y="1825625"/>
            <a:ext cx="5403273" cy="3806248"/>
          </a:xfrm>
          <a:prstGeom prst="rect">
            <a:avLst/>
          </a:prstGeom>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Tree>
    <p:extLst>
      <p:ext uri="{BB962C8B-B14F-4D97-AF65-F5344CB8AC3E}">
        <p14:creationId xmlns:p14="http://schemas.microsoft.com/office/powerpoint/2010/main" val="20033491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tellysbilde">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5E962AB4-2ECE-934B-8DBC-D5B430909D69}"/>
              </a:ext>
            </a:extLst>
          </p:cNvPr>
          <p:cNvSpPr>
            <a:spLocks noGrp="1"/>
          </p:cNvSpPr>
          <p:nvPr>
            <p:ph type="title"/>
          </p:nvPr>
        </p:nvSpPr>
        <p:spPr>
          <a:xfrm>
            <a:off x="6877877" y="1570383"/>
            <a:ext cx="4859783" cy="2494232"/>
          </a:xfrm>
          <a:prstGeom prst="rect">
            <a:avLst/>
          </a:prstGeom>
        </p:spPr>
        <p:txBody>
          <a:bodyPr anchor="t"/>
          <a:lstStyle>
            <a:lvl1pPr>
              <a:defRPr sz="6000"/>
            </a:lvl1pPr>
          </a:lstStyle>
          <a:p>
            <a:r>
              <a:rPr lang="nb-NO" dirty="0"/>
              <a:t>Klikk for å redigere tittelstil</a:t>
            </a:r>
          </a:p>
        </p:txBody>
      </p:sp>
    </p:spTree>
    <p:extLst>
      <p:ext uri="{BB962C8B-B14F-4D97-AF65-F5344CB8AC3E}">
        <p14:creationId xmlns:p14="http://schemas.microsoft.com/office/powerpoint/2010/main" val="2012975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lysbilde">
    <p:spTree>
      <p:nvGrpSpPr>
        <p:cNvPr id="1" name=""/>
        <p:cNvGrpSpPr/>
        <p:nvPr/>
      </p:nvGrpSpPr>
      <p:grpSpPr>
        <a:xfrm>
          <a:off x="0" y="0"/>
          <a:ext cx="0" cy="0"/>
          <a:chOff x="0" y="0"/>
          <a:chExt cx="0" cy="0"/>
        </a:xfrm>
      </p:grpSpPr>
      <p:pic>
        <p:nvPicPr>
          <p:cNvPr id="5" name="Bilde 4">
            <a:extLst>
              <a:ext uri="{FF2B5EF4-FFF2-40B4-BE49-F238E27FC236}">
                <a16:creationId xmlns:a16="http://schemas.microsoft.com/office/drawing/2014/main" id="{6F280C95-EDD3-AC44-A390-E39288CC2A71}"/>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8326580" y="3422693"/>
            <a:ext cx="4260916" cy="1806712"/>
          </a:xfrm>
          <a:prstGeom prst="rect">
            <a:avLst/>
          </a:prstGeom>
        </p:spPr>
      </p:pic>
      <p:pic>
        <p:nvPicPr>
          <p:cNvPr id="10" name="Bilde 9">
            <a:extLst>
              <a:ext uri="{FF2B5EF4-FFF2-40B4-BE49-F238E27FC236}">
                <a16:creationId xmlns:a16="http://schemas.microsoft.com/office/drawing/2014/main" id="{3D67082C-AE15-AE47-B28B-BFD75C293690}"/>
              </a:ext>
            </a:extLst>
          </p:cNvPr>
          <p:cNvPicPr>
            <a:picLocks noChangeAspect="1"/>
          </p:cNvPicPr>
          <p:nvPr userDrawn="1"/>
        </p:nvPicPr>
        <p:blipFill>
          <a:blip r:embed="rId3" cstate="email">
            <a:extLst>
              <a:ext uri="{28A0092B-C50C-407E-A947-70E740481C1C}">
                <a14:useLocalDpi xmlns:a14="http://schemas.microsoft.com/office/drawing/2010/main"/>
              </a:ext>
            </a:extLst>
          </a:blip>
          <a:srcRect/>
          <a:stretch/>
        </p:blipFill>
        <p:spPr>
          <a:xfrm>
            <a:off x="4804549" y="1301203"/>
            <a:ext cx="2602780" cy="3021317"/>
          </a:xfrm>
          <a:prstGeom prst="rect">
            <a:avLst/>
          </a:prstGeom>
        </p:spPr>
      </p:pic>
      <p:pic>
        <p:nvPicPr>
          <p:cNvPr id="8" name="Bilde 7">
            <a:extLst>
              <a:ext uri="{FF2B5EF4-FFF2-40B4-BE49-F238E27FC236}">
                <a16:creationId xmlns:a16="http://schemas.microsoft.com/office/drawing/2014/main" id="{6FC5FD50-5997-A44F-B459-AC997A685274}"/>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702407" y="668214"/>
            <a:ext cx="3292966" cy="6189785"/>
          </a:xfrm>
          <a:prstGeom prst="rect">
            <a:avLst/>
          </a:prstGeom>
        </p:spPr>
      </p:pic>
    </p:spTree>
    <p:extLst>
      <p:ext uri="{BB962C8B-B14F-4D97-AF65-F5344CB8AC3E}">
        <p14:creationId xmlns:p14="http://schemas.microsoft.com/office/powerpoint/2010/main" val="29974199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tellysbilde">
    <p:bg>
      <p:bgRef idx="1001">
        <a:schemeClr val="bg2"/>
      </p:bgRef>
    </p:bg>
    <p:spTree>
      <p:nvGrpSpPr>
        <p:cNvPr id="1" name=""/>
        <p:cNvGrpSpPr/>
        <p:nvPr/>
      </p:nvGrpSpPr>
      <p:grpSpPr>
        <a:xfrm>
          <a:off x="0" y="0"/>
          <a:ext cx="0" cy="0"/>
          <a:chOff x="0" y="0"/>
          <a:chExt cx="0" cy="0"/>
        </a:xfrm>
      </p:grpSpPr>
      <p:pic>
        <p:nvPicPr>
          <p:cNvPr id="11" name="Bilde 10">
            <a:extLst>
              <a:ext uri="{FF2B5EF4-FFF2-40B4-BE49-F238E27FC236}">
                <a16:creationId xmlns:a16="http://schemas.microsoft.com/office/drawing/2014/main" id="{AF190DB9-3DA8-2C48-9575-54E897811B02}"/>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pic>
        <p:nvPicPr>
          <p:cNvPr id="12" name="Bilde 11" descr="Et bilde som inneholder leke&#10;&#10;Automatisk generert beskrivelse">
            <a:extLst>
              <a:ext uri="{FF2B5EF4-FFF2-40B4-BE49-F238E27FC236}">
                <a16:creationId xmlns:a16="http://schemas.microsoft.com/office/drawing/2014/main" id="{A6757651-22FD-404B-A857-343EA2432E10}"/>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flipH="1">
            <a:off x="1203567" y="693552"/>
            <a:ext cx="4364894" cy="6223064"/>
          </a:xfrm>
          <a:prstGeom prst="rect">
            <a:avLst/>
          </a:prstGeom>
        </p:spPr>
      </p:pic>
    </p:spTree>
    <p:extLst>
      <p:ext uri="{BB962C8B-B14F-4D97-AF65-F5344CB8AC3E}">
        <p14:creationId xmlns:p14="http://schemas.microsoft.com/office/powerpoint/2010/main" val="2102119574"/>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tellysbilde">
    <p:bg>
      <p:bgRef idx="1001">
        <a:schemeClr val="bg2"/>
      </p:bgRef>
    </p:bg>
    <p:spTree>
      <p:nvGrpSpPr>
        <p:cNvPr id="1" name=""/>
        <p:cNvGrpSpPr/>
        <p:nvPr/>
      </p:nvGrpSpPr>
      <p:grpSpPr>
        <a:xfrm>
          <a:off x="0" y="0"/>
          <a:ext cx="0" cy="0"/>
          <a:chOff x="0" y="0"/>
          <a:chExt cx="0" cy="0"/>
        </a:xfrm>
      </p:grpSpPr>
      <p:pic>
        <p:nvPicPr>
          <p:cNvPr id="11" name="Bilde 10">
            <a:extLst>
              <a:ext uri="{FF2B5EF4-FFF2-40B4-BE49-F238E27FC236}">
                <a16:creationId xmlns:a16="http://schemas.microsoft.com/office/drawing/2014/main" id="{AF190DB9-3DA8-2C48-9575-54E897811B02}"/>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pic>
        <p:nvPicPr>
          <p:cNvPr id="4" name="Bilde 3">
            <a:extLst>
              <a:ext uri="{FF2B5EF4-FFF2-40B4-BE49-F238E27FC236}">
                <a16:creationId xmlns:a16="http://schemas.microsoft.com/office/drawing/2014/main" id="{D41F83F8-31A0-884E-AA26-6F9520CFFF86}"/>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163389" y="589076"/>
            <a:ext cx="2119073" cy="6268923"/>
          </a:xfrm>
          <a:prstGeom prst="rect">
            <a:avLst/>
          </a:prstGeom>
        </p:spPr>
      </p:pic>
      <p:pic>
        <p:nvPicPr>
          <p:cNvPr id="5" name="Bilde 4">
            <a:extLst>
              <a:ext uri="{FF2B5EF4-FFF2-40B4-BE49-F238E27FC236}">
                <a16:creationId xmlns:a16="http://schemas.microsoft.com/office/drawing/2014/main" id="{023DBCDD-2F35-C34E-A3BD-EBA68BFB91C4}"/>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flipH="1">
            <a:off x="5164234" y="797168"/>
            <a:ext cx="3327402" cy="6060832"/>
          </a:xfrm>
          <a:prstGeom prst="rect">
            <a:avLst/>
          </a:prstGeom>
        </p:spPr>
      </p:pic>
    </p:spTree>
    <p:extLst>
      <p:ext uri="{BB962C8B-B14F-4D97-AF65-F5344CB8AC3E}">
        <p14:creationId xmlns:p14="http://schemas.microsoft.com/office/powerpoint/2010/main" val="44289632"/>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Tittellysbilde">
    <p:bg>
      <p:bgRef idx="1001">
        <a:schemeClr val="bg2"/>
      </p:bgRef>
    </p:bg>
    <p:spTree>
      <p:nvGrpSpPr>
        <p:cNvPr id="1" name=""/>
        <p:cNvGrpSpPr/>
        <p:nvPr/>
      </p:nvGrpSpPr>
      <p:grpSpPr>
        <a:xfrm>
          <a:off x="0" y="0"/>
          <a:ext cx="0" cy="0"/>
          <a:chOff x="0" y="0"/>
          <a:chExt cx="0" cy="0"/>
        </a:xfrm>
      </p:grpSpPr>
      <p:pic>
        <p:nvPicPr>
          <p:cNvPr id="9" name="Bilde 8">
            <a:extLst>
              <a:ext uri="{FF2B5EF4-FFF2-40B4-BE49-F238E27FC236}">
                <a16:creationId xmlns:a16="http://schemas.microsoft.com/office/drawing/2014/main" id="{19211924-76BE-E445-84D0-A7737C4ECF2D}"/>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pic>
        <p:nvPicPr>
          <p:cNvPr id="8" name="Bilde 7" descr="Et bilde som inneholder leke&#10;&#10;Automatisk generert beskrivelse">
            <a:extLst>
              <a:ext uri="{FF2B5EF4-FFF2-40B4-BE49-F238E27FC236}">
                <a16:creationId xmlns:a16="http://schemas.microsoft.com/office/drawing/2014/main" id="{2482A4D4-A2F6-AE4B-8C17-BE2813B56E28}"/>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flipH="1">
            <a:off x="1203567" y="693552"/>
            <a:ext cx="4364894" cy="6223064"/>
          </a:xfrm>
          <a:prstGeom prst="rect">
            <a:avLst/>
          </a:prstGeom>
        </p:spPr>
      </p:pic>
    </p:spTree>
    <p:extLst>
      <p:ext uri="{BB962C8B-B14F-4D97-AF65-F5344CB8AC3E}">
        <p14:creationId xmlns:p14="http://schemas.microsoft.com/office/powerpoint/2010/main" val="3498864585"/>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tellysbilde">
    <p:bg>
      <p:bgRef idx="1001">
        <a:schemeClr val="bg2"/>
      </p:bgRef>
    </p:bg>
    <p:spTree>
      <p:nvGrpSpPr>
        <p:cNvPr id="1" name=""/>
        <p:cNvGrpSpPr/>
        <p:nvPr/>
      </p:nvGrpSpPr>
      <p:grpSpPr>
        <a:xfrm>
          <a:off x="0" y="0"/>
          <a:ext cx="0" cy="0"/>
          <a:chOff x="0" y="0"/>
          <a:chExt cx="0" cy="0"/>
        </a:xfrm>
      </p:grpSpPr>
      <p:pic>
        <p:nvPicPr>
          <p:cNvPr id="9" name="Bilde 8">
            <a:extLst>
              <a:ext uri="{FF2B5EF4-FFF2-40B4-BE49-F238E27FC236}">
                <a16:creationId xmlns:a16="http://schemas.microsoft.com/office/drawing/2014/main" id="{19211924-76BE-E445-84D0-A7737C4ECF2D}"/>
              </a:ext>
            </a:extLst>
          </p:cNvPr>
          <p:cNvPicPr>
            <a:picLocks noChangeAspect="1"/>
          </p:cNvPicPr>
          <p:nvPr userDrawn="1"/>
        </p:nvPicPr>
        <p:blipFill>
          <a:blip r:embed="rId2"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pic>
        <p:nvPicPr>
          <p:cNvPr id="10" name="Bilde 9">
            <a:extLst>
              <a:ext uri="{FF2B5EF4-FFF2-40B4-BE49-F238E27FC236}">
                <a16:creationId xmlns:a16="http://schemas.microsoft.com/office/drawing/2014/main" id="{D5E3D581-0210-FF47-A867-14394D59A72B}"/>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538528" y="589076"/>
            <a:ext cx="2119073" cy="6268923"/>
          </a:xfrm>
          <a:prstGeom prst="rect">
            <a:avLst/>
          </a:prstGeom>
        </p:spPr>
      </p:pic>
    </p:spTree>
    <p:extLst>
      <p:ext uri="{BB962C8B-B14F-4D97-AF65-F5344CB8AC3E}">
        <p14:creationId xmlns:p14="http://schemas.microsoft.com/office/powerpoint/2010/main" val="636108584"/>
      </p:ext>
    </p:extLst>
  </p:cSld>
  <p:clrMapOvr>
    <a:overrideClrMapping bg1="dk1" tx1="lt1" bg2="dk2" tx2="lt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71627321-09CD-7E4C-A03E-E063D1D59C47}"/>
              </a:ext>
            </a:extLst>
          </p:cNvPr>
          <p:cNvSpPr>
            <a:spLocks noGrp="1"/>
          </p:cNvSpPr>
          <p:nvPr>
            <p:ph type="ctrTitle"/>
          </p:nvPr>
        </p:nvSpPr>
        <p:spPr>
          <a:xfrm>
            <a:off x="1524000" y="1122363"/>
            <a:ext cx="9144000" cy="2387600"/>
          </a:xfrm>
        </p:spPr>
        <p:txBody>
          <a:bodyPr anchor="b"/>
          <a:lstStyle>
            <a:lvl1pPr algn="ctr">
              <a:defRPr sz="6000"/>
            </a:lvl1pPr>
          </a:lstStyle>
          <a:p>
            <a:r>
              <a:rPr lang="nb-NO"/>
              <a:t>Klikk for å redigere tittelstil</a:t>
            </a:r>
          </a:p>
        </p:txBody>
      </p:sp>
      <p:sp>
        <p:nvSpPr>
          <p:cNvPr id="3" name="Undertittel 2">
            <a:extLst>
              <a:ext uri="{FF2B5EF4-FFF2-40B4-BE49-F238E27FC236}">
                <a16:creationId xmlns:a16="http://schemas.microsoft.com/office/drawing/2014/main" id="{82A6FC44-80E3-004E-86FA-1113D21DBEC9}"/>
              </a:ext>
            </a:extLst>
          </p:cNvPr>
          <p:cNvSpPr>
            <a:spLocks noGrp="1"/>
          </p:cNvSpPr>
          <p:nvPr>
            <p:ph type="subTitle" idx="1"/>
          </p:nvPr>
        </p:nvSpPr>
        <p:spPr>
          <a:xfrm>
            <a:off x="1524000" y="3602038"/>
            <a:ext cx="9144000" cy="1655762"/>
          </a:xfrm>
        </p:spPr>
        <p:txBody>
          <a:bodyPr/>
          <a:lstStyle>
            <a:lvl1pPr marL="0" indent="0" algn="ctr">
              <a:buNone/>
              <a:defRPr sz="2400">
                <a:solidFill>
                  <a:srgbClr val="000000"/>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b-NO" dirty="0"/>
              <a:t>Klikk for å redigere undertittelstil i malen</a:t>
            </a:r>
          </a:p>
        </p:txBody>
      </p:sp>
    </p:spTree>
    <p:extLst>
      <p:ext uri="{BB962C8B-B14F-4D97-AF65-F5344CB8AC3E}">
        <p14:creationId xmlns:p14="http://schemas.microsoft.com/office/powerpoint/2010/main" val="3483282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873B5D5-4245-884C-B3E4-1AED4E225992}"/>
              </a:ext>
            </a:extLst>
          </p:cNvPr>
          <p:cNvSpPr>
            <a:spLocks noGrp="1"/>
          </p:cNvSpPr>
          <p:nvPr>
            <p:ph type="title"/>
          </p:nvPr>
        </p:nvSpPr>
        <p:spPr/>
        <p:txBody>
          <a:bodyPr/>
          <a:lstStyle/>
          <a:p>
            <a:r>
              <a:rPr lang="nb-NO" dirty="0"/>
              <a:t>Klikk for å redigere tittelstil</a:t>
            </a:r>
          </a:p>
        </p:txBody>
      </p:sp>
      <p:sp>
        <p:nvSpPr>
          <p:cNvPr id="3" name="Plassholder for innhold 2">
            <a:extLst>
              <a:ext uri="{FF2B5EF4-FFF2-40B4-BE49-F238E27FC236}">
                <a16:creationId xmlns:a16="http://schemas.microsoft.com/office/drawing/2014/main" id="{2EC55E50-CA30-1E47-8D59-F697AEC38129}"/>
              </a:ext>
            </a:extLst>
          </p:cNvPr>
          <p:cNvSpPr>
            <a:spLocks noGrp="1"/>
          </p:cNvSpPr>
          <p:nvPr>
            <p:ph idx="1"/>
          </p:nvPr>
        </p:nvSpPr>
        <p:spPr/>
        <p:txBody>
          <a:bodyPr/>
          <a:lstStyle>
            <a:lvl1pPr>
              <a:defRPr>
                <a:solidFill>
                  <a:srgbClr val="000000"/>
                </a:solidFill>
              </a:defRPr>
            </a:lvl1pPr>
            <a:lvl2pPr>
              <a:defRPr>
                <a:solidFill>
                  <a:srgbClr val="000000"/>
                </a:solidFill>
              </a:defRPr>
            </a:lvl2pPr>
            <a:lvl3pPr>
              <a:defRPr>
                <a:solidFill>
                  <a:srgbClr val="000000"/>
                </a:solidFill>
              </a:defRPr>
            </a:lvl3pPr>
            <a:lvl4pPr>
              <a:defRPr>
                <a:solidFill>
                  <a:srgbClr val="000000"/>
                </a:solidFill>
              </a:defRPr>
            </a:lvl4pPr>
            <a:lvl5pPr>
              <a:defRPr>
                <a:solidFill>
                  <a:srgbClr val="000000"/>
                </a:solidFill>
              </a:defRPr>
            </a:lvl5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Tree>
    <p:extLst>
      <p:ext uri="{BB962C8B-B14F-4D97-AF65-F5344CB8AC3E}">
        <p14:creationId xmlns:p14="http://schemas.microsoft.com/office/powerpoint/2010/main" val="377506380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theme" Target="../theme/theme2.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0.xml"/><Relationship Id="rId7" Type="http://schemas.openxmlformats.org/officeDocument/2006/relationships/image" Target="../media/image1.png"/><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theme" Target="../theme/theme3.xml"/><Relationship Id="rId5" Type="http://schemas.openxmlformats.org/officeDocument/2006/relationships/slideLayout" Target="../slideLayouts/slideLayout12.xml"/><Relationship Id="rId4" Type="http://schemas.openxmlformats.org/officeDocument/2006/relationships/slideLayout" Target="../slideLayouts/slideLayout11.xml"/></Relationships>
</file>

<file path=ppt/slideMasters/_rels/slideMaster4.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theme" Target="../theme/theme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9" name="Bilde 8">
            <a:extLst>
              <a:ext uri="{FF2B5EF4-FFF2-40B4-BE49-F238E27FC236}">
                <a16:creationId xmlns:a16="http://schemas.microsoft.com/office/drawing/2014/main" id="{4283CD0B-DEB7-304A-BCE2-E76073FC3EA6}"/>
              </a:ext>
            </a:extLst>
          </p:cNvPr>
          <p:cNvPicPr>
            <a:picLocks noChangeAspect="1"/>
          </p:cNvPicPr>
          <p:nvPr userDrawn="1"/>
        </p:nvPicPr>
        <p:blipFill>
          <a:blip r:embed="rId4"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pic>
        <p:nvPicPr>
          <p:cNvPr id="12" name="Bilde 11">
            <a:extLst>
              <a:ext uri="{FF2B5EF4-FFF2-40B4-BE49-F238E27FC236}">
                <a16:creationId xmlns:a16="http://schemas.microsoft.com/office/drawing/2014/main" id="{03190670-AC69-EA42-B559-7C0C96D5E989}"/>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351694" y="1440994"/>
            <a:ext cx="6095997" cy="5332506"/>
          </a:xfrm>
          <a:prstGeom prst="rect">
            <a:avLst/>
          </a:prstGeom>
        </p:spPr>
      </p:pic>
      <p:pic>
        <p:nvPicPr>
          <p:cNvPr id="14" name="Bilde 13" descr="Et bilde som inneholder skjorte&#10;&#10;Automatisk generert beskrivelse">
            <a:extLst>
              <a:ext uri="{FF2B5EF4-FFF2-40B4-BE49-F238E27FC236}">
                <a16:creationId xmlns:a16="http://schemas.microsoft.com/office/drawing/2014/main" id="{6F1B4479-31E9-6A42-A685-E2B56040207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4419600" y="433754"/>
            <a:ext cx="1778639" cy="6424247"/>
          </a:xfrm>
          <a:prstGeom prst="rect">
            <a:avLst/>
          </a:prstGeom>
        </p:spPr>
      </p:pic>
    </p:spTree>
    <p:extLst>
      <p:ext uri="{BB962C8B-B14F-4D97-AF65-F5344CB8AC3E}">
        <p14:creationId xmlns:p14="http://schemas.microsoft.com/office/powerpoint/2010/main" val="4060189657"/>
      </p:ext>
    </p:extLst>
  </p:cSld>
  <p:clrMap bg1="lt1" tx1="dk1" bg2="lt2" tx2="dk2" accent1="accent1" accent2="accent2" accent3="accent3" accent4="accent4" accent5="accent5" accent6="accent6" hlink="hlink" folHlink="folHlink"/>
  <p:sldLayoutIdLst>
    <p:sldLayoutId id="2147483668" r:id="rId1"/>
    <p:sldLayoutId id="214748366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812326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8" r:id="rId3"/>
    <p:sldLayoutId id="2147483686" r:id="rId4"/>
    <p:sldLayoutId id="2147483687" r:id="rId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5B7AD31D-6C6F-F141-A9F4-79ED8780319D}"/>
              </a:ext>
            </a:extLst>
          </p:cNvPr>
          <p:cNvSpPr>
            <a:spLocks noGrp="1"/>
          </p:cNvSpPr>
          <p:nvPr>
            <p:ph type="title"/>
          </p:nvPr>
        </p:nvSpPr>
        <p:spPr>
          <a:xfrm>
            <a:off x="581889" y="365125"/>
            <a:ext cx="10993584" cy="1325563"/>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a:extLst>
              <a:ext uri="{FF2B5EF4-FFF2-40B4-BE49-F238E27FC236}">
                <a16:creationId xmlns:a16="http://schemas.microsoft.com/office/drawing/2014/main" id="{582C29AA-83AD-2D40-B1F3-B0BBA9B8EC05}"/>
              </a:ext>
            </a:extLst>
          </p:cNvPr>
          <p:cNvSpPr>
            <a:spLocks noGrp="1"/>
          </p:cNvSpPr>
          <p:nvPr>
            <p:ph type="body" idx="1"/>
          </p:nvPr>
        </p:nvSpPr>
        <p:spPr>
          <a:xfrm>
            <a:off x="581889" y="1825625"/>
            <a:ext cx="10993584" cy="3899766"/>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Bilde 5">
            <a:extLst>
              <a:ext uri="{FF2B5EF4-FFF2-40B4-BE49-F238E27FC236}">
                <a16:creationId xmlns:a16="http://schemas.microsoft.com/office/drawing/2014/main" id="{8C7C5DC6-A5BE-7E4F-98D3-9A09E4A8090B}"/>
              </a:ext>
            </a:extLst>
          </p:cNvPr>
          <p:cNvPicPr>
            <a:picLocks noChangeAspect="1"/>
          </p:cNvPicPr>
          <p:nvPr userDrawn="1"/>
        </p:nvPicPr>
        <p:blipFill>
          <a:blip r:embed="rId7"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spTree>
    <p:extLst>
      <p:ext uri="{BB962C8B-B14F-4D97-AF65-F5344CB8AC3E}">
        <p14:creationId xmlns:p14="http://schemas.microsoft.com/office/powerpoint/2010/main" val="204748744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82" r:id="rId5"/>
  </p:sldLayoutIdLst>
  <p:txStyles>
    <p:titleStyle>
      <a:lvl1pPr algn="l" defTabSz="914400" rtl="0" eaLnBrk="1" latinLnBrk="0" hangingPunct="1">
        <a:lnSpc>
          <a:spcPct val="90000"/>
        </a:lnSpc>
        <a:spcBef>
          <a:spcPct val="0"/>
        </a:spcBef>
        <a:buNone/>
        <a:defRPr sz="4400" b="1" i="0"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rgbClr val="000000"/>
          </a:solidFill>
          <a:latin typeface="Calibri" panose="020F0502020204030204" pitchFamily="34" charset="0"/>
          <a:ea typeface="Verdana" panose="020B060403050404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rgbClr val="000000"/>
          </a:solidFill>
          <a:latin typeface="Calibri" panose="020F0502020204030204" pitchFamily="34" charset="0"/>
          <a:ea typeface="Verdana" panose="020B060403050404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rgbClr val="000000"/>
          </a:solidFill>
          <a:latin typeface="Calibri" panose="020F0502020204030204" pitchFamily="34" charset="0"/>
          <a:ea typeface="Verdana" panose="020B060403050404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rgbClr val="000000"/>
          </a:solidFill>
          <a:latin typeface="Calibri" panose="020F0502020204030204" pitchFamily="34" charset="0"/>
          <a:ea typeface="Verdana" panose="020B060403050404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rgbClr val="000000"/>
          </a:solidFill>
          <a:latin typeface="Calibri" panose="020F0502020204030204" pitchFamily="34" charset="0"/>
          <a:ea typeface="Verdana" panose="020B060403050404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4" name="Bilde 3">
            <a:extLst>
              <a:ext uri="{FF2B5EF4-FFF2-40B4-BE49-F238E27FC236}">
                <a16:creationId xmlns:a16="http://schemas.microsoft.com/office/drawing/2014/main" id="{9DF29554-A70E-354F-8E4C-3CDA6C4F061C}"/>
              </a:ext>
            </a:extLst>
          </p:cNvPr>
          <p:cNvPicPr>
            <a:picLocks noChangeAspect="1"/>
          </p:cNvPicPr>
          <p:nvPr userDrawn="1"/>
        </p:nvPicPr>
        <p:blipFill>
          <a:blip r:embed="rId8" cstate="email">
            <a:extLst>
              <a:ext uri="{28A0092B-C50C-407E-A947-70E740481C1C}">
                <a14:useLocalDpi xmlns:a14="http://schemas.microsoft.com/office/drawing/2010/main"/>
              </a:ext>
            </a:extLst>
          </a:blip>
          <a:srcRect/>
          <a:stretch/>
        </p:blipFill>
        <p:spPr>
          <a:xfrm>
            <a:off x="11277500" y="5880706"/>
            <a:ext cx="657815" cy="763594"/>
          </a:xfrm>
          <a:prstGeom prst="rect">
            <a:avLst/>
          </a:prstGeom>
        </p:spPr>
      </p:pic>
    </p:spTree>
    <p:extLst>
      <p:ext uri="{BB962C8B-B14F-4D97-AF65-F5344CB8AC3E}">
        <p14:creationId xmlns:p14="http://schemas.microsoft.com/office/powerpoint/2010/main" val="2527318826"/>
      </p:ext>
    </p:extLst>
  </p:cSld>
  <p:clrMap bg1="lt1" tx1="dk1" bg2="lt2" tx2="dk2" accent1="accent1" accent2="accent2" accent3="accent3" accent4="accent4" accent5="accent5" accent6="accent6" hlink="hlink" folHlink="folHlink"/>
  <p:sldLayoutIdLst>
    <p:sldLayoutId id="2147483676" r:id="rId1"/>
    <p:sldLayoutId id="2147483681" r:id="rId2"/>
    <p:sldLayoutId id="2147483680" r:id="rId3"/>
    <p:sldLayoutId id="2147483677" r:id="rId4"/>
    <p:sldLayoutId id="2147483678" r:id="rId5"/>
    <p:sldLayoutId id="2147483679" r:id="rId6"/>
  </p:sldLayoutIdLst>
  <p:txStyles>
    <p:titleStyle>
      <a:lvl1pPr algn="l" defTabSz="914400" rtl="0" eaLnBrk="1" latinLnBrk="0" hangingPunct="1">
        <a:lnSpc>
          <a:spcPct val="90000"/>
        </a:lnSpc>
        <a:spcBef>
          <a:spcPct val="0"/>
        </a:spcBef>
        <a:buNone/>
        <a:defRPr sz="4400" b="1" i="0" kern="1200">
          <a:solidFill>
            <a:schemeClr val="tx1"/>
          </a:solidFill>
          <a:latin typeface="Georgia" panose="020405020504050203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lumMod val="50000"/>
            </a:schemeClr>
          </a:solidFill>
          <a:latin typeface="Calibri" panose="020F0502020204030204" pitchFamily="34" charset="0"/>
          <a:ea typeface="Verdana" panose="020B0604030504040204" pitchFamily="34" charset="0"/>
          <a:cs typeface="Calibri" panose="020F050202020403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lumMod val="50000"/>
            </a:schemeClr>
          </a:solidFill>
          <a:latin typeface="Calibri" panose="020F0502020204030204" pitchFamily="34" charset="0"/>
          <a:ea typeface="Verdana" panose="020B0604030504040204" pitchFamily="34" charset="0"/>
          <a:cs typeface="Calibri" panose="020F050202020403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lumMod val="50000"/>
            </a:schemeClr>
          </a:solidFill>
          <a:latin typeface="Calibri" panose="020F0502020204030204" pitchFamily="34" charset="0"/>
          <a:ea typeface="Verdana" panose="020B0604030504040204" pitchFamily="34" charset="0"/>
          <a:cs typeface="Calibri" panose="020F050202020403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schemeClr>
          </a:solidFill>
          <a:latin typeface="Calibri" panose="020F0502020204030204" pitchFamily="34" charset="0"/>
          <a:ea typeface="Verdana" panose="020B0604030504040204" pitchFamily="34" charset="0"/>
          <a:cs typeface="Calibri" panose="020F050202020403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lumMod val="50000"/>
            </a:schemeClr>
          </a:solidFill>
          <a:latin typeface="Calibri" panose="020F0502020204030204" pitchFamily="34" charset="0"/>
          <a:ea typeface="Verdana" panose="020B0604030504040204" pitchFamily="34" charset="0"/>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oleObject" Target="Macintosh%20HD:Users:k_skaara:Desktop:Robust%20Ungdom:2020:Korrektur:Korrektur%2010%20trinn%20april:%20VISUALISERING%20OG%20MENTAL%20TRENING:MANUS%20VISUALISERING%20OG%20MENTAL%20TRENING%20GYMSAL.docx!OLE_LINK3" TargetMode="Externa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8DDF1D6C-452C-5F4C-9BC4-A330BA9D9222}"/>
              </a:ext>
            </a:extLst>
          </p:cNvPr>
          <p:cNvSpPr>
            <a:spLocks noGrp="1"/>
          </p:cNvSpPr>
          <p:nvPr>
            <p:ph type="title"/>
          </p:nvPr>
        </p:nvSpPr>
        <p:spPr>
          <a:xfrm>
            <a:off x="6877877" y="1301143"/>
            <a:ext cx="5314123" cy="2494232"/>
          </a:xfrm>
        </p:spPr>
        <p:txBody>
          <a:bodyPr/>
          <a:lstStyle/>
          <a:p>
            <a:r>
              <a:rPr lang="nb-NO" sz="4400" b="1" dirty="0"/>
              <a:t>30 MINUTTERS GYMSALØKT: ”VISUALISERING OG MENTAL TRENING”</a:t>
            </a:r>
            <a:endParaRPr lang="nb-NO" sz="4400" dirty="0"/>
          </a:p>
        </p:txBody>
      </p:sp>
      <p:sp>
        <p:nvSpPr>
          <p:cNvPr id="3" name="Undertittel 2"/>
          <p:cNvSpPr txBox="1">
            <a:spLocks/>
          </p:cNvSpPr>
          <p:nvPr/>
        </p:nvSpPr>
        <p:spPr>
          <a:xfrm>
            <a:off x="6877877" y="4812453"/>
            <a:ext cx="3983593" cy="538480"/>
          </a:xfrm>
          <a:prstGeom prst="rect">
            <a:avLst/>
          </a:prstGeom>
        </p:spPr>
        <p:txBody>
          <a:bodyPr vert="horz" lIns="71323" tIns="35662" rIns="71323" bIns="35662" rtlCol="0" anchor="b">
            <a:noAutofit/>
          </a:bodyPr>
          <a:lstStyle/>
          <a:p>
            <a:r>
              <a:rPr lang="nb-NO" sz="2000" i="1" dirty="0"/>
              <a:t> </a:t>
            </a:r>
            <a:r>
              <a:rPr lang="nb-NO" sz="2200" i="1" dirty="0"/>
              <a:t>Veileder til nærværstrenere</a:t>
            </a:r>
          </a:p>
          <a:p>
            <a:r>
              <a:rPr lang="nb-NO" sz="2200" i="1"/>
              <a:t>Revidert 2025</a:t>
            </a:r>
            <a:endParaRPr lang="nb-NO" sz="2200" dirty="0"/>
          </a:p>
        </p:txBody>
      </p:sp>
    </p:spTree>
    <p:extLst>
      <p:ext uri="{BB962C8B-B14F-4D97-AF65-F5344CB8AC3E}">
        <p14:creationId xmlns:p14="http://schemas.microsoft.com/office/powerpoint/2010/main" val="1319936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83251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9E89FE-AB51-BD4B-A525-9D721A0EC598}"/>
              </a:ext>
            </a:extLst>
          </p:cNvPr>
          <p:cNvSpPr>
            <a:spLocks noGrp="1"/>
          </p:cNvSpPr>
          <p:nvPr>
            <p:ph type="title"/>
          </p:nvPr>
        </p:nvSpPr>
        <p:spPr/>
        <p:txBody>
          <a:bodyPr/>
          <a:lstStyle/>
          <a:p>
            <a:r>
              <a:rPr lang="nb-NO" dirty="0"/>
              <a:t>Logistikk (oppmøteoversikt):</a:t>
            </a:r>
          </a:p>
        </p:txBody>
      </p:sp>
      <p:sp>
        <p:nvSpPr>
          <p:cNvPr id="3" name="Plassholder for innhold 2">
            <a:extLst>
              <a:ext uri="{FF2B5EF4-FFF2-40B4-BE49-F238E27FC236}">
                <a16:creationId xmlns:a16="http://schemas.microsoft.com/office/drawing/2014/main" id="{9CCB6C96-CDDD-A849-ACDD-B76DFF5F056F}"/>
              </a:ext>
            </a:extLst>
          </p:cNvPr>
          <p:cNvSpPr>
            <a:spLocks noGrp="1"/>
          </p:cNvSpPr>
          <p:nvPr>
            <p:ph idx="1"/>
          </p:nvPr>
        </p:nvSpPr>
        <p:spPr>
          <a:xfrm>
            <a:off x="581889" y="1690688"/>
            <a:ext cx="10993584" cy="3899766"/>
          </a:xfrm>
        </p:spPr>
        <p:txBody>
          <a:bodyPr/>
          <a:lstStyle/>
          <a:p>
            <a:pPr>
              <a:buNone/>
            </a:pPr>
            <a:r>
              <a:rPr lang="nb-NO" sz="1800" b="1" dirty="0"/>
              <a:t>1. økt:</a:t>
            </a:r>
            <a:r>
              <a:rPr lang="nb-NO" sz="1800" dirty="0"/>
              <a:t> 08.30-09.30. </a:t>
            </a:r>
            <a:r>
              <a:rPr lang="nb-NO" sz="1800" b="1" dirty="0"/>
              <a:t>2. økt:</a:t>
            </a:r>
            <a:r>
              <a:rPr lang="nb-NO" sz="1800" dirty="0"/>
              <a:t> 09.35-10.35. </a:t>
            </a:r>
            <a:r>
              <a:rPr lang="nb-NO" sz="1800" b="1" dirty="0"/>
              <a:t>3. økt:</a:t>
            </a:r>
            <a:r>
              <a:rPr lang="nb-NO" sz="1800" dirty="0"/>
              <a:t> 10.50- 11.50. </a:t>
            </a:r>
            <a:r>
              <a:rPr lang="nb-NO" sz="1800" b="1" dirty="0"/>
              <a:t>4. økt:</a:t>
            </a:r>
            <a:r>
              <a:rPr lang="nb-NO" sz="1800" dirty="0"/>
              <a:t> 12.30- 13.30. </a:t>
            </a:r>
            <a:r>
              <a:rPr lang="nb-NO" sz="1800" b="1" dirty="0"/>
              <a:t>5. økt:</a:t>
            </a:r>
            <a:r>
              <a:rPr lang="nb-NO" sz="1800" dirty="0"/>
              <a:t> 13.40 -14.35</a:t>
            </a:r>
          </a:p>
          <a:p>
            <a:endParaRPr lang="nb-NO" dirty="0"/>
          </a:p>
        </p:txBody>
      </p:sp>
      <p:graphicFrame>
        <p:nvGraphicFramePr>
          <p:cNvPr id="24578" name="Object 2"/>
          <p:cNvGraphicFramePr>
            <a:graphicFrameLocks noChangeAspect="1"/>
          </p:cNvGraphicFramePr>
          <p:nvPr/>
        </p:nvGraphicFramePr>
        <p:xfrm>
          <a:off x="581889" y="2235729"/>
          <a:ext cx="9256378" cy="4177504"/>
        </p:xfrm>
        <a:graphic>
          <a:graphicData uri="http://schemas.openxmlformats.org/presentationml/2006/ole">
            <mc:AlternateContent xmlns:mc="http://schemas.openxmlformats.org/markup-compatibility/2006">
              <mc:Choice xmlns:v="urn:schemas-microsoft-com:vml" Requires="v">
                <p:oleObj name="Dokument" r:id="rId2" imgW="6781800" imgH="3060700" progId="Word.Document.12">
                  <p:link updateAutomatic="1"/>
                </p:oleObj>
              </mc:Choice>
              <mc:Fallback>
                <p:oleObj name="Dokument" r:id="rId2" imgW="6781800" imgH="3060700" progId="Word.Document.12">
                  <p:link updateAutomatic="1"/>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1889" y="2235729"/>
                        <a:ext cx="9256378" cy="41775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oleObj>
              </mc:Fallback>
            </mc:AlternateContent>
          </a:graphicData>
        </a:graphic>
      </p:graphicFrame>
    </p:spTree>
    <p:extLst>
      <p:ext uri="{BB962C8B-B14F-4D97-AF65-F5344CB8AC3E}">
        <p14:creationId xmlns:p14="http://schemas.microsoft.com/office/powerpoint/2010/main" val="33178073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9E89FE-AB51-BD4B-A525-9D721A0EC598}"/>
              </a:ext>
            </a:extLst>
          </p:cNvPr>
          <p:cNvSpPr>
            <a:spLocks noGrp="1"/>
          </p:cNvSpPr>
          <p:nvPr>
            <p:ph type="title"/>
          </p:nvPr>
        </p:nvSpPr>
        <p:spPr>
          <a:xfrm>
            <a:off x="581889" y="0"/>
            <a:ext cx="10993584" cy="1325563"/>
          </a:xfrm>
        </p:spPr>
        <p:txBody>
          <a:bodyPr/>
          <a:lstStyle/>
          <a:p>
            <a:r>
              <a:rPr lang="nb-NO" dirty="0"/>
              <a:t>Informasjon:</a:t>
            </a:r>
          </a:p>
        </p:txBody>
      </p:sp>
      <p:sp>
        <p:nvSpPr>
          <p:cNvPr id="3" name="Plassholder for innhold 2">
            <a:extLst>
              <a:ext uri="{FF2B5EF4-FFF2-40B4-BE49-F238E27FC236}">
                <a16:creationId xmlns:a16="http://schemas.microsoft.com/office/drawing/2014/main" id="{9CCB6C96-CDDD-A849-ACDD-B76DFF5F056F}"/>
              </a:ext>
            </a:extLst>
          </p:cNvPr>
          <p:cNvSpPr>
            <a:spLocks noGrp="1"/>
          </p:cNvSpPr>
          <p:nvPr>
            <p:ph idx="1"/>
          </p:nvPr>
        </p:nvSpPr>
        <p:spPr>
          <a:xfrm>
            <a:off x="581889" y="1325563"/>
            <a:ext cx="10993584" cy="4838170"/>
          </a:xfrm>
        </p:spPr>
        <p:txBody>
          <a:bodyPr>
            <a:normAutofit fontScale="55000" lnSpcReduction="20000"/>
          </a:bodyPr>
          <a:lstStyle/>
          <a:p>
            <a:pPr>
              <a:buNone/>
            </a:pPr>
            <a:r>
              <a:rPr lang="nb-NO" b="1" dirty="0"/>
              <a:t>Nødvendig utstyr:</a:t>
            </a:r>
            <a:endParaRPr lang="nb-NO" dirty="0"/>
          </a:p>
          <a:p>
            <a:pPr lvl="0">
              <a:lnSpc>
                <a:spcPct val="120000"/>
              </a:lnSpc>
              <a:spcBef>
                <a:spcPts val="0"/>
              </a:spcBef>
            </a:pPr>
            <a:r>
              <a:rPr lang="nb-NO" dirty="0"/>
              <a:t>Matter og pledd (én matte og ett pledd per elev)</a:t>
            </a:r>
          </a:p>
          <a:p>
            <a:pPr lvl="0">
              <a:lnSpc>
                <a:spcPct val="120000"/>
              </a:lnSpc>
              <a:spcBef>
                <a:spcPts val="0"/>
              </a:spcBef>
            </a:pPr>
            <a:r>
              <a:rPr lang="nb-NO" dirty="0"/>
              <a:t>Musikk-kilde (PC, cd-spiller, mobil eller liknende) </a:t>
            </a:r>
          </a:p>
          <a:p>
            <a:pPr lvl="0">
              <a:lnSpc>
                <a:spcPct val="120000"/>
              </a:lnSpc>
              <a:spcBef>
                <a:spcPts val="0"/>
              </a:spcBef>
            </a:pPr>
            <a:r>
              <a:rPr lang="nb-NO" dirty="0"/>
              <a:t>Høyttaler </a:t>
            </a:r>
          </a:p>
          <a:p>
            <a:pPr lvl="0">
              <a:lnSpc>
                <a:spcPct val="120000"/>
              </a:lnSpc>
              <a:spcBef>
                <a:spcPts val="0"/>
              </a:spcBef>
            </a:pPr>
            <a:r>
              <a:rPr lang="nb-NO" dirty="0"/>
              <a:t>Ekstra lader/batterier</a:t>
            </a:r>
          </a:p>
          <a:p>
            <a:pPr lvl="0">
              <a:lnSpc>
                <a:spcPct val="120000"/>
              </a:lnSpc>
              <a:spcBef>
                <a:spcPts val="0"/>
              </a:spcBef>
            </a:pPr>
            <a:r>
              <a:rPr lang="nb-NO" dirty="0"/>
              <a:t>Penn og papir (elevene tar med selv)</a:t>
            </a:r>
          </a:p>
          <a:p>
            <a:pPr>
              <a:buNone/>
            </a:pPr>
            <a:endParaRPr lang="nb-NO" dirty="0"/>
          </a:p>
          <a:p>
            <a:pPr>
              <a:buNone/>
            </a:pPr>
            <a:r>
              <a:rPr lang="nb-NO" b="1" dirty="0"/>
              <a:t>Rigging (før elevene kommer):</a:t>
            </a:r>
            <a:endParaRPr lang="nb-NO" dirty="0"/>
          </a:p>
          <a:p>
            <a:pPr lvl="0">
              <a:lnSpc>
                <a:spcPct val="120000"/>
              </a:lnSpc>
              <a:spcBef>
                <a:spcPts val="0"/>
              </a:spcBef>
            </a:pPr>
            <a:r>
              <a:rPr lang="nb-NO" dirty="0"/>
              <a:t>Arrangér mattene på gulvet med litt plass i mellom. Lærerens matte ligger foran (på langs/vannrett). Elevenes matter spres ut i rommet på tvers/loddrett (motsatt vei av lærerens). Når elevene ligger på matten vil de da ligge med føttene mot læreren. Legg ett pledd klart ved hver matte som eleven kan bruke hvis de fryser (det blir kaldt i gymsalen)</a:t>
            </a:r>
          </a:p>
          <a:p>
            <a:pPr lvl="0">
              <a:lnSpc>
                <a:spcPct val="120000"/>
              </a:lnSpc>
              <a:spcBef>
                <a:spcPts val="0"/>
              </a:spcBef>
            </a:pPr>
            <a:r>
              <a:rPr lang="nb-NO" dirty="0"/>
              <a:t>Sørg også for at nødvendig utstyr er koblet opp på forhånd (lydkilde og høyttaler)</a:t>
            </a:r>
          </a:p>
          <a:p>
            <a:pPr lvl="0">
              <a:lnSpc>
                <a:spcPct val="120000"/>
              </a:lnSpc>
              <a:spcBef>
                <a:spcPts val="0"/>
              </a:spcBef>
            </a:pPr>
            <a:r>
              <a:rPr lang="nb-NO" dirty="0"/>
              <a:t>Demp lyset i salen </a:t>
            </a:r>
          </a:p>
          <a:p>
            <a:pPr lvl="0">
              <a:lnSpc>
                <a:spcPct val="120000"/>
              </a:lnSpc>
              <a:spcBef>
                <a:spcPts val="0"/>
              </a:spcBef>
            </a:pPr>
            <a:r>
              <a:rPr lang="nb-NO" dirty="0"/>
              <a:t>(Heng eventuelt opp en ”</a:t>
            </a:r>
            <a:r>
              <a:rPr lang="nb-NO" dirty="0" err="1"/>
              <a:t>ikke-forstyrr-lapp</a:t>
            </a:r>
            <a:r>
              <a:rPr lang="nb-NO" dirty="0"/>
              <a:t>” på </a:t>
            </a:r>
            <a:r>
              <a:rPr lang="nb-NO" dirty="0" err="1"/>
              <a:t>gymsal-døren</a:t>
            </a:r>
            <a:r>
              <a:rPr lang="nb-NO" dirty="0"/>
              <a:t> så man unngår at andre kommer inn og forstyrrer mens samlingen pågår)</a:t>
            </a:r>
          </a:p>
          <a:p>
            <a:pPr>
              <a:buNone/>
            </a:pPr>
            <a:endParaRPr lang="nb-NO" dirty="0"/>
          </a:p>
          <a:p>
            <a:pPr>
              <a:buNone/>
            </a:pPr>
            <a:r>
              <a:rPr lang="nb-NO" b="1" dirty="0"/>
              <a:t>Ta i mot elevene:</a:t>
            </a:r>
            <a:endParaRPr lang="nb-NO" dirty="0"/>
          </a:p>
          <a:p>
            <a:pPr lvl="0">
              <a:lnSpc>
                <a:spcPct val="120000"/>
              </a:lnSpc>
              <a:spcBef>
                <a:spcPts val="0"/>
              </a:spcBef>
            </a:pPr>
            <a:r>
              <a:rPr lang="nb-NO" dirty="0"/>
              <a:t>Når elevene ankommer be dem legge fra seg sko, yttertøy og mobiler før de finner seg en plass/matte. De kan sette seg med ansiktet mot lærerens matte. Gi beskjed om at teppene ikke skal røres før det gis beskjed om det, og at ingen må flytte på mattene</a:t>
            </a:r>
          </a:p>
          <a:p>
            <a:endParaRPr lang="nb-NO" dirty="0"/>
          </a:p>
        </p:txBody>
      </p:sp>
    </p:spTree>
    <p:extLst>
      <p:ext uri="{BB962C8B-B14F-4D97-AF65-F5344CB8AC3E}">
        <p14:creationId xmlns:p14="http://schemas.microsoft.com/office/powerpoint/2010/main" val="33178073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B9E68402-D3F9-BF42-BB7C-499A0F2AFA6A}"/>
              </a:ext>
            </a:extLst>
          </p:cNvPr>
          <p:cNvSpPr>
            <a:spLocks noGrp="1"/>
          </p:cNvSpPr>
          <p:nvPr>
            <p:ph type="title"/>
          </p:nvPr>
        </p:nvSpPr>
        <p:spPr>
          <a:xfrm>
            <a:off x="592858" y="533930"/>
            <a:ext cx="9352419" cy="2852737"/>
          </a:xfrm>
        </p:spPr>
        <p:txBody>
          <a:bodyPr/>
          <a:lstStyle/>
          <a:p>
            <a:r>
              <a:rPr lang="nb-NO" dirty="0"/>
              <a:t>Program (30 min)</a:t>
            </a:r>
          </a:p>
        </p:txBody>
      </p:sp>
      <p:sp>
        <p:nvSpPr>
          <p:cNvPr id="3" name="Plassholder for tekst 2">
            <a:extLst>
              <a:ext uri="{FF2B5EF4-FFF2-40B4-BE49-F238E27FC236}">
                <a16:creationId xmlns:a16="http://schemas.microsoft.com/office/drawing/2014/main" id="{C3E231A1-3E85-5F4F-B68B-D77B4FB5CA97}"/>
              </a:ext>
            </a:extLst>
          </p:cNvPr>
          <p:cNvSpPr>
            <a:spLocks noGrp="1"/>
          </p:cNvSpPr>
          <p:nvPr>
            <p:ph type="body" idx="1"/>
          </p:nvPr>
        </p:nvSpPr>
        <p:spPr/>
        <p:txBody>
          <a:bodyPr/>
          <a:lstStyle/>
          <a:p>
            <a:r>
              <a:rPr lang="nb-NO" b="1" dirty="0">
                <a:solidFill>
                  <a:schemeClr val="tx1"/>
                </a:solidFill>
              </a:rPr>
              <a:t>Eksempel på bakgrunnsmusikk til øvelsene: </a:t>
            </a:r>
            <a:r>
              <a:rPr lang="nb-NO" u="sng" dirty="0">
                <a:solidFill>
                  <a:schemeClr val="tx1"/>
                </a:solidFill>
              </a:rPr>
              <a:t>https://m.youtube.com/watch?v=1ZYbU82GVz4</a:t>
            </a:r>
            <a:endParaRPr lang="nb-NO" dirty="0">
              <a:solidFill>
                <a:schemeClr val="tx1"/>
              </a:solidFill>
            </a:endParaRPr>
          </a:p>
          <a:p>
            <a:endParaRPr lang="nb-NO" dirty="0"/>
          </a:p>
        </p:txBody>
      </p:sp>
    </p:spTree>
    <p:extLst>
      <p:ext uri="{BB962C8B-B14F-4D97-AF65-F5344CB8AC3E}">
        <p14:creationId xmlns:p14="http://schemas.microsoft.com/office/powerpoint/2010/main" val="15766305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lassholder for bilde 4" descr="IMG_1887.jpg"/>
          <p:cNvPicPr>
            <a:picLocks noGrp="1" noChangeAspect="1"/>
          </p:cNvPicPr>
          <p:nvPr>
            <p:ph type="pic" idx="1"/>
          </p:nvPr>
        </p:nvPicPr>
        <p:blipFill>
          <a:blip r:embed="rId3" cstate="email">
            <a:extLst>
              <a:ext uri="{28A0092B-C50C-407E-A947-70E740481C1C}">
                <a14:useLocalDpi xmlns:a14="http://schemas.microsoft.com/office/drawing/2010/main"/>
              </a:ext>
            </a:extLst>
          </a:blip>
          <a:srcRect t="-14967" b="-14967"/>
          <a:stretch>
            <a:fillRect/>
          </a:stretch>
        </p:blipFill>
        <p:spPr/>
      </p:pic>
      <p:sp>
        <p:nvSpPr>
          <p:cNvPr id="3" name="Plassholder for tekst 2">
            <a:extLst>
              <a:ext uri="{FF2B5EF4-FFF2-40B4-BE49-F238E27FC236}">
                <a16:creationId xmlns:a16="http://schemas.microsoft.com/office/drawing/2014/main" id="{840EE1F8-3F67-BA43-A07C-6D18811BE082}"/>
              </a:ext>
            </a:extLst>
          </p:cNvPr>
          <p:cNvSpPr>
            <a:spLocks noGrp="1"/>
          </p:cNvSpPr>
          <p:nvPr>
            <p:ph type="body" idx="10"/>
          </p:nvPr>
        </p:nvSpPr>
        <p:spPr/>
        <p:txBody>
          <a:bodyPr/>
          <a:lstStyle/>
          <a:p>
            <a:endParaRPr lang="nb-NO" dirty="0"/>
          </a:p>
        </p:txBody>
      </p:sp>
      <p:sp>
        <p:nvSpPr>
          <p:cNvPr id="4" name="Plassholder for tekst 2">
            <a:extLst>
              <a:ext uri="{FF2B5EF4-FFF2-40B4-BE49-F238E27FC236}">
                <a16:creationId xmlns:a16="http://schemas.microsoft.com/office/drawing/2014/main" id="{840EE1F8-3F67-BA43-A07C-6D18811BE082}"/>
              </a:ext>
            </a:extLst>
          </p:cNvPr>
          <p:cNvSpPr txBox="1">
            <a:spLocks/>
          </p:cNvSpPr>
          <p:nvPr/>
        </p:nvSpPr>
        <p:spPr>
          <a:xfrm>
            <a:off x="7663070" y="2065867"/>
            <a:ext cx="3756537" cy="4518364"/>
          </a:xfrm>
          <a:prstGeom prst="rect">
            <a:avLst/>
          </a:prstGeom>
        </p:spPr>
        <p:txBody>
          <a:bodyPr/>
          <a:lstStyle/>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nb-NO" sz="2600" b="1" i="0" u="none" strike="noStrike" kern="1200" cap="none" spc="0" normalizeH="0" baseline="0" noProof="0" dirty="0">
                <a:ln>
                  <a:noFill/>
                </a:ln>
                <a:solidFill>
                  <a:schemeClr val="tx1"/>
                </a:solidFill>
                <a:effectLst/>
                <a:uLnTx/>
                <a:uFillTx/>
                <a:latin typeface="Calibri" panose="020F0502020204030204" pitchFamily="34" charset="0"/>
                <a:ea typeface="Verdana" panose="020B0604030504040204" pitchFamily="34" charset="0"/>
                <a:cs typeface="Calibri" panose="020F0502020204030204" pitchFamily="34" charset="0"/>
              </a:rPr>
              <a:t>Introduksjon</a:t>
            </a:r>
          </a:p>
          <a:p>
            <a:pPr marL="514350" marR="0" lvl="0" indent="-514350" algn="l" defTabSz="914400" rtl="0" eaLnBrk="1" fontAlgn="auto" latinLnBrk="0" hangingPunct="1">
              <a:lnSpc>
                <a:spcPct val="90000"/>
              </a:lnSpc>
              <a:spcBef>
                <a:spcPts val="1000"/>
              </a:spcBef>
              <a:spcAft>
                <a:spcPts val="0"/>
              </a:spcAft>
              <a:buClrTx/>
              <a:buSzTx/>
              <a:buFont typeface="+mj-lt"/>
              <a:buAutoNum type="arabicPeriod"/>
              <a:tabLst/>
              <a:defRPr/>
            </a:pPr>
            <a:r>
              <a:rPr kumimoji="0" lang="nb-NO" sz="2600" b="1" i="0" u="none" strike="noStrike" kern="1200" cap="none" spc="0" normalizeH="0" baseline="0" noProof="0" dirty="0">
                <a:ln>
                  <a:noFill/>
                </a:ln>
                <a:solidFill>
                  <a:schemeClr val="tx1"/>
                </a:solidFill>
                <a:effectLst/>
                <a:uLnTx/>
                <a:uFillTx/>
                <a:latin typeface="Calibri" panose="020F0502020204030204" pitchFamily="34" charset="0"/>
                <a:ea typeface="Verdana" panose="020B0604030504040204" pitchFamily="34" charset="0"/>
                <a:cs typeface="Calibri" panose="020F0502020204030204" pitchFamily="34" charset="0"/>
              </a:rPr>
              <a:t>Dyp pust – med </a:t>
            </a:r>
            <a:r>
              <a:rPr kumimoji="0" lang="nb-NO" sz="2600" b="1" i="0" u="none" strike="noStrike" kern="1200" cap="none" spc="0" normalizeH="0" baseline="0" noProof="0" dirty="0" err="1">
                <a:ln>
                  <a:noFill/>
                </a:ln>
                <a:solidFill>
                  <a:schemeClr val="tx1"/>
                </a:solidFill>
                <a:effectLst/>
                <a:uLnTx/>
                <a:uFillTx/>
                <a:latin typeface="Calibri"/>
                <a:ea typeface="Verdana" panose="020B0604030504040204" pitchFamily="34" charset="0"/>
                <a:cs typeface="Calibri" panose="020F0502020204030204" pitchFamily="34" charset="0"/>
              </a:rPr>
              <a:t>kroppsscan</a:t>
            </a:r>
            <a:endParaRPr kumimoji="0" lang="nb-NO" sz="2600" b="1" i="0" u="none" strike="noStrike" kern="1200" cap="none" spc="0" normalizeH="0" baseline="0" noProof="0" dirty="0">
              <a:ln>
                <a:noFill/>
              </a:ln>
              <a:solidFill>
                <a:schemeClr val="tx1"/>
              </a:solidFill>
              <a:effectLst/>
              <a:uLnTx/>
              <a:uFillTx/>
              <a:latin typeface="Calibri"/>
              <a:ea typeface="Verdana" panose="020B0604030504040204" pitchFamily="34" charset="0"/>
              <a:cs typeface="Calibri" panose="020F0502020204030204" pitchFamily="34" charset="0"/>
            </a:endParaRPr>
          </a:p>
          <a:p>
            <a:pPr marL="514350" lvl="0" indent="-514350">
              <a:lnSpc>
                <a:spcPct val="90000"/>
              </a:lnSpc>
              <a:spcBef>
                <a:spcPts val="1000"/>
              </a:spcBef>
              <a:buFont typeface="+mj-lt"/>
              <a:buAutoNum type="arabicPeriod"/>
            </a:pPr>
            <a:r>
              <a:rPr lang="nb-NO" sz="2600" b="1" dirty="0">
                <a:latin typeface="Calibri"/>
              </a:rPr>
              <a:t>Å visualisere et mål</a:t>
            </a:r>
          </a:p>
          <a:p>
            <a:pPr marL="514350" lvl="0" indent="-514350">
              <a:lnSpc>
                <a:spcPct val="90000"/>
              </a:lnSpc>
              <a:spcBef>
                <a:spcPts val="1000"/>
              </a:spcBef>
              <a:buFont typeface="+mj-lt"/>
              <a:buAutoNum type="arabicPeriod"/>
            </a:pPr>
            <a:r>
              <a:rPr kumimoji="0" lang="nb-NO" sz="2600" b="1" i="0" u="none" strike="noStrike" kern="1200" cap="none" spc="0" normalizeH="0" baseline="0" noProof="0" dirty="0">
                <a:ln>
                  <a:noFill/>
                </a:ln>
                <a:solidFill>
                  <a:schemeClr val="tx1"/>
                </a:solidFill>
                <a:effectLst/>
                <a:uLnTx/>
                <a:uFillTx/>
                <a:latin typeface="Calibri"/>
                <a:ea typeface="Verdana" panose="020B0604030504040204" pitchFamily="34" charset="0"/>
                <a:cs typeface="Calibri" panose="020F0502020204030204" pitchFamily="34" charset="0"/>
              </a:rPr>
              <a:t>Stemple tanker</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nb-NO" sz="2400" b="0" i="0" u="none" strike="noStrike" kern="1200" cap="none" spc="0" normalizeH="0" baseline="0" noProof="0" dirty="0">
              <a:ln>
                <a:noFill/>
              </a:ln>
              <a:solidFill>
                <a:schemeClr val="tx1"/>
              </a:solidFill>
              <a:effectLst/>
              <a:uLnTx/>
              <a:uFillTx/>
              <a:latin typeface="Calibri" panose="020F0502020204030204" pitchFamily="34" charset="0"/>
              <a:ea typeface="Verdana" panose="020B0604030504040204" pitchFamily="34" charset="0"/>
              <a:cs typeface="Calibri" panose="020F0502020204030204" pitchFamily="34" charset="0"/>
            </a:endParaRPr>
          </a:p>
        </p:txBody>
      </p:sp>
    </p:spTree>
    <p:extLst>
      <p:ext uri="{BB962C8B-B14F-4D97-AF65-F5344CB8AC3E}">
        <p14:creationId xmlns:p14="http://schemas.microsoft.com/office/powerpoint/2010/main" val="2243753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9E89FE-AB51-BD4B-A525-9D721A0EC598}"/>
              </a:ext>
            </a:extLst>
          </p:cNvPr>
          <p:cNvSpPr>
            <a:spLocks noGrp="1"/>
          </p:cNvSpPr>
          <p:nvPr>
            <p:ph type="title"/>
          </p:nvPr>
        </p:nvSpPr>
        <p:spPr/>
        <p:txBody>
          <a:bodyPr/>
          <a:lstStyle/>
          <a:p>
            <a:r>
              <a:rPr lang="nb-NO" dirty="0"/>
              <a:t>Introduksjon (5 min)</a:t>
            </a:r>
          </a:p>
        </p:txBody>
      </p:sp>
      <p:sp>
        <p:nvSpPr>
          <p:cNvPr id="3" name="Plassholder for innhold 2">
            <a:extLst>
              <a:ext uri="{FF2B5EF4-FFF2-40B4-BE49-F238E27FC236}">
                <a16:creationId xmlns:a16="http://schemas.microsoft.com/office/drawing/2014/main" id="{9CCB6C96-CDDD-A849-ACDD-B76DFF5F056F}"/>
              </a:ext>
            </a:extLst>
          </p:cNvPr>
          <p:cNvSpPr>
            <a:spLocks noGrp="1"/>
          </p:cNvSpPr>
          <p:nvPr>
            <p:ph idx="1"/>
          </p:nvPr>
        </p:nvSpPr>
        <p:spPr>
          <a:xfrm>
            <a:off x="581889" y="1405467"/>
            <a:ext cx="10993584" cy="3899766"/>
          </a:xfrm>
        </p:spPr>
        <p:txBody>
          <a:bodyPr/>
          <a:lstStyle/>
          <a:p>
            <a:r>
              <a:rPr lang="nb-NO" sz="1600" b="1" dirty="0"/>
              <a:t>Hei, og velkommen</a:t>
            </a:r>
            <a:r>
              <a:rPr lang="nb-NO" sz="1600" dirty="0"/>
              <a:t> til en halvtime med visualisering og mental trening, som er dagens tema. Mitt navn er (...), og vi skal ha 30 minutter sammen her i gymsalen hvor dere skal få følge meg gjennom 3 enkle øvelser. Målet er at dere skal lære noen øvelser som dere kan ”ta med dere hjem” og bruke i hverdagen for å stresse ned. </a:t>
            </a:r>
          </a:p>
          <a:p>
            <a:r>
              <a:rPr lang="nb-NO" sz="1600" b="1" dirty="0"/>
              <a:t>Visualisering</a:t>
            </a:r>
            <a:r>
              <a:rPr lang="nb-NO" sz="1600" dirty="0"/>
              <a:t> er, kort fortalt, en form for mental trening som handler om å se for seg scenarioer eller hendelser i hodet før de oppstår i virkeligheten. Det er viktig at kroppen en avspent og avslappet, og at man bruker sansene (syn, hørsel, lukt, smak, kroppslig fornemmelse) slik at den mentale opplevelsen blir så lik virkeligheten som mulig. Man kan bruke visualisering i forkant av situasjoner som du vet gjør deg stresset, eller som du synes er ubehagelig. For eksempel: Før eksamen, muntlige fremføringer, flyskrekk og liknende. Visualisering kan redusere kroppslig og mentalt stress, og gjøre at dere mestrer hverdagen og situasjoner bedre. Visualisering er mye brukt i idrett, og i business-sammenheng. Mange store ledere visualiserer før de skal holde viktige taler for eksempel. Men, det kan også brukes i hverdagssammenheng. Derfor skal dere lære om dette. </a:t>
            </a:r>
          </a:p>
          <a:p>
            <a:r>
              <a:rPr lang="nb-NO" sz="1600" b="1" dirty="0"/>
              <a:t>Deres eneste oppgave</a:t>
            </a:r>
            <a:r>
              <a:rPr lang="nb-NO" sz="1600" dirty="0"/>
              <a:t> denne økta er å være i totalt stillhet, og følge meg og det som blir sagt. Lukke munnen og lytte med ørene. 30 minutter går utrolig fort så bruk dette som en mulighet til å koble helt ut og slappe av. Dette er DIN tid. Så glem alle andre og fokuser på deg selv.</a:t>
            </a:r>
          </a:p>
          <a:p>
            <a:r>
              <a:rPr lang="nb-NO" sz="1600" b="1" dirty="0"/>
              <a:t>Vi skal starte</a:t>
            </a:r>
            <a:r>
              <a:rPr lang="nb-NO" sz="1600" dirty="0"/>
              <a:t> med en liggende pusteøvelse så dere kan legge dere ned på ryggen. Ta gjerne teppet over deg hvis du vil.</a:t>
            </a:r>
          </a:p>
          <a:p>
            <a:endParaRPr lang="nb-NO" dirty="0"/>
          </a:p>
        </p:txBody>
      </p:sp>
    </p:spTree>
    <p:extLst>
      <p:ext uri="{BB962C8B-B14F-4D97-AF65-F5344CB8AC3E}">
        <p14:creationId xmlns:p14="http://schemas.microsoft.com/office/powerpoint/2010/main" val="3317807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9E89FE-AB51-BD4B-A525-9D721A0EC598}"/>
              </a:ext>
            </a:extLst>
          </p:cNvPr>
          <p:cNvSpPr>
            <a:spLocks noGrp="1"/>
          </p:cNvSpPr>
          <p:nvPr>
            <p:ph type="title"/>
          </p:nvPr>
        </p:nvSpPr>
        <p:spPr/>
        <p:txBody>
          <a:bodyPr/>
          <a:lstStyle/>
          <a:p>
            <a:r>
              <a:rPr lang="nb-NO" dirty="0"/>
              <a:t>Øvelse 1: Dyp pust - med </a:t>
            </a:r>
            <a:r>
              <a:rPr lang="nb-NO" dirty="0" err="1"/>
              <a:t>kroppsscan</a:t>
            </a:r>
            <a:r>
              <a:rPr lang="nb-NO" dirty="0"/>
              <a:t> </a:t>
            </a:r>
            <a:r>
              <a:rPr lang="nb-NO" sz="3200" dirty="0"/>
              <a:t>(10 min)</a:t>
            </a:r>
            <a:endParaRPr lang="nb-NO" dirty="0"/>
          </a:p>
        </p:txBody>
      </p:sp>
      <p:sp>
        <p:nvSpPr>
          <p:cNvPr id="3" name="Plassholder for innhold 2">
            <a:extLst>
              <a:ext uri="{FF2B5EF4-FFF2-40B4-BE49-F238E27FC236}">
                <a16:creationId xmlns:a16="http://schemas.microsoft.com/office/drawing/2014/main" id="{9CCB6C96-CDDD-A849-ACDD-B76DFF5F056F}"/>
              </a:ext>
            </a:extLst>
          </p:cNvPr>
          <p:cNvSpPr>
            <a:spLocks noGrp="1"/>
          </p:cNvSpPr>
          <p:nvPr>
            <p:ph idx="1"/>
          </p:nvPr>
        </p:nvSpPr>
        <p:spPr/>
        <p:txBody>
          <a:bodyPr/>
          <a:lstStyle/>
          <a:p>
            <a:r>
              <a:rPr lang="nb-NO" sz="1400" b="1" dirty="0"/>
              <a:t>Kjenn at du ligger godt,</a:t>
            </a:r>
            <a:r>
              <a:rPr lang="nb-NO" sz="1400" dirty="0"/>
              <a:t> med bena litt fra hverandre så hoftene får slappet av. Armene ligger ned langs siden, med litt avstand fra kroppen. Håndflatene vender opp mot taket, og hodet hviler tungt mot gulvet så nakken slapper av. Lukk øynene og kjenn at du er trygg. Det er lettere for kroppen å slappe av når du har øynene igjen.</a:t>
            </a:r>
          </a:p>
          <a:p>
            <a:r>
              <a:rPr lang="nb-NO" sz="1400" b="1" dirty="0"/>
              <a:t>Så retter du oppmerksomheten på pusten</a:t>
            </a:r>
            <a:r>
              <a:rPr lang="nb-NO" sz="1400" dirty="0"/>
              <a:t>. Pust inn gjennom nesa, og ut gjennom munnen. Bare observer først. Hvordan lungene fylles med oksygen på innpust og tømmes på utpust. Ta noen dype pust her, mens du kjenner at kroppen slapper mer og mer av. Legg hendene på magen og kjenn at magen fylles som en ballong med luft på innpust. Og synker sammen på utpust mens du tømmer lungene for luft. Trekk pusten sakte inn, helt ned i magen, og pust langsomt ut. Pass på at innpust og utpust er ca like lange. Ta noen dype pust her og kjenn at du gir slipp på hver eneste lille muskelcelle i kroppen. Kjenn at du slapper mer og mer av.</a:t>
            </a:r>
          </a:p>
          <a:p>
            <a:r>
              <a:rPr lang="nb-NO" sz="1400" b="1" dirty="0"/>
              <a:t>Så kan du legge armene ned på matten igjen,</a:t>
            </a:r>
            <a:r>
              <a:rPr lang="nb-NO" sz="1400" dirty="0"/>
              <a:t> og rette oppmerksomheten på føttene dine. Kjenn etter hvordan føttene føles. Er de kalde? Varme? Avslappede? Tenk at du slipper alle spenninger du har og lar føttene hvile godt. </a:t>
            </a:r>
          </a:p>
          <a:p>
            <a:r>
              <a:rPr lang="nb-NO" sz="1400" dirty="0"/>
              <a:t>Kjenn deretter etter hvordan leggene og knærne kjennes ut. Gi slipp også her. Så retter du oppmerksomheten mot lårene og hoftepartiet. Kjenn at du slapper godt av i hoftene og la lårene slappe av enda mer. Kjenn at bena synker ned mot bakken og blir tyngre og tyngre. Så retter du oppmerksomheten mot korsryggen, og oppover hele ryggraden. Kjenn at du gir slipp på alle spenninger du har i ryggen. Slapp ennå mer av i ryggen, fra korsrygg og opp mot skuldrene. Og magen og brystkassen. Kjenn at du slapper av også i dette området. Gi slipp! Så kjenner du etter i skuldrene. Hvordan kjennes skuldre og nakke ut? Hvis du kjenner noen spenninger eller stivheter her, så gi slipp på disse. Kjenn at du slipper kroppen ned mot matten og hviler ennå mer. Kjenn så på armene, hele veien helt ned i fingerspissen. Gi slipp på armene. Kjenn at de blir tunge. Til slutt kan du kjenne på hode og ansiktet. Hvordan kjennes det ut? Be hodet og ansiktet om å slappe av, la alle spenninger forsvinne, og tenkt at hodet blir tyngre og tyngre. Kjenn nå hvordan hele kroppen hviler godt på matta. Og hvor avslappet du er akkurat nå.</a:t>
            </a:r>
          </a:p>
          <a:p>
            <a:r>
              <a:rPr lang="nb-NO" sz="1400" b="1" dirty="0"/>
              <a:t>Så kan du så smått begynne </a:t>
            </a:r>
            <a:r>
              <a:rPr lang="nb-NO" sz="1400" dirty="0"/>
              <a:t>å bevege litt på fingre og tær... Gjøre små bevegelser med armer og ben... Vekke hodet og nakken ved å forsiktig vri hodet fra side til side. Og etter hvert lukke opp øynene og strekke deg så lang du er. Gjerne gjespe om det kjennes riktig ut. Kom rolig opp i sittende stilling, med ansiktet mot meg.</a:t>
            </a:r>
          </a:p>
          <a:p>
            <a:endParaRPr lang="nb-NO" dirty="0"/>
          </a:p>
        </p:txBody>
      </p:sp>
    </p:spTree>
    <p:extLst>
      <p:ext uri="{BB962C8B-B14F-4D97-AF65-F5344CB8AC3E}">
        <p14:creationId xmlns:p14="http://schemas.microsoft.com/office/powerpoint/2010/main" val="3317807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9E89FE-AB51-BD4B-A525-9D721A0EC598}"/>
              </a:ext>
            </a:extLst>
          </p:cNvPr>
          <p:cNvSpPr>
            <a:spLocks noGrp="1"/>
          </p:cNvSpPr>
          <p:nvPr>
            <p:ph type="title"/>
          </p:nvPr>
        </p:nvSpPr>
        <p:spPr/>
        <p:txBody>
          <a:bodyPr/>
          <a:lstStyle/>
          <a:p>
            <a:r>
              <a:rPr lang="nb-NO" dirty="0"/>
              <a:t>Øvelse 2: Å visualisere et mål </a:t>
            </a:r>
            <a:r>
              <a:rPr lang="nb-NO" sz="3200" dirty="0"/>
              <a:t>(10 min)</a:t>
            </a:r>
            <a:endParaRPr lang="nb-NO" dirty="0"/>
          </a:p>
        </p:txBody>
      </p:sp>
      <p:sp>
        <p:nvSpPr>
          <p:cNvPr id="3" name="Plassholder for innhold 2">
            <a:extLst>
              <a:ext uri="{FF2B5EF4-FFF2-40B4-BE49-F238E27FC236}">
                <a16:creationId xmlns:a16="http://schemas.microsoft.com/office/drawing/2014/main" id="{9CCB6C96-CDDD-A849-ACDD-B76DFF5F056F}"/>
              </a:ext>
            </a:extLst>
          </p:cNvPr>
          <p:cNvSpPr>
            <a:spLocks noGrp="1"/>
          </p:cNvSpPr>
          <p:nvPr>
            <p:ph idx="1"/>
          </p:nvPr>
        </p:nvSpPr>
        <p:spPr>
          <a:xfrm>
            <a:off x="581889" y="1825625"/>
            <a:ext cx="10993584" cy="4388908"/>
          </a:xfrm>
        </p:spPr>
        <p:txBody>
          <a:bodyPr/>
          <a:lstStyle/>
          <a:p>
            <a:r>
              <a:rPr lang="nb-NO" sz="1500" b="1" dirty="0"/>
              <a:t>Nå skal vi øve oss på visualisering.</a:t>
            </a:r>
            <a:r>
              <a:rPr lang="nb-NO" sz="1500" dirty="0"/>
              <a:t> Dere kan ta frem penn og papir (det kan være greit at dette er lagt frem i starten av timen så de slipper å bruke mye tid på å hente dette). Dette arket er privat og det du skriver skal ikke vises til noen.</a:t>
            </a:r>
          </a:p>
          <a:p>
            <a:r>
              <a:rPr lang="nb-NO" sz="1500" b="1" dirty="0"/>
              <a:t>Det første du gjør er å velg deg et mål du har.</a:t>
            </a:r>
            <a:r>
              <a:rPr lang="nb-NO" sz="1500" dirty="0"/>
              <a:t> Det kan være en stor drøm, eller noe du ønsker å få til eller bli bedre på (kan være hva som helst). For eksempel ”være rolig og trygg når jeg holder presentasjoner i klassen”, ”bli bedre i matematikk”, ”score flere mål i fotball”, ”være mindre avhengig av sosiale medier”. Skriv ned målet som en slags overskrift på arket. (Gi elevene litt tid til å tenke).</a:t>
            </a:r>
          </a:p>
          <a:p>
            <a:r>
              <a:rPr lang="nb-NO" sz="1500" b="1" dirty="0"/>
              <a:t>Lukk så øynene og se for deg hvor du befinner deg</a:t>
            </a:r>
            <a:r>
              <a:rPr lang="nb-NO" sz="1500" dirty="0"/>
              <a:t> når du skal trene på dette. Hvor begynner du? Hvor befinner du deg? Hvordan ser det ut der? Hvilke detaljer ser du? Når du har dette klart for deg lukker du opp øynene, og skriver så dette ned på arket slik: ”Jeg er på/i/ved.....” Jo mer detaljer du får ned jo bedre.</a:t>
            </a:r>
          </a:p>
          <a:p>
            <a:r>
              <a:rPr lang="nb-NO" sz="1500" b="1" dirty="0"/>
              <a:t>Lukk så øynene igjen og bestem deg for hvilke følelser du ønsker å ha</a:t>
            </a:r>
            <a:r>
              <a:rPr lang="nb-NO" sz="1500" dirty="0"/>
              <a:t> inni deg når du øver på målet ditt. Lag et mentalt bilde på hvordan denne følelsen kjennes ut i kroppen din. For eksempel sterk, tøff, uredd, glad, energisk... Kjenn etter i kroppen hvordan disse følelsene kjennes ut. Lukk så øynene opp og noter dette ned på arket ditt slik: ”Jeg føler meg.......”</a:t>
            </a:r>
          </a:p>
          <a:p>
            <a:r>
              <a:rPr lang="nb-NO" sz="1500" b="1" dirty="0"/>
              <a:t>Lukk så øynene igjen og se/kjenn etter flere detaljer</a:t>
            </a:r>
            <a:r>
              <a:rPr lang="nb-NO" sz="1500" dirty="0"/>
              <a:t> for hvordan du øver på dette målet. Hva må du gjøre for å få det til? Se for deg at du starter et sted og jobber deg mot målet. Alle stegene du må ta. Hvilke detaljer du ser. Hvilke følelser har du i kroppen. Kjenn etter hvor bra du føler deg når du mestrer, og oppnår målet ditt! Se for deg dette som en film. En film du kan spille om og om igjen, og perfeksjonere for hver gang. Og du lykkes hver gang. Hver gang når du målet ditt. (Gi elevene litt tid). Når dere har sett denne filmen i tankene noen ganger lukker dere opp øynene og skriver ned de siste detaljene slik: ”Jeg.....” (i nåtid, beskrivelse på hvordan dette utføres). Husk å beskriv farger, lukter, lyder, smaker, fornemmelser, inntrykk...</a:t>
            </a:r>
          </a:p>
          <a:p>
            <a:r>
              <a:rPr lang="nb-NO" sz="1500" b="1" dirty="0"/>
              <a:t>Les så brevet inni deg, og gjør justeringer</a:t>
            </a:r>
            <a:r>
              <a:rPr lang="nb-NO" sz="1500" dirty="0"/>
              <a:t> og utfyllinger dersom det trengs. </a:t>
            </a:r>
          </a:p>
        </p:txBody>
      </p:sp>
    </p:spTree>
    <p:extLst>
      <p:ext uri="{BB962C8B-B14F-4D97-AF65-F5344CB8AC3E}">
        <p14:creationId xmlns:p14="http://schemas.microsoft.com/office/powerpoint/2010/main" val="3317807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49E89FE-AB51-BD4B-A525-9D721A0EC598}"/>
              </a:ext>
            </a:extLst>
          </p:cNvPr>
          <p:cNvSpPr>
            <a:spLocks noGrp="1"/>
          </p:cNvSpPr>
          <p:nvPr>
            <p:ph type="title"/>
          </p:nvPr>
        </p:nvSpPr>
        <p:spPr/>
        <p:txBody>
          <a:bodyPr/>
          <a:lstStyle/>
          <a:p>
            <a:r>
              <a:rPr lang="nb-NO" dirty="0"/>
              <a:t>Øvelse 3: Stemple tanker (5 min)</a:t>
            </a:r>
          </a:p>
        </p:txBody>
      </p:sp>
      <p:sp>
        <p:nvSpPr>
          <p:cNvPr id="3" name="Plassholder for innhold 2">
            <a:extLst>
              <a:ext uri="{FF2B5EF4-FFF2-40B4-BE49-F238E27FC236}">
                <a16:creationId xmlns:a16="http://schemas.microsoft.com/office/drawing/2014/main" id="{9CCB6C96-CDDD-A849-ACDD-B76DFF5F056F}"/>
              </a:ext>
            </a:extLst>
          </p:cNvPr>
          <p:cNvSpPr>
            <a:spLocks noGrp="1"/>
          </p:cNvSpPr>
          <p:nvPr>
            <p:ph idx="1"/>
          </p:nvPr>
        </p:nvSpPr>
        <p:spPr>
          <a:xfrm>
            <a:off x="581889" y="1473200"/>
            <a:ext cx="10993584" cy="3899766"/>
          </a:xfrm>
        </p:spPr>
        <p:txBody>
          <a:bodyPr/>
          <a:lstStyle/>
          <a:p>
            <a:r>
              <a:rPr lang="nb-NO" sz="1500" b="1" dirty="0"/>
              <a:t>Siste øvelse heter ”å stemple tanker”.</a:t>
            </a:r>
            <a:r>
              <a:rPr lang="nb-NO" sz="1500" dirty="0"/>
              <a:t> Dere kan i skredderstilling, eller på </a:t>
            </a:r>
            <a:r>
              <a:rPr lang="nb-NO" sz="1500" dirty="0" err="1"/>
              <a:t>knærna</a:t>
            </a:r>
            <a:r>
              <a:rPr lang="nb-NO" sz="1500" dirty="0"/>
              <a:t> hvis det er bedre. Lukk øynene og hvil. I denne øvelsen skal vi observere tankene våre, og kategorisere dem ved å gi dem et ”stempel”, ett ord, og deretter legge dem i en skuff. Tanker med samme stempel legges i samme skuff. For eksempel: Det kommer en tanke som handler om noe som skjedde i timen i stad – da stemples denne tanken med ”SKOLE”. Denne legges ned i en skuff merket med ordet ”SKOLE”. Neste tanke kan kanskje handle om mat, burger for eksempel. Da stemples tanken med ”MAT” og legges i en skuff som er merket med dette ordet. </a:t>
            </a:r>
          </a:p>
          <a:p>
            <a:r>
              <a:rPr lang="nb-NO" sz="1500" b="1" dirty="0"/>
              <a:t>Så da starter vi.</a:t>
            </a:r>
            <a:r>
              <a:rPr lang="nb-NO" sz="1500" dirty="0"/>
              <a:t> Rett deg godt opp i ryggen og la armene hvile på knærne. Fokuser innover og sitt i stillhet en liten stund. Finn pusten. Kjenn at du puster godt og dypt inn. Og langsomt ut. Så kan du begynner å legge merke til om det kommer noen tanker. Ikke kontroller eller korriger dem, bare observer. De tankene som kommer, kommer. Når du registrerer en tanke stempler du den slik det passer, og legger den ned i en skuff. Fortsett slik noen minutter (la elevene sitte i stillhet en stund).</a:t>
            </a:r>
          </a:p>
          <a:p>
            <a:r>
              <a:rPr lang="nb-NO" sz="1500" b="1" dirty="0"/>
              <a:t>(Etter noen minutter kan du fade musikken og samtidig si):</a:t>
            </a:r>
            <a:r>
              <a:rPr lang="nb-NO" sz="1500" dirty="0"/>
              <a:t> Fint. Bra. Nå har du ryddet opp i tankestrømmen din ved å kategorisere tankene i ulike skuffer. Da kan du vie oppmerksomheten din tilbake hit, og lukke opp øynene igjen.</a:t>
            </a:r>
          </a:p>
          <a:p>
            <a:endParaRPr lang="nb-NO" dirty="0"/>
          </a:p>
        </p:txBody>
      </p:sp>
    </p:spTree>
    <p:extLst>
      <p:ext uri="{BB962C8B-B14F-4D97-AF65-F5344CB8AC3E}">
        <p14:creationId xmlns:p14="http://schemas.microsoft.com/office/powerpoint/2010/main" val="3317807385"/>
      </p:ext>
    </p:extLst>
  </p:cSld>
  <p:clrMapOvr>
    <a:masterClrMapping/>
  </p:clrMapOvr>
</p:sld>
</file>

<file path=ppt/theme/theme1.xml><?xml version="1.0" encoding="utf-8"?>
<a:theme xmlns:a="http://schemas.openxmlformats.org/drawingml/2006/main" name="4_Office-tema">
  <a:themeElements>
    <a:clrScheme name="Egendefinert 2">
      <a:dk1>
        <a:srgbClr val="636C58"/>
      </a:dk1>
      <a:lt1>
        <a:srgbClr val="FFFFFF"/>
      </a:lt1>
      <a:dk2>
        <a:srgbClr val="626C57"/>
      </a:dk2>
      <a:lt2>
        <a:srgbClr val="E2E1DA"/>
      </a:lt2>
      <a:accent1>
        <a:srgbClr val="626C57"/>
      </a:accent1>
      <a:accent2>
        <a:srgbClr val="E1E6EC"/>
      </a:accent2>
      <a:accent3>
        <a:srgbClr val="000000"/>
      </a:accent3>
      <a:accent4>
        <a:srgbClr val="E2E1DA"/>
      </a:accent4>
      <a:accent5>
        <a:srgbClr val="626C57"/>
      </a:accent5>
      <a:accent6>
        <a:srgbClr val="E2E1DA"/>
      </a:accent6>
      <a:hlink>
        <a:srgbClr val="3573A8"/>
      </a:hlink>
      <a:folHlink>
        <a:srgbClr val="626C57"/>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tema">
  <a:themeElements>
    <a:clrScheme name="Egendefinert 2">
      <a:dk1>
        <a:srgbClr val="636C58"/>
      </a:dk1>
      <a:lt1>
        <a:srgbClr val="FFFFFF"/>
      </a:lt1>
      <a:dk2>
        <a:srgbClr val="626C57"/>
      </a:dk2>
      <a:lt2>
        <a:srgbClr val="E2E1DA"/>
      </a:lt2>
      <a:accent1>
        <a:srgbClr val="626C57"/>
      </a:accent1>
      <a:accent2>
        <a:srgbClr val="E1E6EC"/>
      </a:accent2>
      <a:accent3>
        <a:srgbClr val="000000"/>
      </a:accent3>
      <a:accent4>
        <a:srgbClr val="E2E1DA"/>
      </a:accent4>
      <a:accent5>
        <a:srgbClr val="626C57"/>
      </a:accent5>
      <a:accent6>
        <a:srgbClr val="E2E1DA"/>
      </a:accent6>
      <a:hlink>
        <a:srgbClr val="3573A8"/>
      </a:hlink>
      <a:folHlink>
        <a:srgbClr val="626C57"/>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Office-tema">
  <a:themeElements>
    <a:clrScheme name="Egendefinert 2">
      <a:dk1>
        <a:srgbClr val="636C58"/>
      </a:dk1>
      <a:lt1>
        <a:srgbClr val="FFFFFF"/>
      </a:lt1>
      <a:dk2>
        <a:srgbClr val="626C57"/>
      </a:dk2>
      <a:lt2>
        <a:srgbClr val="E2E1DA"/>
      </a:lt2>
      <a:accent1>
        <a:srgbClr val="626C57"/>
      </a:accent1>
      <a:accent2>
        <a:srgbClr val="E1E6EC"/>
      </a:accent2>
      <a:accent3>
        <a:srgbClr val="000000"/>
      </a:accent3>
      <a:accent4>
        <a:srgbClr val="E2E1DA"/>
      </a:accent4>
      <a:accent5>
        <a:srgbClr val="626C57"/>
      </a:accent5>
      <a:accent6>
        <a:srgbClr val="E2E1DA"/>
      </a:accent6>
      <a:hlink>
        <a:srgbClr val="3573A8"/>
      </a:hlink>
      <a:folHlink>
        <a:srgbClr val="626C57"/>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6_Office-tema">
  <a:themeElements>
    <a:clrScheme name="Egendefinert 2">
      <a:dk1>
        <a:srgbClr val="636C58"/>
      </a:dk1>
      <a:lt1>
        <a:srgbClr val="FFFFFF"/>
      </a:lt1>
      <a:dk2>
        <a:srgbClr val="626C57"/>
      </a:dk2>
      <a:lt2>
        <a:srgbClr val="E2E1DA"/>
      </a:lt2>
      <a:accent1>
        <a:srgbClr val="626C57"/>
      </a:accent1>
      <a:accent2>
        <a:srgbClr val="E1E6EC"/>
      </a:accent2>
      <a:accent3>
        <a:srgbClr val="000000"/>
      </a:accent3>
      <a:accent4>
        <a:srgbClr val="E2E1DA"/>
      </a:accent4>
      <a:accent5>
        <a:srgbClr val="626C57"/>
      </a:accent5>
      <a:accent6>
        <a:srgbClr val="E2E1DA"/>
      </a:accent6>
      <a:hlink>
        <a:srgbClr val="3573A8"/>
      </a:hlink>
      <a:folHlink>
        <a:srgbClr val="626C57"/>
      </a:folHlink>
    </a:clrScheme>
    <a:fontScheme name="Century Gothic">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2204</TotalTime>
  <Words>2497</Words>
  <Application>Microsoft Macintosh PowerPoint</Application>
  <PresentationFormat>Widescreen</PresentationFormat>
  <Paragraphs>74</Paragraphs>
  <Slides>10</Slides>
  <Notes>6</Notes>
  <HiddenSlides>0</HiddenSlides>
  <MMClips>0</MMClips>
  <ScaleCrop>false</ScaleCrop>
  <HeadingPairs>
    <vt:vector size="8" baseType="variant">
      <vt:variant>
        <vt:lpstr>Brukte skrifter</vt:lpstr>
      </vt:variant>
      <vt:variant>
        <vt:i4>3</vt:i4>
      </vt:variant>
      <vt:variant>
        <vt:lpstr>Tema</vt:lpstr>
      </vt:variant>
      <vt:variant>
        <vt:i4>4</vt:i4>
      </vt:variant>
      <vt:variant>
        <vt:lpstr>Koblinger</vt:lpstr>
      </vt:variant>
      <vt:variant>
        <vt:i4>1</vt:i4>
      </vt:variant>
      <vt:variant>
        <vt:lpstr>Lysbildetitler</vt:lpstr>
      </vt:variant>
      <vt:variant>
        <vt:i4>10</vt:i4>
      </vt:variant>
    </vt:vector>
  </HeadingPairs>
  <TitlesOfParts>
    <vt:vector size="18" baseType="lpstr">
      <vt:lpstr>Arial</vt:lpstr>
      <vt:lpstr>Calibri</vt:lpstr>
      <vt:lpstr>Georgia</vt:lpstr>
      <vt:lpstr>4_Office-tema</vt:lpstr>
      <vt:lpstr>5_Office-tema</vt:lpstr>
      <vt:lpstr>3_Office-tema</vt:lpstr>
      <vt:lpstr>6_Office-tema</vt:lpstr>
      <vt:lpstr>Macintosh%20HD:Users:k_skaara:Desktop:Robust%20Ungdom:2020:Korrektur:Korrektur%2010%20trinn%20april:%20VISUALISERING%20OG%20MENTAL%20TRENING:MANUS%20VISUALISERING%20OG%20MENTAL%20TRENING%20GYMSAL.docx!OLE_LINK3</vt:lpstr>
      <vt:lpstr>30 MINUTTERS GYMSALØKT: ”VISUALISERING OG MENTAL TRENING”</vt:lpstr>
      <vt:lpstr>Logistikk (oppmøteoversikt):</vt:lpstr>
      <vt:lpstr>Informasjon:</vt:lpstr>
      <vt:lpstr>Program (30 min)</vt:lpstr>
      <vt:lpstr>PowerPoint-presentasjon</vt:lpstr>
      <vt:lpstr>Introduksjon (5 min)</vt:lpstr>
      <vt:lpstr>Øvelse 1: Dyp pust - med kroppsscan (10 min)</vt:lpstr>
      <vt:lpstr>Øvelse 2: Å visualisere et mål (10 min)</vt:lpstr>
      <vt:lpstr>Øvelse 3: Stemple tanker (5 min)</vt:lpstr>
      <vt:lpstr>PowerPoint-presentasjon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Guro M. Dalsegg</dc:creator>
  <cp:lastModifiedBy>Audun Sivertsen</cp:lastModifiedBy>
  <cp:revision>29</cp:revision>
  <dcterms:created xsi:type="dcterms:W3CDTF">2020-06-04T10:31:20Z</dcterms:created>
  <dcterms:modified xsi:type="dcterms:W3CDTF">2025-09-13T15:42:34Z</dcterms:modified>
</cp:coreProperties>
</file>