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68" r:id="rId6"/>
    <p:sldId id="274" r:id="rId7"/>
    <p:sldId id="269" r:id="rId8"/>
    <p:sldId id="265" r:id="rId9"/>
    <p:sldId id="270" r:id="rId10"/>
    <p:sldId id="271" r:id="rId11"/>
    <p:sldId id="272" r:id="rId12"/>
    <p:sldId id="273" r:id="rId13"/>
    <p:sldId id="266" r:id="rId14"/>
    <p:sldId id="267"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9"/>
    <p:restoredTop sz="92697"/>
  </p:normalViewPr>
  <p:slideViewPr>
    <p:cSldViewPr snapToGrid="0" snapToObjects="1">
      <p:cViewPr varScale="1">
        <p:scale>
          <a:sx n="114" d="100"/>
          <a:sy n="114" d="100"/>
        </p:scale>
        <p:origin x="472"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p>
        <a:p>
          <a:r>
            <a:rPr lang="nb-NO" b="1" dirty="0"/>
            <a:t>«Gatenummer»</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F248BE13-A994-8648-A6F9-084DB955A70B}" type="presOf" srcId="{8CC54F98-7BAE-4754-87A2-B1085656FF5C}" destId="{65992195-1CB0-7047-92EB-D75694E007D5}" srcOrd="0" destOrd="0" presId="urn:microsoft.com/office/officeart/2016/7/layout/RepeatingBendingProcessNew"/>
    <dgm:cxn modelId="{762B9645-DD9F-7B46-B1B3-AF85DE914ADA}" type="presOf" srcId="{36FE66CB-27D2-47B3-8A8D-4F4DCE18F9FC}" destId="{6F45F2D9-E0BD-EC4D-B162-3153603DB088}" srcOrd="0" destOrd="0" presId="urn:microsoft.com/office/officeart/2016/7/layout/RepeatingBendingProcessNew"/>
    <dgm:cxn modelId="{4A3E9853-3647-F44A-A1A2-89C6B59DC7EB}" type="presOf" srcId="{6030B2DD-1C9B-47D9-AC0A-CC738D45504D}" destId="{A2257A8A-B7A4-FF4C-9CDD-F74AE5DD1C15}" srcOrd="0" destOrd="0" presId="urn:microsoft.com/office/officeart/2016/7/layout/RepeatingBendingProcessNew"/>
    <dgm:cxn modelId="{4C2E0AB8-79EB-3149-8C28-2902E703AA63}" type="presOf" srcId="{6038A879-0BCA-4A18-BC14-6D1269E391AE}" destId="{D46B6FC9-8D28-E048-B4DC-69A842DF7C03}"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FB4139F9-2E3B-6A4E-87A5-D16016C1931F}" type="presOf" srcId="{8CC54F98-7BAE-4754-87A2-B1085656FF5C}" destId="{AA5C4306-DFB2-A94E-AFF4-116C017EBDFC}" srcOrd="1" destOrd="0" presId="urn:microsoft.com/office/officeart/2016/7/layout/RepeatingBendingProcessNew"/>
    <dgm:cxn modelId="{A53A0A4B-88CF-C347-A3F4-B3C8DD1E531B}" type="presParOf" srcId="{A2257A8A-B7A4-FF4C-9CDD-F74AE5DD1C15}" destId="{6F45F2D9-E0BD-EC4D-B162-3153603DB088}" srcOrd="0" destOrd="0" presId="urn:microsoft.com/office/officeart/2016/7/layout/RepeatingBendingProcessNew"/>
    <dgm:cxn modelId="{8B102274-7FF7-974D-964F-5022523C662F}" type="presParOf" srcId="{A2257A8A-B7A4-FF4C-9CDD-F74AE5DD1C15}" destId="{65992195-1CB0-7047-92EB-D75694E007D5}" srcOrd="1" destOrd="0" presId="urn:microsoft.com/office/officeart/2016/7/layout/RepeatingBendingProcessNew"/>
    <dgm:cxn modelId="{B46764B3-8379-DE49-9901-AE5CFEE55442}" type="presParOf" srcId="{65992195-1CB0-7047-92EB-D75694E007D5}" destId="{AA5C4306-DFB2-A94E-AFF4-116C017EBDFC}" srcOrd="0" destOrd="0" presId="urn:microsoft.com/office/officeart/2016/7/layout/RepeatingBendingProcessNew"/>
    <dgm:cxn modelId="{333151D8-26FC-F74C-ACDF-B791C2053250}"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0" i="0" kern="1200" dirty="0"/>
            <a:t>Alle stiller seg på en rekke etter: </a:t>
          </a:r>
        </a:p>
        <a:p>
          <a:pPr marL="0" lvl="0" indent="0" algn="ctr" defTabSz="1422400">
            <a:lnSpc>
              <a:spcPct val="90000"/>
            </a:lnSpc>
            <a:spcBef>
              <a:spcPct val="0"/>
            </a:spcBef>
            <a:spcAft>
              <a:spcPct val="35000"/>
            </a:spcAft>
            <a:buNone/>
          </a:pPr>
          <a:r>
            <a:rPr lang="nb-NO" sz="3200" b="1" kern="1200" dirty="0"/>
            <a:t>«Gatenummer»</a:t>
          </a:r>
          <a:endParaRPr lang="en-US" sz="32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422400">
            <a:lnSpc>
              <a:spcPct val="90000"/>
            </a:lnSpc>
            <a:spcBef>
              <a:spcPct val="0"/>
            </a:spcBef>
            <a:spcAft>
              <a:spcPct val="35000"/>
            </a:spcAft>
            <a:buNone/>
          </a:pPr>
          <a:r>
            <a:rPr lang="nb-NO" sz="3200" b="1" kern="1200" dirty="0"/>
            <a:t>Gruppeinndeling:</a:t>
          </a:r>
          <a:r>
            <a:rPr lang="nb-NO" sz="3200" kern="1200" dirty="0"/>
            <a:t> Lag grupper med 4 elever i hver</a:t>
          </a:r>
          <a:endParaRPr lang="en-US" sz="32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131FA-EE75-8E46-B4CC-BBF0C5C6CB90}" type="datetimeFigureOut">
              <a:rPr lang="nn-NO" smtClean="0"/>
              <a:pPr/>
              <a:t>19.02.2022</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26A59-CEC2-FC43-BED9-3F2649417466}"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Skjermdump/bilde</a:t>
            </a:r>
            <a:r>
              <a:rPr lang="nn-NO" baseline="0" dirty="0"/>
              <a:t> </a:t>
            </a:r>
            <a:r>
              <a:rPr lang="nn-NO" baseline="0" dirty="0" err="1"/>
              <a:t>hentet</a:t>
            </a:r>
            <a:r>
              <a:rPr lang="nn-NO" baseline="0" dirty="0"/>
              <a:t> </a:t>
            </a:r>
            <a:r>
              <a:rPr lang="nn-NO" baseline="0" dirty="0" err="1"/>
              <a:t>fra</a:t>
            </a:r>
            <a:r>
              <a:rPr lang="nn-NO" baseline="0" dirty="0"/>
              <a:t>: </a:t>
            </a:r>
            <a:r>
              <a:rPr lang="nb-NO" u="sng" dirty="0">
                <a:solidFill>
                  <a:srgbClr val="0000FF"/>
                </a:solidFill>
              </a:rPr>
              <a:t>https://m.youtube.com/watch?v=7ULwdJFCklo</a:t>
            </a:r>
            <a:r>
              <a:rPr lang="nb-NO" u="sng" dirty="0">
                <a:solidFill>
                  <a:srgbClr val="3366FF"/>
                </a:solidFill>
              </a:rPr>
              <a:t> </a:t>
            </a:r>
          </a:p>
          <a:p>
            <a:r>
              <a:rPr lang="nb-NO" u="none" dirty="0">
                <a:solidFill>
                  <a:schemeClr val="tx1"/>
                </a:solidFill>
              </a:rPr>
              <a:t>Husk at dette filmklippet også kan lastes</a:t>
            </a:r>
            <a:r>
              <a:rPr lang="nb-NO" u="none" baseline="0" dirty="0">
                <a:solidFill>
                  <a:schemeClr val="tx1"/>
                </a:solidFill>
              </a:rPr>
              <a:t> ned fra AV sentralen sin nettside: </a:t>
            </a:r>
            <a:r>
              <a:rPr lang="nb-NO" sz="1200" u="sng" kern="1200" dirty="0">
                <a:solidFill>
                  <a:schemeClr val="tx1"/>
                </a:solidFill>
                <a:latin typeface="+mn-lt"/>
                <a:ea typeface="+mn-ea"/>
                <a:cs typeface="+mn-cs"/>
              </a:rPr>
              <a:t>https://www.avsentralen.no/opptak.php?id=40449</a:t>
            </a:r>
            <a:r>
              <a:rPr lang="nb-NO" dirty="0"/>
              <a:t> </a:t>
            </a:r>
            <a:endParaRPr lang="nn-NO" u="none" dirty="0">
              <a:solidFill>
                <a:schemeClr val="tx1"/>
              </a:solidFill>
            </a:endParaRPr>
          </a:p>
          <a:p>
            <a:endParaRPr lang="nn-NO" dirty="0"/>
          </a:p>
        </p:txBody>
      </p:sp>
      <p:sp>
        <p:nvSpPr>
          <p:cNvPr id="4" name="Plassholder for lysbildenummer 3"/>
          <p:cNvSpPr>
            <a:spLocks noGrp="1"/>
          </p:cNvSpPr>
          <p:nvPr>
            <p:ph type="sldNum" sz="quarter" idx="10"/>
          </p:nvPr>
        </p:nvSpPr>
        <p:spPr/>
        <p:txBody>
          <a:bodyPr/>
          <a:lstStyle/>
          <a:p>
            <a:fld id="{805F9E23-91A8-784D-A870-84A0FEEEF987}" type="slidenum">
              <a:rPr lang="nn-NO" smtClean="0"/>
              <a:pPr/>
              <a:t>3</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ECB26A59-CEC2-FC43-BED9-3F2649417466}" type="slidenum">
              <a:rPr lang="nn-NO" smtClean="0"/>
              <a:pPr/>
              <a:t>4</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ECB26A59-CEC2-FC43-BED9-3F2649417466}" type="slidenum">
              <a:rPr lang="nn-NO" smtClean="0"/>
              <a:pPr/>
              <a:t>7</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ECB26A59-CEC2-FC43-BED9-3F2649417466}" type="slidenum">
              <a:rPr lang="nn-NO" smtClean="0"/>
              <a:pPr/>
              <a:t>8</a:t>
            </a:fld>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ECB26A59-CEC2-FC43-BED9-3F2649417466}" type="slidenum">
              <a:rPr lang="nn-NO" smtClean="0"/>
              <a:pPr/>
              <a:t>9</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9"/>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779242"/>
          </a:xfrm>
        </p:spPr>
        <p:txBody>
          <a:bodyPr/>
          <a:lstStyle/>
          <a:p>
            <a:r>
              <a:rPr lang="nb-NO" dirty="0"/>
              <a:t>I </a:t>
            </a:r>
            <a:r>
              <a:rPr lang="nb-NO"/>
              <a:t>klassen:</a:t>
            </a:r>
            <a:br>
              <a:rPr lang="nb-NO"/>
            </a:br>
            <a:r>
              <a:rPr lang="nb-NO"/>
              <a:t>Pust</a:t>
            </a:r>
            <a:br>
              <a:rPr lang="nb-NO" dirty="0"/>
            </a:br>
            <a:endParaRPr lang="nb-NO" dirty="0"/>
          </a:p>
        </p:txBody>
      </p:sp>
      <p:sp>
        <p:nvSpPr>
          <p:cNvPr id="3" name="Undertittel 2"/>
          <p:cNvSpPr txBox="1">
            <a:spLocks/>
          </p:cNvSpPr>
          <p:nvPr/>
        </p:nvSpPr>
        <p:spPr>
          <a:xfrm>
            <a:off x="6877877" y="3046912"/>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781513"/>
            <a:ext cx="7981121" cy="4186998"/>
          </a:xfrm>
        </p:spPr>
        <p:txBody>
          <a:bodyPr>
            <a:normAutofit lnSpcReduction="10000"/>
          </a:bodyPr>
          <a:lstStyle/>
          <a:p>
            <a:pPr marL="178308" lvl="0" indent="-178308" defTabSz="713232">
              <a:spcBef>
                <a:spcPts val="780"/>
              </a:spcBef>
              <a:buFont typeface="Arial"/>
              <a:buChar char="•"/>
            </a:pPr>
            <a:r>
              <a:rPr lang="nb-NO" sz="2300" dirty="0">
                <a:solidFill>
                  <a:schemeClr val="tx1"/>
                </a:solidFill>
                <a:latin typeface="Calibri"/>
                <a:ea typeface="+mn-ea"/>
                <a:cs typeface="+mn-cs"/>
              </a:rPr>
              <a:t>Alle har hver sin stol. Én står i midten, og en stol står tom i sirkelen</a:t>
            </a:r>
          </a:p>
          <a:p>
            <a:pPr marL="178308" lvl="0" indent="-178308" defTabSz="713232">
              <a:spcBef>
                <a:spcPts val="780"/>
              </a:spcBef>
              <a:buFont typeface="Arial"/>
              <a:buChar char="•"/>
            </a:pPr>
            <a:r>
              <a:rPr lang="nb-NO" sz="2300" dirty="0">
                <a:solidFill>
                  <a:schemeClr val="tx1"/>
                </a:solidFill>
                <a:latin typeface="Calibri"/>
                <a:ea typeface="+mn-ea"/>
                <a:cs typeface="+mn-cs"/>
              </a:rPr>
              <a:t>Den som er i midten skal prøve å sette seg ned på den ledige stolen, og de som allerede sitter på en stol skal prøve å forhindre dette</a:t>
            </a:r>
          </a:p>
          <a:p>
            <a:pPr marL="178308" lvl="0" indent="-178308" defTabSz="713232">
              <a:spcBef>
                <a:spcPts val="780"/>
              </a:spcBef>
              <a:buFont typeface="Arial"/>
              <a:buChar char="•"/>
            </a:pPr>
            <a:r>
              <a:rPr lang="nb-NO" sz="2300" dirty="0">
                <a:solidFill>
                  <a:schemeClr val="tx1"/>
                </a:solidFill>
                <a:latin typeface="Calibri"/>
                <a:ea typeface="+mn-ea"/>
                <a:cs typeface="+mn-cs"/>
              </a:rPr>
              <a:t>Den som har en ledig stol til høyre for seg </a:t>
            </a:r>
            <a:r>
              <a:rPr lang="nb-NO" sz="2300" b="1" dirty="0">
                <a:solidFill>
                  <a:schemeClr val="tx1"/>
                </a:solidFill>
                <a:latin typeface="Calibri"/>
                <a:ea typeface="+mn-ea"/>
                <a:cs typeface="+mn-cs"/>
              </a:rPr>
              <a:t>slår hånden på stolen og sier ”Her sitter jeg”, før hun flytter seg til den ledige stolen</a:t>
            </a:r>
            <a:r>
              <a:rPr lang="nb-NO" sz="2300" dirty="0">
                <a:solidFill>
                  <a:schemeClr val="tx1"/>
                </a:solidFill>
                <a:latin typeface="Calibri"/>
                <a:ea typeface="+mn-ea"/>
                <a:cs typeface="+mn-cs"/>
              </a:rPr>
              <a:t>. Den som nå fikk en ledig stol på sin høyre side gjør det samme: sier ”Her sitter jeg” og flytter seg til den ledige stolen. </a:t>
            </a:r>
            <a:r>
              <a:rPr lang="nb-NO" sz="2300" b="1" dirty="0">
                <a:solidFill>
                  <a:schemeClr val="tx1"/>
                </a:solidFill>
                <a:latin typeface="Calibri"/>
                <a:ea typeface="+mn-ea"/>
                <a:cs typeface="+mn-cs"/>
              </a:rPr>
              <a:t>Men det går også an å plutselig si: ”Her sitter *NAVN*”. Da må *NAVN* forlate sin plass for å sette seg der</a:t>
            </a:r>
          </a:p>
          <a:p>
            <a:pPr marL="178308" lvl="0" indent="-178308" defTabSz="713232">
              <a:spcBef>
                <a:spcPts val="780"/>
              </a:spcBef>
              <a:buFont typeface="Arial"/>
              <a:buChar char="•"/>
            </a:pPr>
            <a:r>
              <a:rPr lang="nb-NO" sz="2300" dirty="0">
                <a:solidFill>
                  <a:schemeClr val="tx1"/>
                </a:solidFill>
                <a:latin typeface="Calibri"/>
                <a:ea typeface="+mn-ea"/>
                <a:cs typeface="+mn-cs"/>
              </a:rPr>
              <a:t>Dersom den i midten klarer å sette seg, må den som da sitter til venstre for den som var i midten, reise seg og stå i midten</a:t>
            </a:r>
          </a:p>
          <a:p>
            <a:pPr marL="178308" lvl="0" indent="-178308" defTabSz="713232">
              <a:spcBef>
                <a:spcPts val="780"/>
              </a:spcBef>
              <a:buFont typeface="Arial"/>
              <a:buChar char="•"/>
            </a:pPr>
            <a:endParaRPr lang="nb-NO" sz="2200" dirty="0">
              <a:solidFill>
                <a:schemeClr val="tx1"/>
              </a:solidFill>
              <a:latin typeface="Calibri"/>
              <a:ea typeface="+mn-ea"/>
              <a:cs typeface="+mn-cs"/>
            </a:endParaRPr>
          </a:p>
          <a:p>
            <a:endParaRPr lang="nb-NO" dirty="0">
              <a:solidFill>
                <a:schemeClr val="tx1"/>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0"/>
            <a:ext cx="7981120" cy="1500320"/>
          </a:xfrm>
        </p:spPr>
        <p:txBody>
          <a:bodyPr/>
          <a:lstStyle/>
          <a:p>
            <a:r>
              <a:rPr lang="nb-NO" dirty="0"/>
              <a:t>Ekstralek: Her sitter jeg</a:t>
            </a:r>
          </a:p>
        </p:txBody>
      </p:sp>
      <p:pic>
        <p:nvPicPr>
          <p:cNvPr id="4" name="Bilde 3"/>
          <p:cNvPicPr>
            <a:picLocks noChangeAspect="1"/>
          </p:cNvPicPr>
          <p:nvPr/>
        </p:nvPicPr>
        <p:blipFill>
          <a:blip r:embed="rId2"/>
          <a:srcRect l="26575"/>
          <a:stretch>
            <a:fillRect/>
          </a:stretch>
        </p:blipFill>
        <p:spPr>
          <a:xfrm>
            <a:off x="-74644" y="0"/>
            <a:ext cx="3394591" cy="6858000"/>
          </a:xfrm>
          <a:prstGeom prst="rect">
            <a:avLst/>
          </a:prstGeom>
        </p:spPr>
      </p:pic>
      <p:sp>
        <p:nvSpPr>
          <p:cNvPr id="5" name="TekstSylinder 4"/>
          <p:cNvSpPr txBox="1"/>
          <p:nvPr/>
        </p:nvSpPr>
        <p:spPr>
          <a:xfrm>
            <a:off x="1663538" y="6642556"/>
            <a:ext cx="1656409" cy="246221"/>
          </a:xfrm>
          <a:prstGeom prst="rect">
            <a:avLst/>
          </a:prstGeom>
          <a:noFill/>
        </p:spPr>
        <p:txBody>
          <a:bodyPr wrap="square" rtlCol="0">
            <a:spAutoFit/>
          </a:bodyPr>
          <a:lstStyle/>
          <a:p>
            <a:pPr defTabSz="713232"/>
            <a:r>
              <a:rPr lang="nn-NO" sz="1000" dirty="0">
                <a:solidFill>
                  <a:schemeClr val="bg1">
                    <a:lumMod val="50000"/>
                  </a:schemeClr>
                </a:solidFill>
              </a:rPr>
              <a:t>                   Pixabay.com</a:t>
            </a:r>
          </a:p>
        </p:txBody>
      </p:sp>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764063296"/>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Skjermbilde 2020-01-14 kl. 18.26.07.png"/>
          <p:cNvPicPr>
            <a:picLocks noGrp="1" noChangeAspect="1"/>
          </p:cNvPicPr>
          <p:nvPr>
            <p:ph type="pic" idx="1"/>
          </p:nvPr>
        </p:nvPicPr>
        <p:blipFill>
          <a:blip r:embed="rId3"/>
          <a:srcRect l="6235" t="-41798" r="10391" b="-41798"/>
          <a:stretch>
            <a:fillRect/>
          </a:stretch>
        </p:blipFill>
        <p:spPr>
          <a:xfrm>
            <a:off x="-37406" y="0"/>
            <a:ext cx="5867316"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3456131"/>
            <a:ext cx="4376717" cy="2322369"/>
          </a:xfrm>
        </p:spPr>
        <p:txBody>
          <a:bodyPr>
            <a:normAutofit/>
          </a:bodyPr>
          <a:lstStyle/>
          <a:p>
            <a:r>
              <a:rPr lang="nb-NO" sz="2300" b="1" dirty="0"/>
              <a:t>Last ned filmen fra </a:t>
            </a:r>
            <a:r>
              <a:rPr lang="nb-NO" sz="2300" b="1" u="sng" dirty="0"/>
              <a:t>https://m.youtube.com/watch?v=7ULwdJFCklo </a:t>
            </a:r>
            <a:r>
              <a:rPr lang="nb-NO" sz="2300" b="1" dirty="0"/>
              <a:t> </a:t>
            </a:r>
          </a:p>
          <a:p>
            <a:r>
              <a:rPr lang="nb-NO" sz="2300" dirty="0"/>
              <a:t>eller fra AV- sentralen sin nettside: </a:t>
            </a:r>
            <a:r>
              <a:rPr lang="nb-NO" sz="2300" u="sng" dirty="0"/>
              <a:t>https://www.avsentralen.no/opptak.php?id=40449</a:t>
            </a:r>
            <a:r>
              <a:rPr lang="nb-NO" sz="2300" dirty="0"/>
              <a:t> </a:t>
            </a:r>
            <a:endParaRPr lang="nn-NO" sz="2300" dirty="0"/>
          </a:p>
          <a:p>
            <a:endParaRPr lang="nn-NO" dirty="0"/>
          </a:p>
          <a:p>
            <a:endParaRPr lang="nb-NO" dirty="0"/>
          </a:p>
        </p:txBody>
      </p:sp>
      <p:sp>
        <p:nvSpPr>
          <p:cNvPr id="5" name="Tittel 1"/>
          <p:cNvSpPr txBox="1">
            <a:spLocks/>
          </p:cNvSpPr>
          <p:nvPr/>
        </p:nvSpPr>
        <p:spPr>
          <a:xfrm>
            <a:off x="6976533" y="1460500"/>
            <a:ext cx="4859867" cy="1766601"/>
          </a:xfrm>
          <a:prstGeom prst="rect">
            <a:avLst/>
          </a:prstGeom>
        </p:spPr>
        <p:txBody>
          <a:bodyPr vert="horz" lIns="81637" tIns="40819" rIns="81637" bIns="40819" rtlCol="0" anchor="ctr">
            <a:normAutofit/>
          </a:bodyPr>
          <a:lstStyle/>
          <a:p>
            <a:pPr lvl="0" defTabSz="816367">
              <a:lnSpc>
                <a:spcPct val="90000"/>
              </a:lnSpc>
              <a:spcBef>
                <a:spcPct val="0"/>
              </a:spcBef>
              <a:defRPr/>
            </a:pPr>
            <a:r>
              <a:rPr lang="nb-NO" sz="3600" b="1" dirty="0"/>
              <a:t>Se film: Slik hjelper </a:t>
            </a:r>
            <a:r>
              <a:rPr lang="nb-NO" sz="3600" b="1" dirty="0" err="1"/>
              <a:t>ein</a:t>
            </a:r>
            <a:r>
              <a:rPr lang="nb-NO" sz="3600" b="1" dirty="0"/>
              <a:t> stressball mot stress(12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4375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Lappeleken </a:t>
            </a:r>
            <a:r>
              <a:rPr lang="en-US" dirty="0"/>
              <a:t>(20-30 min)</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825624"/>
            <a:ext cx="10673486" cy="4619625"/>
          </a:xfrm>
        </p:spPr>
        <p:txBody>
          <a:bodyPr>
            <a:noAutofit/>
          </a:bodyPr>
          <a:lstStyle/>
          <a:p>
            <a:pPr lvl="0"/>
            <a:r>
              <a:rPr lang="nb-NO" sz="2000" dirty="0">
                <a:solidFill>
                  <a:schemeClr val="tx1"/>
                </a:solidFill>
              </a:rPr>
              <a:t>Én person på hver gruppe </a:t>
            </a:r>
            <a:r>
              <a:rPr lang="nb-NO" sz="2000" dirty="0" err="1">
                <a:solidFill>
                  <a:schemeClr val="tx1"/>
                </a:solidFill>
              </a:rPr>
              <a:t>utneves</a:t>
            </a:r>
            <a:r>
              <a:rPr lang="nb-NO" sz="2000" dirty="0">
                <a:solidFill>
                  <a:schemeClr val="tx1"/>
                </a:solidFill>
              </a:rPr>
              <a:t> til ”starter”</a:t>
            </a:r>
          </a:p>
          <a:p>
            <a:pPr lvl="0"/>
            <a:r>
              <a:rPr lang="nb-NO" sz="2000" dirty="0">
                <a:solidFill>
                  <a:schemeClr val="tx1"/>
                </a:solidFill>
              </a:rPr>
              <a:t>Læreren deler ut lappene som skal brukes. De legges i en haug midt på bordet, med </a:t>
            </a:r>
            <a:r>
              <a:rPr lang="nb-NO" sz="2000" dirty="0" err="1">
                <a:solidFill>
                  <a:schemeClr val="tx1"/>
                </a:solidFill>
              </a:rPr>
              <a:t>ordsiden</a:t>
            </a:r>
            <a:r>
              <a:rPr lang="nb-NO" sz="2000" dirty="0">
                <a:solidFill>
                  <a:schemeClr val="tx1"/>
                </a:solidFill>
              </a:rPr>
              <a:t> ned. På lappene står det ulike aktiviteter som kan benyttes for å stresse ned</a:t>
            </a:r>
          </a:p>
          <a:p>
            <a:pPr lvl="0"/>
            <a:r>
              <a:rPr lang="nb-NO" sz="2000" dirty="0">
                <a:solidFill>
                  <a:schemeClr val="tx1"/>
                </a:solidFill>
              </a:rPr>
              <a:t>Alle på gruppen spiller mot hverandre, og det er om å gjøre å gjette flest mulig lapper gjennom tre runder. Én lapp gir ett poeng. Lappene telles opp etter hver runde, og legges sammen til slutt. </a:t>
            </a:r>
          </a:p>
          <a:p>
            <a:r>
              <a:rPr lang="nb-NO" sz="2000" dirty="0" err="1">
                <a:solidFill>
                  <a:schemeClr val="tx1"/>
                </a:solidFill>
              </a:rPr>
              <a:t>Starter´en</a:t>
            </a:r>
            <a:r>
              <a:rPr lang="nb-NO" sz="2000" dirty="0">
                <a:solidFill>
                  <a:schemeClr val="tx1"/>
                </a:solidFill>
              </a:rPr>
              <a:t> begynner alltid runden med å trekke en lapp og beskrive/mime aktiviteten til de andre. De andre gjetter samtidig. Den som gjetter riktig først får lappen/poenget, og er neste person til å trekke lapp og beskrive/mime til de andre</a:t>
            </a:r>
          </a:p>
          <a:p>
            <a:r>
              <a:rPr lang="nb-NO" sz="2000" dirty="0">
                <a:solidFill>
                  <a:schemeClr val="tx1"/>
                </a:solidFill>
              </a:rPr>
              <a:t>De tre rundene er:</a:t>
            </a:r>
          </a:p>
          <a:p>
            <a:pPr lvl="1"/>
            <a:r>
              <a:rPr lang="nb-NO" sz="2000" b="1" dirty="0">
                <a:solidFill>
                  <a:schemeClr val="tx1"/>
                </a:solidFill>
              </a:rPr>
              <a:t>1. runde</a:t>
            </a:r>
            <a:r>
              <a:rPr lang="nb-NO" sz="2000" dirty="0">
                <a:solidFill>
                  <a:schemeClr val="tx1"/>
                </a:solidFill>
              </a:rPr>
              <a:t>: Bruk ord og setninger for å beskrive aktiviteten på lappen, uten å nevne selve ordet i din forklaring. De andre gjetter</a:t>
            </a:r>
          </a:p>
          <a:p>
            <a:pPr lvl="1"/>
            <a:r>
              <a:rPr lang="nb-NO" sz="2000" b="1" dirty="0">
                <a:solidFill>
                  <a:schemeClr val="tx1"/>
                </a:solidFill>
              </a:rPr>
              <a:t>2. runde</a:t>
            </a:r>
            <a:r>
              <a:rPr lang="nb-NO" sz="2000" dirty="0">
                <a:solidFill>
                  <a:schemeClr val="tx1"/>
                </a:solidFill>
              </a:rPr>
              <a:t>: Mim aktiviteten uten å bruke lyder og ord, kun kroppsspråk er tillatt</a:t>
            </a:r>
          </a:p>
          <a:p>
            <a:pPr lvl="1"/>
            <a:r>
              <a:rPr lang="nb-NO" sz="2000" b="1" dirty="0">
                <a:solidFill>
                  <a:schemeClr val="tx1"/>
                </a:solidFill>
              </a:rPr>
              <a:t>3. runde</a:t>
            </a:r>
            <a:r>
              <a:rPr lang="nb-NO" sz="2000" dirty="0">
                <a:solidFill>
                  <a:schemeClr val="tx1"/>
                </a:solidFill>
              </a:rPr>
              <a:t>: Beskriv aktiviteten med ETT ord. Tenkt deg godt om før du velger ord</a:t>
            </a:r>
          </a:p>
          <a:p>
            <a:pPr lvl="1">
              <a:buNone/>
            </a:pPr>
            <a:endParaRPr lang="nb-NO" sz="2000" dirty="0">
              <a:solidFill>
                <a:schemeClr val="tx1"/>
              </a:solidFill>
            </a:endParaRPr>
          </a:p>
        </p:txBody>
      </p:sp>
    </p:spTree>
    <p:extLst>
      <p:ext uri="{BB962C8B-B14F-4D97-AF65-F5344CB8AC3E}">
        <p14:creationId xmlns:p14="http://schemas.microsoft.com/office/powerpoint/2010/main" val="331780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466609" y="2053074"/>
            <a:ext cx="5292466" cy="4518364"/>
          </a:xfrm>
        </p:spPr>
        <p:txBody>
          <a:bodyPr/>
          <a:lstStyle/>
          <a:p>
            <a:pPr marL="178308" lvl="0" indent="-178308" defTabSz="713232">
              <a:spcBef>
                <a:spcPts val="780"/>
              </a:spcBef>
              <a:buFont typeface="Arial"/>
              <a:buChar char="•"/>
            </a:pPr>
            <a:r>
              <a:rPr lang="nb-NO" sz="2300" dirty="0">
                <a:latin typeface="Calibri"/>
                <a:ea typeface="+mn-ea"/>
                <a:cs typeface="+mn-cs"/>
              </a:rPr>
              <a:t>Bli værende i grupper på 4-6 pers</a:t>
            </a:r>
          </a:p>
          <a:p>
            <a:pPr marL="178308" lvl="0" indent="-178308" defTabSz="713232">
              <a:spcBef>
                <a:spcPts val="780"/>
              </a:spcBef>
              <a:buFont typeface="Arial"/>
              <a:buChar char="•"/>
            </a:pPr>
            <a:r>
              <a:rPr lang="nb-NO" sz="2300" dirty="0">
                <a:latin typeface="Calibri"/>
                <a:ea typeface="+mn-ea"/>
                <a:cs typeface="+mn-cs"/>
              </a:rPr>
              <a:t>Lærer deler ut Fleip- og </a:t>
            </a:r>
            <a:r>
              <a:rPr lang="nb-NO" sz="2300" dirty="0" err="1">
                <a:latin typeface="Calibri"/>
                <a:ea typeface="+mn-ea"/>
                <a:cs typeface="+mn-cs"/>
              </a:rPr>
              <a:t>Faktaark</a:t>
            </a:r>
            <a:r>
              <a:rPr lang="nb-NO" sz="2300" dirty="0">
                <a:latin typeface="Calibri"/>
                <a:ea typeface="+mn-ea"/>
                <a:cs typeface="+mn-cs"/>
              </a:rPr>
              <a:t> til hver gruppe, disse skal lagene bruke for å avgi sine svar</a:t>
            </a:r>
          </a:p>
          <a:p>
            <a:pPr marL="178308" lvl="0" indent="-178308" defTabSz="713232">
              <a:spcBef>
                <a:spcPts val="780"/>
              </a:spcBef>
              <a:buFont typeface="Arial"/>
              <a:buChar char="•"/>
            </a:pPr>
            <a:r>
              <a:rPr lang="nb-NO" sz="2300" b="1" dirty="0">
                <a:latin typeface="Calibri"/>
                <a:ea typeface="+mn-ea"/>
                <a:cs typeface="+mn-cs"/>
              </a:rPr>
              <a:t>Læreren leser opp en rekke påstander om pust og lagene avgir sine svar på likt ved å holde opp enten fleip- eller </a:t>
            </a:r>
            <a:r>
              <a:rPr lang="nb-NO" sz="2300" b="1" dirty="0" err="1">
                <a:latin typeface="Calibri"/>
                <a:ea typeface="+mn-ea"/>
                <a:cs typeface="+mn-cs"/>
              </a:rPr>
              <a:t>faktaarket</a:t>
            </a:r>
            <a:r>
              <a:rPr lang="nb-NO" sz="2300" b="1" dirty="0">
                <a:latin typeface="Calibri"/>
                <a:ea typeface="+mn-ea"/>
                <a:cs typeface="+mn-cs"/>
              </a:rPr>
              <a:t> sitt</a:t>
            </a:r>
            <a:r>
              <a:rPr lang="nb-NO" sz="2300" dirty="0">
                <a:latin typeface="Calibri"/>
                <a:ea typeface="+mn-ea"/>
                <a:cs typeface="+mn-cs"/>
              </a:rPr>
              <a:t>. Det er lov med en kort betenkningstid for å diskutere påstanden innad i gruppen</a:t>
            </a:r>
          </a:p>
          <a:p>
            <a:pPr marL="178308" lvl="0" indent="-178308" defTabSz="713232">
              <a:spcBef>
                <a:spcPts val="780"/>
              </a:spcBef>
              <a:buFont typeface="Arial"/>
              <a:buChar char="•"/>
            </a:pPr>
            <a:r>
              <a:rPr lang="nb-NO" sz="2300" dirty="0">
                <a:latin typeface="Calibri"/>
                <a:ea typeface="+mn-ea"/>
                <a:cs typeface="+mn-cs"/>
              </a:rPr>
              <a:t>Laget med flest riktige svar vinner quizen</a:t>
            </a:r>
          </a:p>
          <a:p>
            <a:pPr marL="178308" lvl="0" indent="-178308" defTabSz="713232">
              <a:spcBef>
                <a:spcPts val="780"/>
              </a:spcBef>
            </a:pPr>
            <a:endParaRPr lang="nb-NO" sz="2300" dirty="0">
              <a:latin typeface="Calibri"/>
              <a:ea typeface="+mn-ea"/>
              <a:cs typeface="+mn-cs"/>
            </a:endParaRPr>
          </a:p>
          <a:p>
            <a:endParaRPr lang="nb-NO" sz="2300" dirty="0"/>
          </a:p>
        </p:txBody>
      </p:sp>
      <p:sp>
        <p:nvSpPr>
          <p:cNvPr id="6" name="Rektangel 5"/>
          <p:cNvSpPr/>
          <p:nvPr/>
        </p:nvSpPr>
        <p:spPr>
          <a:xfrm>
            <a:off x="6466609" y="650875"/>
            <a:ext cx="5487266" cy="1169551"/>
          </a:xfrm>
          <a:prstGeom prst="rect">
            <a:avLst/>
          </a:prstGeom>
        </p:spPr>
        <p:txBody>
          <a:bodyPr wrap="square">
            <a:spAutoFit/>
          </a:bodyPr>
          <a:lstStyle/>
          <a:p>
            <a:r>
              <a:rPr lang="nn-NO" sz="3500" b="1" dirty="0"/>
              <a:t>Fleip eller fakta</a:t>
            </a:r>
            <a:br>
              <a:rPr lang="nn-NO" sz="3500" b="1" dirty="0"/>
            </a:br>
            <a:r>
              <a:rPr lang="nn-NO" sz="3500" b="1" dirty="0"/>
              <a:t>- PUSTEQUIZ (10-15 min) </a:t>
            </a:r>
          </a:p>
        </p:txBody>
      </p:sp>
      <p:pic>
        <p:nvPicPr>
          <p:cNvPr id="8" name="Bilde 2" descr="Skjermbilde 2014-03-10 kl. 19.16.22.png"/>
          <p:cNvPicPr>
            <a:picLocks noGrp="1" noChangeAspect="1"/>
          </p:cNvPicPr>
          <p:nvPr>
            <p:ph type="pic" idx="1"/>
          </p:nvPr>
        </p:nvPicPr>
        <p:blipFill>
          <a:blip r:embed="rId2"/>
          <a:srcRect r="1796" b="1561"/>
          <a:stretch>
            <a:fillRect/>
          </a:stretch>
        </p:blipFill>
        <p:spPr bwMode="auto">
          <a:xfrm>
            <a:off x="-79951" y="0"/>
            <a:ext cx="5944805" cy="6858000"/>
          </a:xfrm>
          <a:prstGeom prst="rect">
            <a:avLst/>
          </a:prstGeom>
          <a:solidFill>
            <a:srgbClr val="008080"/>
          </a:solidFill>
          <a:scene3d>
            <a:camera prst="orthographicFront">
              <a:rot lat="0" lon="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pic>
      <p:sp>
        <p:nvSpPr>
          <p:cNvPr id="9" name="TekstSylinder 8"/>
          <p:cNvSpPr txBox="1"/>
          <p:nvPr/>
        </p:nvSpPr>
        <p:spPr>
          <a:xfrm>
            <a:off x="4410120" y="0"/>
            <a:ext cx="1751597" cy="246221"/>
          </a:xfrm>
          <a:prstGeom prst="rect">
            <a:avLst/>
          </a:prstGeom>
          <a:noFill/>
        </p:spPr>
        <p:txBody>
          <a:bodyPr wrap="square" rtlCol="0">
            <a:spAutoFit/>
          </a:bodyPr>
          <a:lstStyle/>
          <a:p>
            <a:r>
              <a:rPr lang="nn-NO" sz="1000" dirty="0">
                <a:solidFill>
                  <a:schemeClr val="bg1"/>
                </a:solidFill>
              </a:rPr>
              <a:t>        </a:t>
            </a:r>
            <a:r>
              <a:rPr lang="nn-NO" sz="1000" dirty="0" err="1">
                <a:solidFill>
                  <a:schemeClr val="bg1"/>
                </a:solidFill>
              </a:rPr>
              <a:t>Shutterstock.com</a:t>
            </a:r>
            <a:endParaRPr lang="nn-NO" sz="1000" dirty="0">
              <a:solidFill>
                <a:schemeClr val="bg1"/>
              </a:solidFill>
            </a:endParaRP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rcRect l="11073" r="15502"/>
          <a:stretch>
            <a:fillRect/>
          </a:stretch>
        </p:blipFill>
        <p:spPr>
          <a:xfrm>
            <a:off x="-128390" y="1"/>
            <a:ext cx="12623348" cy="6857999"/>
          </a:xfrm>
          <a:prstGeom prst="rect">
            <a:avLst/>
          </a:prstGeom>
        </p:spPr>
      </p:pic>
      <p:sp>
        <p:nvSpPr>
          <p:cNvPr id="3" name="Plassholder for innhold 2"/>
          <p:cNvSpPr>
            <a:spLocks noGrp="1"/>
          </p:cNvSpPr>
          <p:nvPr>
            <p:ph sz="half" idx="1"/>
          </p:nvPr>
        </p:nvSpPr>
        <p:spPr>
          <a:xfrm>
            <a:off x="838200" y="1508125"/>
            <a:ext cx="10515600" cy="4698999"/>
          </a:xfrm>
          <a:solidFill>
            <a:schemeClr val="bg1"/>
          </a:solidFill>
        </p:spPr>
        <p:txBody>
          <a:bodyPr/>
          <a:lstStyle/>
          <a:p>
            <a:pPr lvl="1">
              <a:buNone/>
            </a:pPr>
            <a:endParaRPr lang="nb-NO" sz="2600" b="1" dirty="0"/>
          </a:p>
          <a:p>
            <a:pPr lvl="1">
              <a:buNone/>
            </a:pPr>
            <a:endParaRPr lang="nb-NO" sz="2600" b="1" dirty="0"/>
          </a:p>
          <a:p>
            <a:pPr lvl="1">
              <a:buNone/>
            </a:pPr>
            <a:endParaRPr lang="nb-NO" sz="2600" b="1" dirty="0"/>
          </a:p>
          <a:p>
            <a:pPr lvl="1">
              <a:buNone/>
            </a:pPr>
            <a:endParaRPr lang="nb-NO" sz="2600" b="1" dirty="0">
              <a:solidFill>
                <a:schemeClr val="tx1"/>
              </a:solidFill>
            </a:endParaRPr>
          </a:p>
          <a:p>
            <a:pPr lvl="1">
              <a:buNone/>
            </a:pPr>
            <a:r>
              <a:rPr lang="nb-NO" sz="2600" b="1" dirty="0">
                <a:solidFill>
                  <a:schemeClr val="tx1"/>
                </a:solidFill>
              </a:rPr>
              <a:t>Elevene får utdelt én ballong hver! Gjør en avtale om at:</a:t>
            </a:r>
            <a:endParaRPr lang="nb-NO" sz="2600" dirty="0">
              <a:solidFill>
                <a:schemeClr val="tx1"/>
              </a:solidFill>
            </a:endParaRPr>
          </a:p>
          <a:p>
            <a:pPr lvl="1"/>
            <a:r>
              <a:rPr lang="nb-NO" sz="2200" dirty="0">
                <a:solidFill>
                  <a:schemeClr val="tx1"/>
                </a:solidFill>
              </a:rPr>
              <a:t>Ingen slipper ballongen før de har fått hjelp til å slå knute på den. Ballongene </a:t>
            </a:r>
          </a:p>
          <a:p>
            <a:pPr lvl="1">
              <a:buNone/>
            </a:pPr>
            <a:r>
              <a:rPr lang="nb-NO" sz="2200" dirty="0">
                <a:solidFill>
                  <a:schemeClr val="tx1"/>
                </a:solidFill>
              </a:rPr>
              <a:t>    skal brukes i lekene senere.</a:t>
            </a:r>
          </a:p>
          <a:p>
            <a:pPr lvl="1"/>
            <a:r>
              <a:rPr lang="nb-NO" sz="2200" dirty="0">
                <a:solidFill>
                  <a:schemeClr val="tx1"/>
                </a:solidFill>
              </a:rPr>
              <a:t>Ingen tar hull på ballongen før helt til slutt – når lærer sier ifra (vær lojal!)  Ballongene skal sprekkes samtidig, til avtalt tid. Det gir trening i ”lyd/  stressmestring” for dem som synes dette er greit. Resten bør få lov til å gå ut.</a:t>
            </a:r>
          </a:p>
          <a:p>
            <a:pPr lvl="1"/>
            <a:endParaRPr lang="nb-NO" dirty="0"/>
          </a:p>
        </p:txBody>
      </p:sp>
      <p:sp>
        <p:nvSpPr>
          <p:cNvPr id="5" name="Ramme 4"/>
          <p:cNvSpPr/>
          <p:nvPr/>
        </p:nvSpPr>
        <p:spPr>
          <a:xfrm>
            <a:off x="838200" y="1508125"/>
            <a:ext cx="10515600" cy="4698999"/>
          </a:xfrm>
          <a:prstGeom prst="frame">
            <a:avLst>
              <a:gd name="adj1" fmla="val 457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226" tIns="58613" rIns="117226" bIns="58613" rtlCol="0" anchor="ctr"/>
          <a:lstStyle/>
          <a:p>
            <a:pPr algn="ctr"/>
            <a:endParaRPr lang="nn-NO">
              <a:solidFill>
                <a:schemeClr val="tx1"/>
              </a:solidFill>
            </a:endParaRPr>
          </a:p>
        </p:txBody>
      </p:sp>
      <p:sp>
        <p:nvSpPr>
          <p:cNvPr id="7" name="TekstSylinder 6"/>
          <p:cNvSpPr txBox="1"/>
          <p:nvPr/>
        </p:nvSpPr>
        <p:spPr>
          <a:xfrm>
            <a:off x="18016" y="6599466"/>
            <a:ext cx="1828800" cy="272259"/>
          </a:xfrm>
          <a:prstGeom prst="rect">
            <a:avLst/>
          </a:prstGeom>
          <a:noFill/>
        </p:spPr>
        <p:txBody>
          <a:bodyPr wrap="square" lIns="117226" tIns="58613" rIns="117226" bIns="58613" rtlCol="0">
            <a:spAutoFit/>
          </a:bodyPr>
          <a:lstStyle/>
          <a:p>
            <a:r>
              <a:rPr lang="nn-NO" sz="1000" dirty="0">
                <a:solidFill>
                  <a:schemeClr val="bg1">
                    <a:lumMod val="50000"/>
                  </a:schemeClr>
                </a:solidFill>
              </a:rPr>
              <a:t>Pixabay</a:t>
            </a:r>
            <a:r>
              <a:rPr lang="nn-NO" sz="1000" i="1" dirty="0">
                <a:solidFill>
                  <a:schemeClr val="bg2">
                    <a:lumMod val="50000"/>
                  </a:schemeClr>
                </a:solidFill>
              </a:rPr>
              <a:t>.com</a:t>
            </a:r>
          </a:p>
        </p:txBody>
      </p:sp>
      <p:sp>
        <p:nvSpPr>
          <p:cNvPr id="2" name="Tittel 1"/>
          <p:cNvSpPr>
            <a:spLocks noGrp="1"/>
          </p:cNvSpPr>
          <p:nvPr>
            <p:ph type="title"/>
          </p:nvPr>
        </p:nvSpPr>
        <p:spPr>
          <a:xfrm>
            <a:off x="838200" y="1749769"/>
            <a:ext cx="10515600" cy="1325563"/>
          </a:xfrm>
        </p:spPr>
        <p:txBody>
          <a:bodyPr/>
          <a:lstStyle/>
          <a:p>
            <a:pPr algn="ctr"/>
            <a:r>
              <a:rPr lang="nn-NO" b="1" dirty="0"/>
              <a:t>Utdeling av ballonger!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n-NO" dirty="0"/>
              <a:t>Ballongpust – vi øver på </a:t>
            </a:r>
            <a:r>
              <a:rPr lang="nn-NO" dirty="0" err="1"/>
              <a:t>dyp</a:t>
            </a:r>
            <a:r>
              <a:rPr lang="nn-NO" dirty="0"/>
              <a:t> </a:t>
            </a:r>
            <a:r>
              <a:rPr lang="nn-NO"/>
              <a:t>pust </a:t>
            </a:r>
            <a:br>
              <a:rPr lang="nn-NO"/>
            </a:br>
            <a:r>
              <a:rPr lang="nn-NO"/>
              <a:t>(</a:t>
            </a:r>
            <a:r>
              <a:rPr lang="nn-NO" dirty="0"/>
              <a:t>5 min)</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825624"/>
            <a:ext cx="7450861" cy="4619625"/>
          </a:xfrm>
        </p:spPr>
        <p:txBody>
          <a:bodyPr>
            <a:noAutofit/>
          </a:bodyPr>
          <a:lstStyle/>
          <a:p>
            <a:pPr marL="178308" lvl="0" indent="-178308" defTabSz="713232">
              <a:spcBef>
                <a:spcPts val="780"/>
              </a:spcBef>
              <a:buFont typeface="Arial"/>
              <a:buChar char="•"/>
            </a:pPr>
            <a:r>
              <a:rPr lang="nb-NO" sz="2300" dirty="0">
                <a:solidFill>
                  <a:schemeClr val="tx1"/>
                </a:solidFill>
                <a:latin typeface="Calibri"/>
                <a:ea typeface="+mn-ea"/>
                <a:cs typeface="+mn-cs"/>
              </a:rPr>
              <a:t>Alle elevene får en ballong som de skal blåse opp og knyte en knute på, men før knuten knytes prøv følgende:</a:t>
            </a:r>
          </a:p>
          <a:p>
            <a:pPr marL="178308" lvl="0" indent="-178308" defTabSz="713232">
              <a:spcBef>
                <a:spcPts val="780"/>
              </a:spcBef>
              <a:buNone/>
            </a:pPr>
            <a:endParaRPr lang="nb-NO" sz="2300" dirty="0">
              <a:solidFill>
                <a:schemeClr val="tx1"/>
              </a:solidFill>
              <a:latin typeface="Calibri"/>
              <a:ea typeface="+mn-ea"/>
              <a:cs typeface="+mn-cs"/>
            </a:endParaRPr>
          </a:p>
          <a:p>
            <a:pPr marL="813816" lvl="1" indent="-457200" defTabSz="713232">
              <a:spcBef>
                <a:spcPts val="390"/>
              </a:spcBef>
              <a:buFont typeface="+mj-lt"/>
              <a:buAutoNum type="arabicPeriod"/>
            </a:pPr>
            <a:r>
              <a:rPr lang="nb-NO" sz="2300" dirty="0">
                <a:solidFill>
                  <a:schemeClr val="tx1"/>
                </a:solidFill>
                <a:latin typeface="Calibri"/>
                <a:ea typeface="+mn-ea"/>
                <a:cs typeface="+mn-cs"/>
              </a:rPr>
              <a:t>Blås opp ballongen med kun overflatisk pust/brystpust. Hvordan oppleves dette? Skulderpartnerne deler sine erfaringer med hverandre (1-2 min)</a:t>
            </a:r>
          </a:p>
          <a:p>
            <a:pPr marL="813816" lvl="1" indent="-457200" defTabSz="713232">
              <a:spcBef>
                <a:spcPts val="390"/>
              </a:spcBef>
              <a:buNone/>
            </a:pPr>
            <a:endParaRPr lang="nb-NO" sz="2300" dirty="0">
              <a:solidFill>
                <a:schemeClr val="tx1"/>
              </a:solidFill>
              <a:latin typeface="Calibri"/>
              <a:ea typeface="+mn-ea"/>
              <a:cs typeface="+mn-cs"/>
            </a:endParaRPr>
          </a:p>
          <a:p>
            <a:pPr marL="813816" lvl="1" indent="-457200" defTabSz="713232">
              <a:spcBef>
                <a:spcPts val="390"/>
              </a:spcBef>
              <a:buFont typeface="+mj-lt"/>
              <a:buAutoNum type="arabicPeriod"/>
            </a:pPr>
            <a:r>
              <a:rPr lang="nb-NO" sz="2300" dirty="0">
                <a:solidFill>
                  <a:schemeClr val="tx1"/>
                </a:solidFill>
                <a:latin typeface="Calibri"/>
                <a:ea typeface="+mn-ea"/>
                <a:cs typeface="+mn-cs"/>
              </a:rPr>
              <a:t>Bruk nå dyp pust/abdominal pust og blås opp ballongen på nytt. Prøv gjerne to ganger før du slår en knute på ballongen. Hvordan kjennes dette ut? Kjenner du magemusklene? Hvordan er dette annerledes fra </a:t>
            </a:r>
            <a:r>
              <a:rPr lang="nb-NO" sz="2300" dirty="0" err="1">
                <a:solidFill>
                  <a:schemeClr val="tx1"/>
                </a:solidFill>
                <a:latin typeface="Calibri"/>
                <a:ea typeface="+mn-ea"/>
                <a:cs typeface="+mn-cs"/>
              </a:rPr>
              <a:t>brystpust-blåsingen</a:t>
            </a:r>
            <a:r>
              <a:rPr lang="nb-NO" sz="2300" dirty="0">
                <a:solidFill>
                  <a:schemeClr val="tx1"/>
                </a:solidFill>
                <a:latin typeface="Calibri"/>
                <a:ea typeface="+mn-ea"/>
                <a:cs typeface="+mn-cs"/>
              </a:rPr>
              <a:t>? Del erfaringene med skulderpartneren (1-2 min)</a:t>
            </a:r>
          </a:p>
          <a:p>
            <a:endParaRPr lang="nb-NO" sz="2300" dirty="0"/>
          </a:p>
        </p:txBody>
      </p:sp>
      <p:pic>
        <p:nvPicPr>
          <p:cNvPr id="4" name="Bilde 3"/>
          <p:cNvPicPr>
            <a:picLocks noChangeAspect="1"/>
          </p:cNvPicPr>
          <p:nvPr/>
        </p:nvPicPr>
        <p:blipFill>
          <a:blip r:embed="rId3"/>
          <a:stretch>
            <a:fillRect/>
          </a:stretch>
        </p:blipFill>
        <p:spPr>
          <a:xfrm>
            <a:off x="8392860" y="2010870"/>
            <a:ext cx="3182613" cy="3630010"/>
          </a:xfrm>
          <a:prstGeom prst="rect">
            <a:avLst/>
          </a:prstGeom>
        </p:spPr>
      </p:pic>
      <p:sp>
        <p:nvSpPr>
          <p:cNvPr id="5" name="TekstSylinder 4"/>
          <p:cNvSpPr txBox="1"/>
          <p:nvPr/>
        </p:nvSpPr>
        <p:spPr>
          <a:xfrm>
            <a:off x="10143990" y="5394659"/>
            <a:ext cx="1431483" cy="246221"/>
          </a:xfrm>
          <a:prstGeom prst="rect">
            <a:avLst/>
          </a:prstGeom>
          <a:noFill/>
        </p:spPr>
        <p:txBody>
          <a:bodyPr wrap="square" rtlCol="0">
            <a:spAutoFit/>
          </a:bodyPr>
          <a:lstStyle/>
          <a:p>
            <a:r>
              <a:rPr lang="nn-NO" sz="800" i="1" dirty="0">
                <a:solidFill>
                  <a:schemeClr val="bg2">
                    <a:lumMod val="75000"/>
                  </a:schemeClr>
                </a:solidFill>
              </a:rPr>
              <a:t>            </a:t>
            </a:r>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331780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5187" y="365125"/>
            <a:ext cx="11403736" cy="1325563"/>
          </a:xfrm>
        </p:spPr>
        <p:txBody>
          <a:bodyPr>
            <a:normAutofit/>
          </a:bodyPr>
          <a:lstStyle/>
          <a:p>
            <a:r>
              <a:rPr lang="en-US" dirty="0"/>
              <a:t>Ballonglek, </a:t>
            </a:r>
            <a:r>
              <a:rPr lang="en-US" dirty="0" err="1"/>
              <a:t>lagarbeid</a:t>
            </a:r>
            <a:r>
              <a:rPr lang="en-US" dirty="0"/>
              <a:t> (15 min)</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690688"/>
            <a:ext cx="8435111" cy="5167312"/>
          </a:xfrm>
        </p:spPr>
        <p:txBody>
          <a:bodyPr>
            <a:noAutofit/>
          </a:bodyPr>
          <a:lstStyle/>
          <a:p>
            <a:pPr marL="178308" lvl="0" indent="-178308" defTabSz="713232">
              <a:spcBef>
                <a:spcPts val="780"/>
              </a:spcBef>
              <a:buFont typeface="Arial"/>
              <a:buChar char="•"/>
            </a:pPr>
            <a:r>
              <a:rPr lang="nb-NO" sz="2300" dirty="0">
                <a:solidFill>
                  <a:schemeClr val="tx1"/>
                </a:solidFill>
                <a:latin typeface="Calibri"/>
                <a:ea typeface="+mn-ea"/>
                <a:cs typeface="+mn-cs"/>
              </a:rPr>
              <a:t>Del inn i grupper på 5-6, og gi hver gruppe en ballong (bruk gangen også) </a:t>
            </a:r>
          </a:p>
          <a:p>
            <a:pPr marL="178308" lvl="0" indent="-178308" defTabSz="713232">
              <a:spcBef>
                <a:spcPts val="780"/>
              </a:spcBef>
              <a:buFont typeface="Arial"/>
              <a:buChar char="•"/>
            </a:pPr>
            <a:r>
              <a:rPr lang="nb-NO" sz="2300" dirty="0">
                <a:solidFill>
                  <a:schemeClr val="tx1"/>
                </a:solidFill>
                <a:latin typeface="Calibri"/>
                <a:ea typeface="+mn-ea"/>
                <a:cs typeface="+mn-cs"/>
              </a:rPr>
              <a:t>Gruppen stiller seg i sirkel og holder hverandre i hendene. Målet er holde ballongen borte fra gulvet ved å slå på den, uten at en slipper hverandres hender</a:t>
            </a:r>
          </a:p>
          <a:p>
            <a:pPr marL="178308" lvl="0" indent="-178308" defTabSz="713232">
              <a:spcBef>
                <a:spcPts val="780"/>
              </a:spcBef>
              <a:buFont typeface="Arial"/>
              <a:buChar char="•"/>
            </a:pPr>
            <a:r>
              <a:rPr lang="nb-NO" sz="2300" dirty="0">
                <a:solidFill>
                  <a:schemeClr val="tx1"/>
                </a:solidFill>
                <a:latin typeface="Calibri"/>
                <a:ea typeface="+mn-ea"/>
                <a:cs typeface="+mn-cs"/>
              </a:rPr>
              <a:t>Ballongen skal holdes borte fra gulvet, uten at man slipper hverandres hender. Hvis ballongen berører gulvet ”mister” gruppen retten til å bruke hendene. Lagleder bestemmer nå en ny kroppsdel som skal brukes til å holde ballongen i lufta. Dersom ballongen berører gulvet, bestemmer lagleder enda en ny kroppsdel og slik fortsetter det. Hold hender hele tiden </a:t>
            </a:r>
          </a:p>
          <a:p>
            <a:pPr marL="178308" lvl="0" indent="-178308" defTabSz="713232">
              <a:spcBef>
                <a:spcPts val="780"/>
              </a:spcBef>
              <a:buFont typeface="Arial"/>
              <a:buChar char="•"/>
            </a:pPr>
            <a:r>
              <a:rPr lang="nb-NO" sz="2300" dirty="0">
                <a:solidFill>
                  <a:schemeClr val="tx1"/>
                </a:solidFill>
                <a:latin typeface="Calibri"/>
                <a:ea typeface="+mn-ea"/>
                <a:cs typeface="+mn-cs"/>
              </a:rPr>
              <a:t>Til slutt skal gruppen ”bære” ballongen fra en ende av gangen/rommet til den andre, uten å slippe hverandres hender</a:t>
            </a:r>
            <a:endParaRPr lang="en-US" sz="2300" dirty="0">
              <a:solidFill>
                <a:schemeClr val="tx1"/>
              </a:solidFill>
              <a:latin typeface="Calibri"/>
              <a:ea typeface="+mn-ea"/>
              <a:cs typeface="+mn-cs"/>
            </a:endParaRPr>
          </a:p>
          <a:p>
            <a:endParaRPr lang="nb-NO" sz="2300" dirty="0"/>
          </a:p>
        </p:txBody>
      </p:sp>
      <p:pic>
        <p:nvPicPr>
          <p:cNvPr id="6" name="Bilde 5"/>
          <p:cNvPicPr>
            <a:picLocks noChangeAspect="1"/>
          </p:cNvPicPr>
          <p:nvPr/>
        </p:nvPicPr>
        <p:blipFill>
          <a:blip r:embed="rId3"/>
          <a:srcRect l="5906" r="42077"/>
          <a:stretch>
            <a:fillRect/>
          </a:stretch>
        </p:blipFill>
        <p:spPr>
          <a:xfrm>
            <a:off x="9366250" y="2051590"/>
            <a:ext cx="2622673" cy="3489028"/>
          </a:xfrm>
          <a:prstGeom prst="rect">
            <a:avLst/>
          </a:prstGeom>
        </p:spPr>
      </p:pic>
      <p:sp>
        <p:nvSpPr>
          <p:cNvPr id="7" name="TekstSylinder 6"/>
          <p:cNvSpPr txBox="1"/>
          <p:nvPr/>
        </p:nvSpPr>
        <p:spPr>
          <a:xfrm>
            <a:off x="10874375" y="5294397"/>
            <a:ext cx="1841500" cy="246221"/>
          </a:xfrm>
          <a:prstGeom prst="rect">
            <a:avLst/>
          </a:prstGeom>
          <a:noFill/>
        </p:spPr>
        <p:txBody>
          <a:bodyPr wrap="square" rtlCol="0">
            <a:spAutoFit/>
          </a:bodyPr>
          <a:lstStyle/>
          <a:p>
            <a:r>
              <a:rPr lang="nn-NO" sz="800" i="1" dirty="0">
                <a:solidFill>
                  <a:schemeClr val="bg2">
                    <a:lumMod val="75000"/>
                  </a:schemeClr>
                </a:solidFill>
              </a:rPr>
              <a:t>     </a:t>
            </a:r>
            <a:r>
              <a:rPr lang="nn-NO" sz="1000" dirty="0">
                <a:solidFill>
                  <a:schemeClr val="bg1">
                    <a:lumMod val="65000"/>
                  </a:schemeClr>
                </a:solidFill>
              </a:rPr>
              <a:t>Pixabay.com</a:t>
            </a:r>
          </a:p>
        </p:txBody>
      </p:sp>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365125"/>
            <a:ext cx="11403736" cy="1325563"/>
          </a:xfrm>
        </p:spPr>
        <p:txBody>
          <a:bodyPr>
            <a:normAutofit/>
          </a:bodyPr>
          <a:lstStyle/>
          <a:p>
            <a:r>
              <a:rPr lang="nb-NO" dirty="0"/>
              <a:t>Utviklingsleken med </a:t>
            </a:r>
            <a:r>
              <a:rPr lang="nb-NO" dirty="0" err="1"/>
              <a:t>stein-saks-papir</a:t>
            </a:r>
            <a:br>
              <a:rPr lang="nb-NO" dirty="0"/>
            </a:br>
            <a:r>
              <a:rPr lang="nb-NO" dirty="0"/>
              <a:t>(15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016125"/>
            <a:ext cx="10721111" cy="4619625"/>
          </a:xfrm>
        </p:spPr>
        <p:txBody>
          <a:bodyPr>
            <a:noAutofit/>
          </a:bodyPr>
          <a:lstStyle/>
          <a:p>
            <a:r>
              <a:rPr lang="nb-NO" sz="2300" dirty="0">
                <a:solidFill>
                  <a:schemeClr val="tx1"/>
                </a:solidFill>
              </a:rPr>
              <a:t>Alle deltagerne samles ute på gulvet i en klynge. Alle starter som amøber, og finner en annen amøbe å ta </a:t>
            </a:r>
            <a:r>
              <a:rPr lang="nb-NO" sz="2300" dirty="0" err="1">
                <a:solidFill>
                  <a:schemeClr val="tx1"/>
                </a:solidFill>
              </a:rPr>
              <a:t>stein-saks-pair</a:t>
            </a:r>
            <a:r>
              <a:rPr lang="nb-NO" sz="2300" dirty="0">
                <a:solidFill>
                  <a:schemeClr val="tx1"/>
                </a:solidFill>
              </a:rPr>
              <a:t> med. Vinneren utvikler seg ett hakk på utviklingsskalaen, og blir til en dinosaur. Slik fortsetter man til man blir konge eller dronning. NB! Taper man en </a:t>
            </a:r>
            <a:r>
              <a:rPr lang="nb-NO" sz="2300" dirty="0" err="1">
                <a:solidFill>
                  <a:schemeClr val="tx1"/>
                </a:solidFill>
              </a:rPr>
              <a:t>stein-saks-papir-</a:t>
            </a:r>
            <a:r>
              <a:rPr lang="nb-NO" sz="2300" dirty="0">
                <a:solidFill>
                  <a:schemeClr val="tx1"/>
                </a:solidFill>
              </a:rPr>
              <a:t> konkurranse, ramler man ned et hakk. Slik ser de forskjellige stadiene ut:</a:t>
            </a:r>
          </a:p>
          <a:p>
            <a:pPr lvl="1">
              <a:buFontTx/>
              <a:buChar char="-"/>
            </a:pPr>
            <a:r>
              <a:rPr lang="nb-NO" sz="2300" b="1" dirty="0">
                <a:solidFill>
                  <a:schemeClr val="tx1"/>
                </a:solidFill>
              </a:rPr>
              <a:t>Amøbe: </a:t>
            </a:r>
            <a:r>
              <a:rPr lang="nb-NO" sz="2300" dirty="0">
                <a:solidFill>
                  <a:schemeClr val="tx1"/>
                </a:solidFill>
              </a:rPr>
              <a:t>krabbe rundt på gulvet på alle fire og si ”</a:t>
            </a:r>
            <a:r>
              <a:rPr lang="nb-NO" sz="2300" dirty="0" err="1">
                <a:solidFill>
                  <a:schemeClr val="tx1"/>
                </a:solidFill>
              </a:rPr>
              <a:t>sssss</a:t>
            </a:r>
            <a:r>
              <a:rPr lang="nb-NO" sz="2300" dirty="0">
                <a:solidFill>
                  <a:schemeClr val="tx1"/>
                </a:solidFill>
              </a:rPr>
              <a:t>”</a:t>
            </a:r>
          </a:p>
          <a:p>
            <a:pPr lvl="1">
              <a:buFontTx/>
              <a:buChar char="-"/>
            </a:pPr>
            <a:r>
              <a:rPr lang="nb-NO" sz="2300" b="1" dirty="0">
                <a:solidFill>
                  <a:schemeClr val="tx1"/>
                </a:solidFill>
              </a:rPr>
              <a:t>Dinosaur: </a:t>
            </a:r>
            <a:r>
              <a:rPr lang="nb-NO" sz="2300" dirty="0">
                <a:solidFill>
                  <a:schemeClr val="tx1"/>
                </a:solidFill>
              </a:rPr>
              <a:t>gå krokete, samle hendene foran deg som små forbein (som tyrannosaurus), klor rundt deg og si ”</a:t>
            </a:r>
            <a:r>
              <a:rPr lang="nb-NO" sz="2300" dirty="0" err="1">
                <a:solidFill>
                  <a:schemeClr val="tx1"/>
                </a:solidFill>
              </a:rPr>
              <a:t>wrææh-wrææh</a:t>
            </a:r>
            <a:r>
              <a:rPr lang="nb-NO" sz="2300" dirty="0">
                <a:solidFill>
                  <a:schemeClr val="tx1"/>
                </a:solidFill>
              </a:rPr>
              <a:t>” med aggressiv stemme</a:t>
            </a:r>
          </a:p>
          <a:p>
            <a:pPr lvl="1">
              <a:buFontTx/>
              <a:buChar char="-"/>
            </a:pPr>
            <a:r>
              <a:rPr lang="nb-NO" sz="2300" b="1" dirty="0">
                <a:solidFill>
                  <a:schemeClr val="tx1"/>
                </a:solidFill>
              </a:rPr>
              <a:t>Menneske:</a:t>
            </a:r>
            <a:r>
              <a:rPr lang="nb-NO" sz="2300" dirty="0">
                <a:solidFill>
                  <a:schemeClr val="tx1"/>
                </a:solidFill>
              </a:rPr>
              <a:t> gå rundt med stil og smil blidt</a:t>
            </a:r>
          </a:p>
          <a:p>
            <a:pPr lvl="1">
              <a:buFontTx/>
              <a:buChar char="-"/>
            </a:pPr>
            <a:r>
              <a:rPr lang="nb-NO" sz="2300" b="1" dirty="0">
                <a:solidFill>
                  <a:schemeClr val="tx1"/>
                </a:solidFill>
              </a:rPr>
              <a:t>Prins/prinsesse: </a:t>
            </a:r>
            <a:r>
              <a:rPr lang="nb-NO" sz="2300" dirty="0">
                <a:solidFill>
                  <a:schemeClr val="tx1"/>
                </a:solidFill>
              </a:rPr>
              <a:t>sving en arm over handa og si ”</a:t>
            </a:r>
            <a:r>
              <a:rPr lang="nb-NO" sz="2300" dirty="0" err="1">
                <a:solidFill>
                  <a:schemeClr val="tx1"/>
                </a:solidFill>
              </a:rPr>
              <a:t>ding-ding-ding</a:t>
            </a:r>
            <a:r>
              <a:rPr lang="nb-NO" sz="2300" dirty="0">
                <a:solidFill>
                  <a:schemeClr val="tx1"/>
                </a:solidFill>
              </a:rPr>
              <a:t>” med høy, pipete stemme</a:t>
            </a:r>
          </a:p>
          <a:p>
            <a:pPr lvl="1">
              <a:buFontTx/>
              <a:buChar char="-"/>
            </a:pPr>
            <a:r>
              <a:rPr lang="nb-NO" sz="2300" b="1" dirty="0">
                <a:solidFill>
                  <a:schemeClr val="tx1"/>
                </a:solidFill>
              </a:rPr>
              <a:t>Konge/ dronning: </a:t>
            </a:r>
            <a:r>
              <a:rPr lang="nb-NO" sz="2300" dirty="0">
                <a:solidFill>
                  <a:schemeClr val="tx1"/>
                </a:solidFill>
              </a:rPr>
              <a:t>still deg opp på en stol og nyt synet av alle de vanvittige uttrykkene de andre deltagerne har </a:t>
            </a:r>
          </a:p>
          <a:p>
            <a:endParaRPr lang="nb-NO" sz="2300" dirty="0">
              <a:solidFill>
                <a:schemeClr val="tx1"/>
              </a:solidFill>
            </a:endParaRPr>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2216</TotalTime>
  <Words>1138</Words>
  <Application>Microsoft Macintosh PowerPoint</Application>
  <PresentationFormat>Widescreen</PresentationFormat>
  <Paragraphs>69</Paragraphs>
  <Slides>11</Slides>
  <Notes>5</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Calibri Light</vt:lpstr>
      <vt:lpstr>Century Gothic</vt:lpstr>
      <vt:lpstr>Georgia</vt:lpstr>
      <vt:lpstr>4_Office-tema</vt:lpstr>
      <vt:lpstr>5_Office-tema</vt:lpstr>
      <vt:lpstr>3_Office-tema</vt:lpstr>
      <vt:lpstr>6_Office-tema</vt:lpstr>
      <vt:lpstr>I klassen: Pust </vt:lpstr>
      <vt:lpstr>LINE-UP (5 min)</vt:lpstr>
      <vt:lpstr>PowerPoint-presentasjon</vt:lpstr>
      <vt:lpstr>Lappeleken (20-30 min)</vt:lpstr>
      <vt:lpstr>PowerPoint-presentasjon</vt:lpstr>
      <vt:lpstr>Utdeling av ballonger!</vt:lpstr>
      <vt:lpstr>Ballongpust – vi øver på dyp pust  (5 min)</vt:lpstr>
      <vt:lpstr>Ballonglek, lagarbeid (15 min)</vt:lpstr>
      <vt:lpstr>Utviklingsleken med stein-saks-papir (15 min)</vt:lpstr>
      <vt:lpstr>Ekstralek: Her sitter jeg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28</cp:revision>
  <dcterms:created xsi:type="dcterms:W3CDTF">2020-06-06T11:43:56Z</dcterms:created>
  <dcterms:modified xsi:type="dcterms:W3CDTF">2022-02-19T09:27:47Z</dcterms:modified>
</cp:coreProperties>
</file>