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94" r:id="rId6"/>
    <p:sldId id="283" r:id="rId7"/>
    <p:sldId id="285" r:id="rId8"/>
    <p:sldId id="287" r:id="rId9"/>
    <p:sldId id="291" r:id="rId10"/>
    <p:sldId id="284" r:id="rId11"/>
    <p:sldId id="295" r:id="rId12"/>
    <p:sldId id="281" r:id="rId13"/>
    <p:sldId id="292" r:id="rId14"/>
    <p:sldId id="277"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861"/>
    <p:restoredTop sz="76241"/>
  </p:normalViewPr>
  <p:slideViewPr>
    <p:cSldViewPr snapToGrid="0" snapToObjects="1">
      <p:cViewPr varScale="1">
        <p:scale>
          <a:sx n="89" d="100"/>
          <a:sy n="89" d="100"/>
        </p:scale>
        <p:origin x="176" y="22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521F1-B940-3342-A266-D4896F59291A}" type="datetimeFigureOut">
              <a:rPr lang="nb-NO" smtClean="0"/>
              <a:t>25.07.2025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688CB-4049-1241-816C-7DACBC8E2A45}" type="slidenum">
              <a:rPr lang="nb-NO" smtClean="0"/>
              <a:t>‹#›</a:t>
            </a:fld>
            <a:endParaRPr lang="nb-NO"/>
          </a:p>
        </p:txBody>
      </p:sp>
    </p:spTree>
    <p:extLst>
      <p:ext uri="{BB962C8B-B14F-4D97-AF65-F5344CB8AC3E}">
        <p14:creationId xmlns:p14="http://schemas.microsoft.com/office/powerpoint/2010/main" val="108800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oHv6vTKD6l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bsc2QkCC3u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bsc2QkCC3u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Ben_Franklin_effe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Vi har ikke kontroll. Ting skjer. </a:t>
            </a:r>
            <a:r>
              <a:rPr lang="nb-NO" sz="1200" kern="1200" dirty="0">
                <a:solidFill>
                  <a:schemeClr val="tx1"/>
                </a:solidFill>
                <a:effectLst/>
                <a:latin typeface="+mn-lt"/>
                <a:ea typeface="+mn-ea"/>
                <a:cs typeface="+mn-cs"/>
              </a:rPr>
              <a:t>Livet er fullt av vonde og dårlige ting som kan suge kreftene ut av oss. </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a:t>
            </a:fld>
            <a:endParaRPr lang="nb-NO"/>
          </a:p>
        </p:txBody>
      </p:sp>
    </p:spTree>
    <p:extLst>
      <p:ext uri="{BB962C8B-B14F-4D97-AF65-F5344CB8AC3E}">
        <p14:creationId xmlns:p14="http://schemas.microsoft.com/office/powerpoint/2010/main" val="10689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10.Til slutt skal vi se et takknemlighets-eksperiment som er filmet</a:t>
            </a:r>
            <a:r>
              <a:rPr lang="nb-NO" sz="1200" kern="1200" dirty="0">
                <a:solidFill>
                  <a:schemeClr val="tx1"/>
                </a:solidFill>
                <a:effectLst/>
                <a:latin typeface="+mn-lt"/>
                <a:ea typeface="+mn-ea"/>
                <a:cs typeface="+mn-cs"/>
              </a:rPr>
              <a:t>. «An Experiment in </a:t>
            </a:r>
            <a:r>
              <a:rPr lang="nb-NO" sz="1200" kern="1200" dirty="0" err="1">
                <a:solidFill>
                  <a:schemeClr val="tx1"/>
                </a:solidFill>
                <a:effectLst/>
                <a:latin typeface="+mn-lt"/>
                <a:ea typeface="+mn-ea"/>
                <a:cs typeface="+mn-cs"/>
              </a:rPr>
              <a:t>Gratitude</a:t>
            </a:r>
            <a:r>
              <a:rPr lang="nb-NO" sz="1200" kern="1200" dirty="0">
                <a:solidFill>
                  <a:schemeClr val="tx1"/>
                </a:solidFill>
                <a:effectLst/>
                <a:latin typeface="+mn-lt"/>
                <a:ea typeface="+mn-ea"/>
                <a:cs typeface="+mn-cs"/>
              </a:rPr>
              <a:t>» (Den tar 6 minutter. Om dere har dårlig tid kan du hoppe litt i filmen og vise de </a:t>
            </a:r>
            <a:r>
              <a:rPr lang="nb-NO" sz="1200" kern="1200">
                <a:solidFill>
                  <a:schemeClr val="tx1"/>
                </a:solidFill>
                <a:effectLst/>
                <a:latin typeface="+mn-lt"/>
                <a:ea typeface="+mn-ea"/>
                <a:cs typeface="+mn-cs"/>
              </a:rPr>
              <a:t>siste minuttene):  </a:t>
            </a:r>
            <a:r>
              <a:rPr lang="nb-NO" sz="1200" u="sng" kern="1200" dirty="0">
                <a:solidFill>
                  <a:schemeClr val="tx1"/>
                </a:solidFill>
                <a:effectLst/>
                <a:latin typeface="+mn-lt"/>
                <a:ea typeface="+mn-ea"/>
                <a:cs typeface="+mn-cs"/>
                <a:hlinkClick r:id="rId3"/>
              </a:rPr>
              <a:t>https://www.youtube.com/watch?v=oHv6vTKD6lg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10</a:t>
            </a:fld>
            <a:endParaRPr lang="nb-NO"/>
          </a:p>
        </p:txBody>
      </p:sp>
    </p:spTree>
    <p:extLst>
      <p:ext uri="{BB962C8B-B14F-4D97-AF65-F5344CB8AC3E}">
        <p14:creationId xmlns:p14="http://schemas.microsoft.com/office/powerpoint/2010/main" val="61858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Hva er hverdagslykke? (Kunstpause) Hva er det som gir glede i hverdagen for folk flest?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prøvde den britiske regjeringen å finne ut av. De mente at dette var nyttig kunnskap for samfunnet. Jo mer vi vet om hva som hjelper, jo bedre. Da kan jo alle lære det.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britiske ekspertutvalg kom frem til fem grep for mer hverdagsglede og ga fem råd. Jeg skal SNART fortelle deg hva de fem rådene er, men vent litt: Først vil jeg du skal vite at lykke består av flere typer følelser.</a:t>
            </a:r>
          </a:p>
          <a:p>
            <a:endParaRPr lang="nb-NO" dirty="0"/>
          </a:p>
        </p:txBody>
      </p:sp>
      <p:sp>
        <p:nvSpPr>
          <p:cNvPr id="4" name="Plassholder for lysbildenummer 3"/>
          <p:cNvSpPr>
            <a:spLocks noGrp="1"/>
          </p:cNvSpPr>
          <p:nvPr>
            <p:ph type="sldNum" sz="quarter" idx="5"/>
          </p:nvPr>
        </p:nvSpPr>
        <p:spPr/>
        <p:txBody>
          <a:bodyPr/>
          <a:lstStyle/>
          <a:p>
            <a:fld id="{D8C688CB-4049-1241-816C-7DACBC8E2A45}" type="slidenum">
              <a:rPr lang="nb-NO" smtClean="0"/>
              <a:t>2</a:t>
            </a:fld>
            <a:endParaRPr lang="nb-NO"/>
          </a:p>
        </p:txBody>
      </p:sp>
    </p:spTree>
    <p:extLst>
      <p:ext uri="{BB962C8B-B14F-4D97-AF65-F5344CB8AC3E}">
        <p14:creationId xmlns:p14="http://schemas.microsoft.com/office/powerpoint/2010/main" val="234760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Det er spesielt tre følelser det lønner seg å ha mye av for å kjenne lykke: </a:t>
            </a:r>
            <a:r>
              <a:rPr lang="nb-NO" sz="1200" kern="1200" dirty="0">
                <a:solidFill>
                  <a:schemeClr val="tx1"/>
                </a:solidFill>
                <a:effectLst/>
                <a:latin typeface="+mn-lt"/>
                <a:ea typeface="+mn-ea"/>
                <a:cs typeface="+mn-cs"/>
              </a:rPr>
              <a:t>Nemlig stolthet, omsorg og takknemlighet. Litt rart kanskje, at det er bra å ha skikkelig mye stolthet? Men tenk på alternativet: Hva er det motsatte av å være stolt? Å ikke være særlig stolt av seg selv. Det vil si mer underdanighet, underlegenhet, beskjedenhet, mer skam? En ikke særlig stolt person klarer ikke å tenke så positivt om seg selv. Undersøkelser viser at mennesker som er stolte gjør mer for andre </a:t>
            </a:r>
            <a:r>
              <a:rPr lang="nb-NO" sz="1200" i="1" kern="1200" dirty="0">
                <a:solidFill>
                  <a:schemeClr val="tx1"/>
                </a:solidFill>
                <a:effectLst/>
                <a:latin typeface="+mn-lt"/>
                <a:ea typeface="+mn-ea"/>
                <a:cs typeface="+mn-cs"/>
              </a:rPr>
              <a:t>helt av seg selv</a:t>
            </a:r>
            <a:r>
              <a:rPr lang="nb-NO" sz="1200" kern="1200" dirty="0">
                <a:solidFill>
                  <a:schemeClr val="tx1"/>
                </a:solidFill>
                <a:effectLst/>
                <a:latin typeface="+mn-lt"/>
                <a:ea typeface="+mn-ea"/>
                <a:cs typeface="+mn-cs"/>
              </a:rPr>
              <a:t>. En stolt rektor, en stolt lærer, en stolt fotballspiller, en stolt elev, en stolt storesøster, en stolt mamma, en stolt lege. De gjør mer for andre, og jobber hardere for andre, fordi de har lyst.  De Steno, D. (2018). </a:t>
            </a:r>
            <a:r>
              <a:rPr lang="nb-NO" sz="1200" i="1" kern="1200" dirty="0" err="1">
                <a:solidFill>
                  <a:schemeClr val="tx1"/>
                </a:solidFill>
                <a:effectLst/>
                <a:latin typeface="+mn-lt"/>
                <a:ea typeface="+mn-ea"/>
                <a:cs typeface="+mn-cs"/>
              </a:rPr>
              <a:t>Emotional</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Success</a:t>
            </a:r>
            <a:r>
              <a:rPr lang="nb-NO" sz="1200" i="1" kern="1200" dirty="0">
                <a:solidFill>
                  <a:schemeClr val="tx1"/>
                </a:solidFill>
                <a:effectLst/>
                <a:latin typeface="+mn-lt"/>
                <a:ea typeface="+mn-ea"/>
                <a:cs typeface="+mn-cs"/>
              </a:rPr>
              <a:t>: The Power </a:t>
            </a:r>
            <a:r>
              <a:rPr lang="nb-NO" sz="1200" i="1" kern="1200" dirty="0" err="1">
                <a:solidFill>
                  <a:schemeClr val="tx1"/>
                </a:solidFill>
                <a:effectLst/>
                <a:latin typeface="+mn-lt"/>
                <a:ea typeface="+mn-ea"/>
                <a:cs typeface="+mn-cs"/>
              </a:rPr>
              <a:t>of</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Gratitude</a:t>
            </a:r>
            <a:r>
              <a:rPr lang="nb-NO" sz="1200" i="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Compassion</a:t>
            </a:r>
            <a:r>
              <a:rPr lang="nb-NO" sz="1200" i="1" kern="1200" dirty="0">
                <a:solidFill>
                  <a:schemeClr val="tx1"/>
                </a:solidFill>
                <a:effectLst/>
                <a:latin typeface="+mn-lt"/>
                <a:ea typeface="+mn-ea"/>
                <a:cs typeface="+mn-cs"/>
              </a:rPr>
              <a:t>, and </a:t>
            </a:r>
            <a:r>
              <a:rPr lang="nb-NO" sz="1200" i="1" kern="1200" dirty="0" err="1">
                <a:solidFill>
                  <a:schemeClr val="tx1"/>
                </a:solidFill>
                <a:effectLst/>
                <a:latin typeface="+mn-lt"/>
                <a:ea typeface="+mn-ea"/>
                <a:cs typeface="+mn-cs"/>
              </a:rPr>
              <a:t>Pride</a:t>
            </a:r>
            <a:r>
              <a:rPr lang="nb-NO" sz="1200" i="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London: Pan </a:t>
            </a:r>
            <a:r>
              <a:rPr lang="nb-NO" sz="1200" kern="1200" dirty="0" err="1">
                <a:solidFill>
                  <a:schemeClr val="tx1"/>
                </a:solidFill>
                <a:effectLst/>
                <a:latin typeface="+mn-lt"/>
                <a:ea typeface="+mn-ea"/>
                <a:cs typeface="+mn-cs"/>
              </a:rPr>
              <a:t>Macmillan</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3</a:t>
            </a:fld>
            <a:endParaRPr lang="nb-NO"/>
          </a:p>
        </p:txBody>
      </p:sp>
    </p:spTree>
    <p:extLst>
      <p:ext uri="{BB962C8B-B14F-4D97-AF65-F5344CB8AC3E}">
        <p14:creationId xmlns:p14="http://schemas.microsoft.com/office/powerpoint/2010/main" val="239391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Hvorfor er det bra å ha mye omsorgsfølelse?</a:t>
            </a:r>
            <a:r>
              <a:rPr lang="nb-NO" sz="1200" kern="1200" dirty="0">
                <a:solidFill>
                  <a:schemeClr val="tx1"/>
                </a:solidFill>
                <a:effectLst/>
                <a:latin typeface="+mn-lt"/>
                <a:ea typeface="+mn-ea"/>
                <a:cs typeface="+mn-cs"/>
              </a:rPr>
              <a:t> Igjen kan vi tenke på alternativet – å ikke ha mye omsorgsfølelse. Det vil si mer ego, mer selvsentrert, mer selvopptatt, tenker mer på seg selv og egne behov enn andres. Det er lett å tenke seg hvem av disse to variantene som har det best. Det fine med å ha omsorg for andre er at vi plutselig glemmer oss selv. Vi får litt fri fra oss selv et øyeblikk. Når du kjenner omsorg blir det plutselig viktigere å hjelpe andre, og så glemmer du at du egentlig er trist.</a:t>
            </a: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4</a:t>
            </a:fld>
            <a:endParaRPr lang="nb-NO"/>
          </a:p>
        </p:txBody>
      </p:sp>
    </p:spTree>
    <p:extLst>
      <p:ext uri="{BB962C8B-B14F-4D97-AF65-F5344CB8AC3E}">
        <p14:creationId xmlns:p14="http://schemas.microsoft.com/office/powerpoint/2010/main" val="15759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Det fine som skjer når vi gjør noe for andre er at vi opplever takknemlighet tilbake. </a:t>
            </a:r>
            <a:r>
              <a:rPr lang="nb-NO" sz="1200" kern="1200" dirty="0">
                <a:solidFill>
                  <a:schemeClr val="tx1"/>
                </a:solidFill>
                <a:effectLst/>
                <a:latin typeface="+mn-lt"/>
                <a:ea typeface="+mn-ea"/>
                <a:cs typeface="+mn-cs"/>
              </a:rPr>
              <a:t>Takknemlighet er magisk. Takknemlighet gjør folk enda mer stolte og enda mer omsorgsfulle, som fører til enda mer takknemlighet, som fører til enda mer stolthet og enda mer omsorgsfølelse. En bra runddans med bra ting som skjer.</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6.Nå skal du få vite hva de fem grepene for hverdagslykke er.</a:t>
            </a:r>
            <a:r>
              <a:rPr lang="nb-NO" sz="1200" kern="1200" dirty="0">
                <a:solidFill>
                  <a:schemeClr val="tx1"/>
                </a:solidFill>
                <a:effectLst/>
                <a:latin typeface="+mn-lt"/>
                <a:ea typeface="+mn-ea"/>
                <a:cs typeface="+mn-cs"/>
              </a:rPr>
              <a:t> Rådene er spredd over hele verden. Her er en film fra Irland. </a:t>
            </a:r>
            <a:r>
              <a:rPr lang="nb-NO" sz="1200" u="sng" kern="1200" dirty="0">
                <a:solidFill>
                  <a:schemeClr val="tx1"/>
                </a:solidFill>
                <a:effectLst/>
                <a:latin typeface="+mn-lt"/>
                <a:ea typeface="+mn-ea"/>
                <a:cs typeface="+mn-cs"/>
                <a:hlinkClick r:id="rId3"/>
              </a:rPr>
              <a:t>https://www.youtube.com/watch?v=bsc2QkCC3uI</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5</a:t>
            </a:fld>
            <a:endParaRPr lang="nb-NO"/>
          </a:p>
        </p:txBody>
      </p:sp>
    </p:spTree>
    <p:extLst>
      <p:ext uri="{BB962C8B-B14F-4D97-AF65-F5344CB8AC3E}">
        <p14:creationId xmlns:p14="http://schemas.microsoft.com/office/powerpoint/2010/main" val="354475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6.Nå skal du få vite hva de fem grepene for hverdagslykke er.</a:t>
            </a:r>
            <a:r>
              <a:rPr lang="nb-NO" sz="1200" kern="1200" dirty="0">
                <a:solidFill>
                  <a:schemeClr val="tx1"/>
                </a:solidFill>
                <a:effectLst/>
                <a:latin typeface="+mn-lt"/>
                <a:ea typeface="+mn-ea"/>
                <a:cs typeface="+mn-cs"/>
              </a:rPr>
              <a:t> Rådene er spredd over hele verden. Her er en film fra Irland. </a:t>
            </a:r>
            <a:r>
              <a:rPr lang="nb-NO" sz="1200" u="sng" kern="1200" dirty="0">
                <a:solidFill>
                  <a:schemeClr val="tx1"/>
                </a:solidFill>
                <a:effectLst/>
                <a:latin typeface="+mn-lt"/>
                <a:ea typeface="+mn-ea"/>
                <a:cs typeface="+mn-cs"/>
                <a:hlinkClick r:id="rId3"/>
              </a:rPr>
              <a:t>https://www.youtube.com/watch?v=bsc2QkCC3uI</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CE94766-FD40-9B4F-A461-8ED987A2C569}" type="slidenum">
              <a:rPr lang="nb-NO" smtClean="0"/>
              <a:pPr/>
              <a:t>6</a:t>
            </a:fld>
            <a:endParaRPr lang="nb-NO"/>
          </a:p>
        </p:txBody>
      </p:sp>
    </p:spTree>
    <p:extLst>
      <p:ext uri="{BB962C8B-B14F-4D97-AF65-F5344CB8AC3E}">
        <p14:creationId xmlns:p14="http://schemas.microsoft.com/office/powerpoint/2010/main" val="76172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Et av rådene handler om å knyte bånd</a:t>
            </a:r>
            <a:r>
              <a:rPr lang="nb-NO" sz="1200" kern="1200" dirty="0">
                <a:solidFill>
                  <a:schemeClr val="tx1"/>
                </a:solidFill>
                <a:effectLst/>
                <a:latin typeface="+mn-lt"/>
                <a:ea typeface="+mn-ea"/>
                <a:cs typeface="+mn-cs"/>
              </a:rPr>
              <a:t>. Hvordan kan vi gjøre det, uten at det blir kleint? Du bør du prøve å be om hjelp til noe. Det kalles </a:t>
            </a:r>
            <a:r>
              <a:rPr lang="nb-NO" sz="1200" u="none" strike="noStrike" kern="1200" dirty="0">
                <a:solidFill>
                  <a:schemeClr val="tx1"/>
                </a:solidFill>
                <a:effectLst/>
                <a:latin typeface="+mn-lt"/>
                <a:ea typeface="+mn-ea"/>
                <a:cs typeface="+mn-cs"/>
                <a:hlinkClick r:id="rId3"/>
              </a:rPr>
              <a:t>«Ben Franklin-effekten»,</a:t>
            </a:r>
            <a:r>
              <a:rPr lang="nb-NO" sz="1200" kern="1200" dirty="0">
                <a:solidFill>
                  <a:schemeClr val="tx1"/>
                </a:solidFill>
                <a:effectLst/>
                <a:latin typeface="+mn-lt"/>
                <a:ea typeface="+mn-ea"/>
                <a:cs typeface="+mn-cs"/>
              </a:rPr>
              <a:t> etter den amerikanske statsmannen Benjamin Franklin. Hans strategi var for å bli venn med en av «haterne» sine var å be om å få låne en sjelden bok. Så endte det med at de ble venner. Det er fordi det er vanskelig å være uvenner med en du har hjulpet. Nesten all mennesker liker å hjelpe andre. Vi liker at andre blir takknemlig.</a:t>
            </a:r>
            <a:r>
              <a:rPr lang="nb-NO" dirty="0">
                <a:effectLst/>
              </a:rPr>
              <a:t> </a:t>
            </a:r>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7</a:t>
            </a:fld>
            <a:endParaRPr lang="nb-NO"/>
          </a:p>
        </p:txBody>
      </p:sp>
    </p:spTree>
    <p:extLst>
      <p:ext uri="{BB962C8B-B14F-4D97-AF65-F5344CB8AC3E}">
        <p14:creationId xmlns:p14="http://schemas.microsoft.com/office/powerpoint/2010/main" val="241559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Takknemlighet er som sagt magisk. Den følelsen kan redde dagen din.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Du kan for eksempel hver dag skrive ned ting du er takknemlig for. Det høres kanskje for enkelt ut at det kan hjelpe, men det er solid forskning bak.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”Jeg er takknemlig for at jeg rakk skolen”</a:t>
            </a:r>
          </a:p>
          <a:p>
            <a:r>
              <a:rPr lang="nb-NO" sz="1200" kern="1200" dirty="0">
                <a:solidFill>
                  <a:schemeClr val="tx1"/>
                </a:solidFill>
                <a:effectLst/>
                <a:latin typeface="+mn-lt"/>
                <a:ea typeface="+mn-ea"/>
                <a:cs typeface="+mn-cs"/>
              </a:rPr>
              <a:t>”Jeg er takknemlig for at jeg er ferdig med matteprøven”</a:t>
            </a:r>
          </a:p>
          <a:p>
            <a:r>
              <a:rPr lang="nb-NO" sz="1200" kern="1200" dirty="0">
                <a:solidFill>
                  <a:schemeClr val="tx1"/>
                </a:solidFill>
                <a:effectLst/>
                <a:latin typeface="+mn-lt"/>
                <a:ea typeface="+mn-ea"/>
                <a:cs typeface="+mn-cs"/>
              </a:rPr>
              <a:t>”Jeg er takknemlig for at jeg er frisk”</a:t>
            </a:r>
          </a:p>
          <a:p>
            <a:r>
              <a:rPr lang="nb-NO" sz="1200" kern="1200" dirty="0">
                <a:solidFill>
                  <a:schemeClr val="tx1"/>
                </a:solidFill>
                <a:effectLst/>
                <a:latin typeface="+mn-lt"/>
                <a:ea typeface="+mn-ea"/>
                <a:cs typeface="+mn-cs"/>
              </a:rPr>
              <a:t>”Jeg er takknemlig for at mamma og jeg er venner igjen”</a:t>
            </a:r>
          </a:p>
          <a:p>
            <a:r>
              <a:rPr lang="nb-NO" sz="1200" kern="1200" dirty="0">
                <a:solidFill>
                  <a:schemeClr val="tx1"/>
                </a:solidFill>
                <a:effectLst/>
                <a:latin typeface="+mn-lt"/>
                <a:ea typeface="+mn-ea"/>
                <a:cs typeface="+mn-cs"/>
              </a:rPr>
              <a:t>Kan du klare det?</a:t>
            </a:r>
          </a:p>
          <a:p>
            <a:endParaRPr lang="nb-NO" dirty="0"/>
          </a:p>
        </p:txBody>
      </p:sp>
      <p:sp>
        <p:nvSpPr>
          <p:cNvPr id="4" name="Plassholder for lysbildenummer 3"/>
          <p:cNvSpPr>
            <a:spLocks noGrp="1"/>
          </p:cNvSpPr>
          <p:nvPr>
            <p:ph type="sldNum" sz="quarter" idx="5"/>
          </p:nvPr>
        </p:nvSpPr>
        <p:spPr/>
        <p:txBody>
          <a:bodyPr/>
          <a:lstStyle/>
          <a:p>
            <a:fld id="{D8C688CB-4049-1241-816C-7DACBC8E2A45}" type="slidenum">
              <a:rPr lang="nb-NO" smtClean="0"/>
              <a:t>8</a:t>
            </a:fld>
            <a:endParaRPr lang="nb-NO"/>
          </a:p>
        </p:txBody>
      </p:sp>
    </p:spTree>
    <p:extLst>
      <p:ext uri="{BB962C8B-B14F-4D97-AF65-F5344CB8AC3E}">
        <p14:creationId xmlns:p14="http://schemas.microsoft.com/office/powerpoint/2010/main" val="30071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Det vi har lært om i dag, kalles positiv psykologi.</a:t>
            </a:r>
            <a:r>
              <a:rPr lang="nb-NO" sz="1200" kern="1200" dirty="0">
                <a:solidFill>
                  <a:schemeClr val="tx1"/>
                </a:solidFill>
                <a:effectLst/>
                <a:latin typeface="+mn-lt"/>
                <a:ea typeface="+mn-ea"/>
                <a:cs typeface="+mn-cs"/>
              </a:rPr>
              <a:t> Noen sier: Dette er selvfølgeligheter. Dette vet vi. Hvorfor skal vi lære om det vi vet, og det som skjer helt av seg selv?</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Da spør jeg: Men bruker du det? Ved å tenke helt bevisst og øve, styrker vi koblingene i hjernen. For å takle motgang bør vi systematisk øve på hverdagsgleder, stolthet, omsorg og takknemlighet, I tillegg til at dagen din kan bli bedre her og nå, øker vi sjansen for at vi klarer å bruke noe av det når vi virkelig trenger det.</a:t>
            </a:r>
            <a:r>
              <a:rPr lang="nb-NO" dirty="0">
                <a:effectLst/>
              </a:rPr>
              <a:t> </a:t>
            </a:r>
            <a:endParaRPr lang="nb-NO" dirty="0"/>
          </a:p>
        </p:txBody>
      </p:sp>
      <p:sp>
        <p:nvSpPr>
          <p:cNvPr id="4" name="Plassholder for lysbildenummer 3"/>
          <p:cNvSpPr>
            <a:spLocks noGrp="1"/>
          </p:cNvSpPr>
          <p:nvPr>
            <p:ph type="sldNum" sz="quarter" idx="10"/>
          </p:nvPr>
        </p:nvSpPr>
        <p:spPr/>
        <p:txBody>
          <a:bodyPr/>
          <a:lstStyle/>
          <a:p>
            <a:fld id="{D8C688CB-4049-1241-816C-7DACBC8E2A45}" type="slidenum">
              <a:rPr lang="nb-NO" smtClean="0"/>
              <a:t>9</a:t>
            </a:fld>
            <a:endParaRPr lang="nb-NO"/>
          </a:p>
        </p:txBody>
      </p:sp>
    </p:spTree>
    <p:extLst>
      <p:ext uri="{BB962C8B-B14F-4D97-AF65-F5344CB8AC3E}">
        <p14:creationId xmlns:p14="http://schemas.microsoft.com/office/powerpoint/2010/main" val="182163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Hv6vTKD6lg"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w.youtube.com/watch?v=bsc2QkCC3u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749290" y="1306902"/>
            <a:ext cx="4859783" cy="2494232"/>
          </a:xfrm>
        </p:spPr>
        <p:txBody>
          <a:bodyPr/>
          <a:lstStyle/>
          <a:p>
            <a:r>
              <a:rPr lang="nb-NO" dirty="0"/>
              <a:t>Positiv psykologi</a:t>
            </a:r>
          </a:p>
        </p:txBody>
      </p:sp>
      <p:sp>
        <p:nvSpPr>
          <p:cNvPr id="3" name="Undertittel 2"/>
          <p:cNvSpPr txBox="1">
            <a:spLocks/>
          </p:cNvSpPr>
          <p:nvPr/>
        </p:nvSpPr>
        <p:spPr>
          <a:xfrm>
            <a:off x="6877877" y="4303982"/>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lang="nb-NO" sz="2000" dirty="0"/>
              <a:t>Revidert 2025</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Film: An Experiment in </a:t>
            </a:r>
            <a:r>
              <a:rPr lang="nb-NO" dirty="0" err="1"/>
              <a:t>Gratitude</a:t>
            </a:r>
            <a:endParaRPr lang="nb-NO" dirty="0"/>
          </a:p>
        </p:txBody>
      </p:sp>
      <p:sp>
        <p:nvSpPr>
          <p:cNvPr id="5" name="TekstSylinder 4"/>
          <p:cNvSpPr txBox="1"/>
          <p:nvPr/>
        </p:nvSpPr>
        <p:spPr>
          <a:xfrm>
            <a:off x="9301046" y="2647276"/>
            <a:ext cx="2552904" cy="1200329"/>
          </a:xfrm>
          <a:prstGeom prst="rect">
            <a:avLst/>
          </a:prstGeom>
          <a:noFill/>
        </p:spPr>
        <p:txBody>
          <a:bodyPr wrap="square" rtlCol="0">
            <a:spAutoFit/>
          </a:bodyPr>
          <a:lstStyle/>
          <a:p>
            <a:r>
              <a:rPr lang="nb-NO" dirty="0"/>
              <a:t>    </a:t>
            </a:r>
            <a:r>
              <a:rPr lang="nb-NO" u="sng" dirty="0">
                <a:hlinkClick r:id="rId3"/>
              </a:rPr>
              <a:t>https://www.youtube.com/watch?v=oHv6vTKD6lg</a:t>
            </a:r>
            <a:r>
              <a:rPr lang="nb-NO" dirty="0"/>
              <a:t>  </a:t>
            </a:r>
          </a:p>
        </p:txBody>
      </p:sp>
      <p:pic>
        <p:nvPicPr>
          <p:cNvPr id="8" name="Plassholder for innhold 7" descr="Et bilde som inneholder tekst, klær, person, skjermbilde&#10;&#10;KI-generert innhold kan være feil.">
            <a:extLst>
              <a:ext uri="{FF2B5EF4-FFF2-40B4-BE49-F238E27FC236}">
                <a16:creationId xmlns:a16="http://schemas.microsoft.com/office/drawing/2014/main" id="{F04C6907-7E83-ADBA-00DD-111D985F3147}"/>
              </a:ext>
            </a:extLst>
          </p:cNvPr>
          <p:cNvPicPr>
            <a:picLocks noGrp="1" noChangeAspect="1"/>
          </p:cNvPicPr>
          <p:nvPr>
            <p:ph idx="1"/>
          </p:nvPr>
        </p:nvPicPr>
        <p:blipFill>
          <a:blip r:embed="rId4"/>
          <a:stretch>
            <a:fillRect/>
          </a:stretch>
        </p:blipFill>
        <p:spPr>
          <a:xfrm>
            <a:off x="1428378" y="1371589"/>
            <a:ext cx="7739663" cy="5191944"/>
          </a:xfrm>
        </p:spPr>
      </p:pic>
    </p:spTree>
    <p:extLst>
      <p:ext uri="{BB962C8B-B14F-4D97-AF65-F5344CB8AC3E}">
        <p14:creationId xmlns:p14="http://schemas.microsoft.com/office/powerpoint/2010/main" val="121718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4" y="254000"/>
            <a:ext cx="7981120" cy="1500320"/>
          </a:xfrm>
        </p:spPr>
        <p:txBody>
          <a:bodyPr>
            <a:normAutofit/>
          </a:bodyPr>
          <a:lstStyle/>
          <a:p>
            <a:r>
              <a:rPr lang="nb-NO" sz="3400" dirty="0"/>
              <a:t>Bilder</a:t>
            </a:r>
          </a:p>
        </p:txBody>
      </p:sp>
      <p:sp>
        <p:nvSpPr>
          <p:cNvPr id="4" name="Plassholder for tekst 3"/>
          <p:cNvSpPr>
            <a:spLocks noGrp="1"/>
          </p:cNvSpPr>
          <p:nvPr>
            <p:ph type="body" idx="10"/>
          </p:nvPr>
        </p:nvSpPr>
        <p:spPr/>
        <p:txBody>
          <a:bodyPr/>
          <a:lstStyle/>
          <a:p>
            <a:r>
              <a:rPr lang="nb-NO" b="1" dirty="0"/>
              <a:t>Fotograf Jonas Ingstad </a:t>
            </a:r>
          </a:p>
          <a:p>
            <a:r>
              <a:rPr lang="nb-NO" b="1" dirty="0"/>
              <a:t>Elevene har gitt samtykke til bruk</a:t>
            </a:r>
          </a:p>
          <a:p>
            <a:endParaRPr lang="nb-NO" b="1" dirty="0"/>
          </a:p>
          <a:p>
            <a:endParaRPr lang="nb-NO" dirty="0"/>
          </a:p>
          <a:p>
            <a:endParaRPr lang="nb-NO" dirty="0"/>
          </a:p>
          <a:p>
            <a:endParaRPr lang="nb-NO" dirty="0"/>
          </a:p>
        </p:txBody>
      </p:sp>
    </p:spTree>
    <p:extLst>
      <p:ext uri="{BB962C8B-B14F-4D97-AF65-F5344CB8AC3E}">
        <p14:creationId xmlns:p14="http://schemas.microsoft.com/office/powerpoint/2010/main" val="48647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person, klær, Menneskeansikt, innendørs&#10;&#10;KI-generert innhold kan være feil.">
            <a:extLst>
              <a:ext uri="{FF2B5EF4-FFF2-40B4-BE49-F238E27FC236}">
                <a16:creationId xmlns:a16="http://schemas.microsoft.com/office/drawing/2014/main" id="{5F25FD3B-9C53-2DBE-9F07-FBC121813DB2}"/>
              </a:ext>
            </a:extLst>
          </p:cNvPr>
          <p:cNvPicPr>
            <a:picLocks noGrp="1" noChangeAspect="1"/>
          </p:cNvPicPr>
          <p:nvPr>
            <p:ph idx="1"/>
          </p:nvPr>
        </p:nvPicPr>
        <p:blipFill>
          <a:blip r:embed="rId3"/>
          <a:srcRect b="15730"/>
          <a:stretch>
            <a:fillRect/>
          </a:stretch>
        </p:blipFill>
        <p:spPr>
          <a:xfrm>
            <a:off x="20" y="10"/>
            <a:ext cx="12191980" cy="6857990"/>
          </a:xfrm>
          <a:noFill/>
        </p:spPr>
      </p:pic>
      <p:sp>
        <p:nvSpPr>
          <p:cNvPr id="8" name="TekstSylinder 7">
            <a:extLst>
              <a:ext uri="{FF2B5EF4-FFF2-40B4-BE49-F238E27FC236}">
                <a16:creationId xmlns:a16="http://schemas.microsoft.com/office/drawing/2014/main" id="{D299C3B0-FC9D-44E8-055B-516EF65BD350}"/>
              </a:ext>
            </a:extLst>
          </p:cNvPr>
          <p:cNvSpPr txBox="1"/>
          <p:nvPr/>
        </p:nvSpPr>
        <p:spPr>
          <a:xfrm>
            <a:off x="6421582" y="638294"/>
            <a:ext cx="6226232" cy="1015663"/>
          </a:xfrm>
          <a:prstGeom prst="rect">
            <a:avLst/>
          </a:prstGeom>
          <a:noFill/>
        </p:spPr>
        <p:txBody>
          <a:bodyPr wrap="square">
            <a:spAutoFit/>
          </a:bodyPr>
          <a:lstStyle/>
          <a:p>
            <a:r>
              <a:rPr lang="nb-NO" sz="6000" b="1" dirty="0">
                <a:solidFill>
                  <a:schemeClr val="bg1"/>
                </a:solidFill>
              </a:rPr>
              <a:t>Hverdagsglede?</a:t>
            </a:r>
          </a:p>
        </p:txBody>
      </p:sp>
    </p:spTree>
    <p:extLst>
      <p:ext uri="{BB962C8B-B14F-4D97-AF65-F5344CB8AC3E}">
        <p14:creationId xmlns:p14="http://schemas.microsoft.com/office/powerpoint/2010/main" val="229446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0" y="1282"/>
            <a:ext cx="12191980" cy="6856718"/>
          </a:xfrm>
          <a:prstGeom prst="rect">
            <a:avLst/>
          </a:prstGeom>
        </p:spPr>
      </p:pic>
      <p:sp>
        <p:nvSpPr>
          <p:cNvPr id="2" name="TekstSylinder 1">
            <a:extLst>
              <a:ext uri="{FF2B5EF4-FFF2-40B4-BE49-F238E27FC236}">
                <a16:creationId xmlns:a16="http://schemas.microsoft.com/office/drawing/2014/main" id="{C1E5DD7A-BBAE-38CD-37C3-FF02D8057BA6}"/>
              </a:ext>
            </a:extLst>
          </p:cNvPr>
          <p:cNvSpPr txBox="1"/>
          <p:nvPr/>
        </p:nvSpPr>
        <p:spPr>
          <a:xfrm>
            <a:off x="415616" y="583173"/>
            <a:ext cx="4206240" cy="2308324"/>
          </a:xfrm>
          <a:prstGeom prst="rect">
            <a:avLst/>
          </a:prstGeom>
          <a:noFill/>
        </p:spPr>
        <p:txBody>
          <a:bodyPr wrap="square" rtlCol="0">
            <a:spAutoFit/>
          </a:bodyPr>
          <a:lstStyle/>
          <a:p>
            <a:r>
              <a:rPr lang="nb-NO" sz="4800" dirty="0">
                <a:solidFill>
                  <a:schemeClr val="bg1"/>
                </a:solidFill>
              </a:rPr>
              <a:t>Omsorg</a:t>
            </a:r>
          </a:p>
          <a:p>
            <a:r>
              <a:rPr lang="nb-NO" sz="4800" dirty="0">
                <a:solidFill>
                  <a:schemeClr val="bg1"/>
                </a:solidFill>
              </a:rPr>
              <a:t>Stolthet </a:t>
            </a:r>
          </a:p>
          <a:p>
            <a:r>
              <a:rPr lang="nb-NO" sz="4800" dirty="0">
                <a:solidFill>
                  <a:schemeClr val="bg1"/>
                </a:solidFill>
              </a:rPr>
              <a:t>Takknemlighet</a:t>
            </a:r>
          </a:p>
        </p:txBody>
      </p:sp>
    </p:spTree>
    <p:extLst>
      <p:ext uri="{BB962C8B-B14F-4D97-AF65-F5344CB8AC3E}">
        <p14:creationId xmlns:p14="http://schemas.microsoft.com/office/powerpoint/2010/main" val="148547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06561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t="6816" b="8930"/>
          <a:stretch/>
        </p:blipFill>
        <p:spPr>
          <a:xfrm>
            <a:off x="-1504" y="0"/>
            <a:ext cx="12191980" cy="6856718"/>
          </a:xfrm>
          <a:prstGeom prst="rect">
            <a:avLst/>
          </a:prstGeom>
        </p:spPr>
      </p:pic>
      <p:sp>
        <p:nvSpPr>
          <p:cNvPr id="2" name="TekstSylinder 1"/>
          <p:cNvSpPr txBox="1"/>
          <p:nvPr/>
        </p:nvSpPr>
        <p:spPr>
          <a:xfrm>
            <a:off x="2188448" y="5203767"/>
            <a:ext cx="7812075" cy="1446550"/>
          </a:xfrm>
          <a:prstGeom prst="rect">
            <a:avLst/>
          </a:prstGeom>
          <a:noFill/>
        </p:spPr>
        <p:txBody>
          <a:bodyPr wrap="none" rtlCol="0">
            <a:spAutoFit/>
          </a:bodyPr>
          <a:lstStyle/>
          <a:p>
            <a:r>
              <a:rPr lang="en-US" sz="4400" b="1" dirty="0" err="1">
                <a:solidFill>
                  <a:srgbClr val="FFFFFF"/>
                </a:solidFill>
              </a:rPr>
              <a:t>Takknemlighet</a:t>
            </a:r>
            <a:r>
              <a:rPr lang="en-US" sz="4400" b="1" dirty="0">
                <a:solidFill>
                  <a:srgbClr val="FFFFFF"/>
                </a:solidFill>
              </a:rPr>
              <a:t> – </a:t>
            </a:r>
            <a:r>
              <a:rPr lang="en-US" sz="4400" b="1" dirty="0" err="1">
                <a:solidFill>
                  <a:srgbClr val="FFFFFF"/>
                </a:solidFill>
              </a:rPr>
              <a:t>irriterende</a:t>
            </a:r>
            <a:r>
              <a:rPr lang="en-US" sz="4400" b="1" dirty="0">
                <a:solidFill>
                  <a:srgbClr val="FFFFFF"/>
                </a:solidFill>
              </a:rPr>
              <a:t> </a:t>
            </a:r>
            <a:r>
              <a:rPr lang="en-US" sz="4400" b="1" dirty="0" err="1">
                <a:solidFill>
                  <a:srgbClr val="FFFFFF"/>
                </a:solidFill>
              </a:rPr>
              <a:t>sunt</a:t>
            </a:r>
            <a:endParaRPr lang="en-US" sz="4400" b="1" dirty="0">
              <a:solidFill>
                <a:srgbClr val="FFFFFF"/>
              </a:solidFill>
            </a:endParaRPr>
          </a:p>
          <a:p>
            <a:endParaRPr lang="nb-NO" sz="4400" dirty="0"/>
          </a:p>
        </p:txBody>
      </p:sp>
    </p:spTree>
    <p:extLst>
      <p:ext uri="{BB962C8B-B14F-4D97-AF65-F5344CB8AC3E}">
        <p14:creationId xmlns:p14="http://schemas.microsoft.com/office/powerpoint/2010/main" val="249723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28253" y="425303"/>
            <a:ext cx="9854786" cy="1307916"/>
          </a:xfrm>
        </p:spPr>
        <p:txBody>
          <a:bodyPr>
            <a:normAutofit/>
          </a:bodyPr>
          <a:lstStyle/>
          <a:p>
            <a:pPr algn="ctr"/>
            <a:r>
              <a:rPr lang="nb-NO" dirty="0"/>
              <a:t>5 grep for økt hverdagsglede </a:t>
            </a:r>
            <a:br>
              <a:rPr lang="nb-NO" dirty="0"/>
            </a:br>
            <a:r>
              <a:rPr lang="nb-NO" dirty="0"/>
              <a:t>(basert på forskning)</a:t>
            </a:r>
          </a:p>
        </p:txBody>
      </p:sp>
      <p:pic>
        <p:nvPicPr>
          <p:cNvPr id="6" name="Plassholder for innhold 5" descr="Et bilde som inneholder grafisk design, Grafikk, tekst, tegnefilm&#10;&#10;KI-generert innhold kan være feil.">
            <a:extLst>
              <a:ext uri="{FF2B5EF4-FFF2-40B4-BE49-F238E27FC236}">
                <a16:creationId xmlns:a16="http://schemas.microsoft.com/office/drawing/2014/main" id="{290811DE-D7AF-6815-4E2E-BE3B8C81D608}"/>
              </a:ext>
            </a:extLst>
          </p:cNvPr>
          <p:cNvPicPr>
            <a:picLocks noGrp="1" noChangeAspect="1"/>
          </p:cNvPicPr>
          <p:nvPr>
            <p:ph idx="1"/>
          </p:nvPr>
        </p:nvPicPr>
        <p:blipFill>
          <a:blip r:embed="rId3"/>
          <a:stretch>
            <a:fillRect/>
          </a:stretch>
        </p:blipFill>
        <p:spPr>
          <a:xfrm>
            <a:off x="2761100" y="2152042"/>
            <a:ext cx="7063837" cy="3369433"/>
          </a:xfrm>
        </p:spPr>
      </p:pic>
      <p:sp>
        <p:nvSpPr>
          <p:cNvPr id="10" name="TekstSylinder 9">
            <a:extLst>
              <a:ext uri="{FF2B5EF4-FFF2-40B4-BE49-F238E27FC236}">
                <a16:creationId xmlns:a16="http://schemas.microsoft.com/office/drawing/2014/main" id="{859EDE2F-7A86-49FF-55EF-4032F52ABC43}"/>
              </a:ext>
            </a:extLst>
          </p:cNvPr>
          <p:cNvSpPr txBox="1"/>
          <p:nvPr/>
        </p:nvSpPr>
        <p:spPr>
          <a:xfrm>
            <a:off x="3731097" y="5824093"/>
            <a:ext cx="6259482" cy="369332"/>
          </a:xfrm>
          <a:prstGeom prst="rect">
            <a:avLst/>
          </a:prstGeom>
          <a:noFill/>
        </p:spPr>
        <p:txBody>
          <a:bodyPr wrap="square">
            <a:spAutoFit/>
          </a:bodyPr>
          <a:lstStyle/>
          <a:p>
            <a:r>
              <a:rPr lang="nb-NO" sz="1800" u="sng" dirty="0">
                <a:solidFill>
                  <a:srgbClr val="00007F"/>
                </a:solidFill>
                <a:effectLst/>
                <a:latin typeface="Calibri" panose="020F0502020204030204" pitchFamily="34" charset="0"/>
                <a:ea typeface="Calibri" panose="020F0502020204030204" pitchFamily="34" charset="0"/>
                <a:cs typeface="Calibri" panose="020F0502020204030204" pitchFamily="34" charset="0"/>
                <a:hlinkClick r:id="rId4"/>
              </a:rPr>
              <a:t>https://www.youtube.com/watch?v=bsc2QkCC3uI</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772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245786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C445984-B26D-F214-F14F-9BC7D8BDAC32}"/>
              </a:ext>
            </a:extLst>
          </p:cNvPr>
          <p:cNvSpPr>
            <a:spLocks noGrp="1"/>
          </p:cNvSpPr>
          <p:nvPr>
            <p:ph idx="1"/>
          </p:nvPr>
        </p:nvSpPr>
        <p:spPr>
          <a:xfrm>
            <a:off x="1198416" y="1609494"/>
            <a:ext cx="10993584" cy="3899766"/>
          </a:xfrm>
        </p:spPr>
        <p:txBody>
          <a:bodyPr/>
          <a:lstStyle/>
          <a:p>
            <a:pPr marL="0" indent="0">
              <a:lnSpc>
                <a:spcPct val="150000"/>
              </a:lnSpc>
              <a:buNone/>
            </a:pPr>
            <a:r>
              <a:rPr lang="nb-NO" sz="3200" dirty="0">
                <a:solidFill>
                  <a:schemeClr val="tx1"/>
                </a:solidFill>
                <a:latin typeface="Georgia" panose="02040502050405020303" pitchFamily="18" charset="0"/>
              </a:rPr>
              <a:t>”Jeg er takknemlig for at jeg rakk skolen”</a:t>
            </a:r>
          </a:p>
          <a:p>
            <a:pPr marL="0" indent="0">
              <a:lnSpc>
                <a:spcPct val="150000"/>
              </a:lnSpc>
              <a:buNone/>
            </a:pPr>
            <a:r>
              <a:rPr lang="nb-NO" sz="3200" dirty="0">
                <a:solidFill>
                  <a:schemeClr val="tx1"/>
                </a:solidFill>
                <a:latin typeface="Georgia" panose="02040502050405020303" pitchFamily="18" charset="0"/>
              </a:rPr>
              <a:t>”Jeg er takknemlig for at jeg er ferdig med matteprøven”</a:t>
            </a:r>
          </a:p>
          <a:p>
            <a:pPr marL="0" indent="0">
              <a:lnSpc>
                <a:spcPct val="150000"/>
              </a:lnSpc>
              <a:buNone/>
            </a:pPr>
            <a:r>
              <a:rPr lang="nb-NO" sz="3200" dirty="0">
                <a:solidFill>
                  <a:schemeClr val="tx1"/>
                </a:solidFill>
                <a:latin typeface="Georgia" panose="02040502050405020303" pitchFamily="18" charset="0"/>
              </a:rPr>
              <a:t>”Jeg er takknemlig for at jeg er frisk”</a:t>
            </a:r>
          </a:p>
          <a:p>
            <a:pPr marL="0" indent="0">
              <a:lnSpc>
                <a:spcPct val="150000"/>
              </a:lnSpc>
              <a:buNone/>
            </a:pPr>
            <a:r>
              <a:rPr lang="nb-NO" sz="3200" dirty="0">
                <a:solidFill>
                  <a:schemeClr val="tx1"/>
                </a:solidFill>
                <a:latin typeface="Georgia" panose="02040502050405020303" pitchFamily="18" charset="0"/>
              </a:rPr>
              <a:t>”Jeg er takknemlig for at mamma og jeg er venner igjen”</a:t>
            </a:r>
          </a:p>
          <a:p>
            <a:endParaRPr lang="nb-NO" dirty="0"/>
          </a:p>
        </p:txBody>
      </p:sp>
    </p:spTree>
    <p:extLst>
      <p:ext uri="{BB962C8B-B14F-4D97-AF65-F5344CB8AC3E}">
        <p14:creationId xmlns:p14="http://schemas.microsoft.com/office/powerpoint/2010/main" val="37972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
        <p:nvSpPr>
          <p:cNvPr id="6" name="TekstSylinder 5">
            <a:extLst>
              <a:ext uri="{FF2B5EF4-FFF2-40B4-BE49-F238E27FC236}">
                <a16:creationId xmlns:a16="http://schemas.microsoft.com/office/drawing/2014/main" id="{83714334-DD73-A3FF-A7CB-02D53193A33F}"/>
              </a:ext>
            </a:extLst>
          </p:cNvPr>
          <p:cNvSpPr txBox="1"/>
          <p:nvPr/>
        </p:nvSpPr>
        <p:spPr>
          <a:xfrm>
            <a:off x="7245085" y="342027"/>
            <a:ext cx="4292009" cy="1323439"/>
          </a:xfrm>
          <a:prstGeom prst="rect">
            <a:avLst/>
          </a:prstGeom>
          <a:noFill/>
        </p:spPr>
        <p:txBody>
          <a:bodyPr wrap="none" rtlCol="0">
            <a:spAutoFit/>
          </a:bodyPr>
          <a:lstStyle/>
          <a:p>
            <a:r>
              <a:rPr lang="nb-NO" sz="4000" dirty="0">
                <a:solidFill>
                  <a:schemeClr val="bg1"/>
                </a:solidFill>
              </a:rPr>
              <a:t>Positiv psykologi:</a:t>
            </a:r>
          </a:p>
          <a:p>
            <a:r>
              <a:rPr lang="nb-NO" sz="4000" dirty="0">
                <a:solidFill>
                  <a:schemeClr val="bg1"/>
                </a:solidFill>
              </a:rPr>
              <a:t>Det som hjelper oss</a:t>
            </a:r>
          </a:p>
        </p:txBody>
      </p:sp>
    </p:spTree>
    <p:extLst>
      <p:ext uri="{BB962C8B-B14F-4D97-AF65-F5344CB8AC3E}">
        <p14:creationId xmlns:p14="http://schemas.microsoft.com/office/powerpoint/2010/main" val="2125108333"/>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3570</TotalTime>
  <Words>1069</Words>
  <Application>Microsoft Macintosh PowerPoint</Application>
  <PresentationFormat>Widescreen</PresentationFormat>
  <Paragraphs>59</Paragraphs>
  <Slides>11</Slides>
  <Notes>10</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11</vt:i4>
      </vt:variant>
    </vt:vector>
  </HeadingPairs>
  <TitlesOfParts>
    <vt:vector size="18" baseType="lpstr">
      <vt:lpstr>Arial</vt:lpstr>
      <vt:lpstr>Calibri</vt:lpstr>
      <vt:lpstr>Georgia</vt:lpstr>
      <vt:lpstr>4_Office-tema</vt:lpstr>
      <vt:lpstr>5_Office-tema</vt:lpstr>
      <vt:lpstr>3_Office-tema</vt:lpstr>
      <vt:lpstr>6_Office-tema</vt:lpstr>
      <vt:lpstr>Positiv psykologi</vt:lpstr>
      <vt:lpstr>PowerPoint-presentasjon</vt:lpstr>
      <vt:lpstr>PowerPoint-presentasjon</vt:lpstr>
      <vt:lpstr>PowerPoint-presentasjon</vt:lpstr>
      <vt:lpstr>PowerPoint-presentasjon</vt:lpstr>
      <vt:lpstr>5 grep for økt hverdagsglede  (basert på forskning)</vt:lpstr>
      <vt:lpstr>PowerPoint-presentasjon</vt:lpstr>
      <vt:lpstr>PowerPoint-presentasjon</vt:lpstr>
      <vt:lpstr>PowerPoint-presentasjon</vt:lpstr>
      <vt:lpstr>Film: An Experiment in Gratitude</vt:lpstr>
      <vt:lpstr>Bilder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62</cp:revision>
  <dcterms:created xsi:type="dcterms:W3CDTF">2020-06-04T10:29:00Z</dcterms:created>
  <dcterms:modified xsi:type="dcterms:W3CDTF">2025-07-25T15:24:16Z</dcterms:modified>
</cp:coreProperties>
</file>