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22"/>
  </p:notesMasterIdLst>
  <p:sldIdLst>
    <p:sldId id="261" r:id="rId5"/>
    <p:sldId id="269" r:id="rId6"/>
    <p:sldId id="278" r:id="rId7"/>
    <p:sldId id="282" r:id="rId8"/>
    <p:sldId id="279" r:id="rId9"/>
    <p:sldId id="280" r:id="rId10"/>
    <p:sldId id="284" r:id="rId11"/>
    <p:sldId id="286" r:id="rId12"/>
    <p:sldId id="283" r:id="rId13"/>
    <p:sldId id="271" r:id="rId14"/>
    <p:sldId id="273" r:id="rId15"/>
    <p:sldId id="274" r:id="rId16"/>
    <p:sldId id="266" r:id="rId17"/>
    <p:sldId id="275" r:id="rId18"/>
    <p:sldId id="276" r:id="rId19"/>
    <p:sldId id="277" r:id="rId20"/>
    <p:sldId id="267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2766"/>
  </p:normalViewPr>
  <p:slideViewPr>
    <p:cSldViewPr snapToGrid="0" snapToObjects="1">
      <p:cViewPr varScale="1">
        <p:scale>
          <a:sx n="113" d="100"/>
          <a:sy n="113" d="100"/>
        </p:scale>
        <p:origin x="1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0B2DD-1C9B-47D9-AC0A-CC738D45504D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6FE66CB-27D2-47B3-8A8D-4F4DCE18F9FC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b-NO" b="0" i="0" dirty="0"/>
            <a:t>Alle stiller seg på en rekke etter: </a:t>
          </a:r>
          <a:r>
            <a:rPr lang="nb-NO" b="1" dirty="0"/>
            <a:t>”Lengden på navnet”</a:t>
          </a:r>
          <a:endParaRPr lang="en-US" dirty="0"/>
        </a:p>
      </dgm:t>
    </dgm:pt>
    <dgm:pt modelId="{5D0F8B43-D0DA-43B4-A8E4-A66762BDE58A}" type="parTrans" cxnId="{2CFA1A05-AC84-46F8-B278-E3A6091FE9A7}">
      <dgm:prSet/>
      <dgm:spPr/>
      <dgm:t>
        <a:bodyPr/>
        <a:lstStyle/>
        <a:p>
          <a:endParaRPr lang="en-US"/>
        </a:p>
      </dgm:t>
    </dgm:pt>
    <dgm:pt modelId="{8CC54F98-7BAE-4754-87A2-B1085656FF5C}" type="sibTrans" cxnId="{2CFA1A05-AC84-46F8-B278-E3A6091FE9A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038A879-0BCA-4A18-BC14-6D1269E391AE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b-NO" b="1" dirty="0"/>
            <a:t>Gruppeinndeling:</a:t>
          </a:r>
          <a:r>
            <a:rPr lang="nb-NO" dirty="0"/>
            <a:t> Lag grupper med 4 elever i hver</a:t>
          </a:r>
          <a:endParaRPr lang="en-US" dirty="0"/>
        </a:p>
      </dgm:t>
    </dgm:pt>
    <dgm:pt modelId="{E7E20B78-ADF8-4A80-9FB0-E9B5AF301F13}" type="parTrans" cxnId="{9AE98AD5-C7A1-4E75-BDDB-29680FCBAD01}">
      <dgm:prSet/>
      <dgm:spPr/>
      <dgm:t>
        <a:bodyPr/>
        <a:lstStyle/>
        <a:p>
          <a:endParaRPr lang="en-US"/>
        </a:p>
      </dgm:t>
    </dgm:pt>
    <dgm:pt modelId="{4B6D6E06-2334-4E95-9FF4-4863D2B1644A}" type="sibTrans" cxnId="{9AE98AD5-C7A1-4E75-BDDB-29680FCBAD01}">
      <dgm:prSet/>
      <dgm:spPr/>
      <dgm:t>
        <a:bodyPr/>
        <a:lstStyle/>
        <a:p>
          <a:endParaRPr lang="en-US"/>
        </a:p>
      </dgm:t>
    </dgm:pt>
    <dgm:pt modelId="{A2257A8A-B7A4-FF4C-9CDD-F74AE5DD1C15}" type="pres">
      <dgm:prSet presAssocID="{6030B2DD-1C9B-47D9-AC0A-CC738D45504D}" presName="Name0" presStyleCnt="0">
        <dgm:presLayoutVars>
          <dgm:dir/>
          <dgm:resizeHandles val="exact"/>
        </dgm:presLayoutVars>
      </dgm:prSet>
      <dgm:spPr/>
    </dgm:pt>
    <dgm:pt modelId="{6F45F2D9-E0BD-EC4D-B162-3153603DB088}" type="pres">
      <dgm:prSet presAssocID="{36FE66CB-27D2-47B3-8A8D-4F4DCE18F9FC}" presName="node" presStyleLbl="node1" presStyleIdx="0" presStyleCnt="2">
        <dgm:presLayoutVars>
          <dgm:bulletEnabled val="1"/>
        </dgm:presLayoutVars>
      </dgm:prSet>
      <dgm:spPr/>
    </dgm:pt>
    <dgm:pt modelId="{65992195-1CB0-7047-92EB-D75694E007D5}" type="pres">
      <dgm:prSet presAssocID="{8CC54F98-7BAE-4754-87A2-B1085656FF5C}" presName="sibTrans" presStyleLbl="sibTrans1D1" presStyleIdx="0" presStyleCnt="1"/>
      <dgm:spPr/>
    </dgm:pt>
    <dgm:pt modelId="{AA5C4306-DFB2-A94E-AFF4-116C017EBDFC}" type="pres">
      <dgm:prSet presAssocID="{8CC54F98-7BAE-4754-87A2-B1085656FF5C}" presName="connectorText" presStyleLbl="sibTrans1D1" presStyleIdx="0" presStyleCnt="1"/>
      <dgm:spPr/>
    </dgm:pt>
    <dgm:pt modelId="{D46B6FC9-8D28-E048-B4DC-69A842DF7C03}" type="pres">
      <dgm:prSet presAssocID="{6038A879-0BCA-4A18-BC14-6D1269E391AE}" presName="node" presStyleLbl="node1" presStyleIdx="1" presStyleCnt="2">
        <dgm:presLayoutVars>
          <dgm:bulletEnabled val="1"/>
        </dgm:presLayoutVars>
      </dgm:prSet>
      <dgm:spPr/>
    </dgm:pt>
  </dgm:ptLst>
  <dgm:cxnLst>
    <dgm:cxn modelId="{2CFA1A05-AC84-46F8-B278-E3A6091FE9A7}" srcId="{6030B2DD-1C9B-47D9-AC0A-CC738D45504D}" destId="{36FE66CB-27D2-47B3-8A8D-4F4DCE18F9FC}" srcOrd="0" destOrd="0" parTransId="{5D0F8B43-D0DA-43B4-A8E4-A66762BDE58A}" sibTransId="{8CC54F98-7BAE-4754-87A2-B1085656FF5C}"/>
    <dgm:cxn modelId="{523B4429-0177-D045-A5C0-7CB7E5CB9FD2}" type="presOf" srcId="{8CC54F98-7BAE-4754-87A2-B1085656FF5C}" destId="{65992195-1CB0-7047-92EB-D75694E007D5}" srcOrd="0" destOrd="0" presId="urn:microsoft.com/office/officeart/2016/7/layout/RepeatingBendingProcessNew"/>
    <dgm:cxn modelId="{CE91052F-8CE3-674A-9CE7-4D35ACC866E4}" type="presOf" srcId="{36FE66CB-27D2-47B3-8A8D-4F4DCE18F9FC}" destId="{6F45F2D9-E0BD-EC4D-B162-3153603DB088}" srcOrd="0" destOrd="0" presId="urn:microsoft.com/office/officeart/2016/7/layout/RepeatingBendingProcessNew"/>
    <dgm:cxn modelId="{748C794D-462C-CA42-863C-D5E970C2A053}" type="presOf" srcId="{8CC54F98-7BAE-4754-87A2-B1085656FF5C}" destId="{AA5C4306-DFB2-A94E-AFF4-116C017EBDFC}" srcOrd="1" destOrd="0" presId="urn:microsoft.com/office/officeart/2016/7/layout/RepeatingBendingProcessNew"/>
    <dgm:cxn modelId="{1246846E-BF22-5343-9453-CE4A1A3EA385}" type="presOf" srcId="{6038A879-0BCA-4A18-BC14-6D1269E391AE}" destId="{D46B6FC9-8D28-E048-B4DC-69A842DF7C03}" srcOrd="0" destOrd="0" presId="urn:microsoft.com/office/officeart/2016/7/layout/RepeatingBendingProcessNew"/>
    <dgm:cxn modelId="{4E74B7BB-88E4-6341-9B67-2E5AE3EB03C8}" type="presOf" srcId="{6030B2DD-1C9B-47D9-AC0A-CC738D45504D}" destId="{A2257A8A-B7A4-FF4C-9CDD-F74AE5DD1C15}" srcOrd="0" destOrd="0" presId="urn:microsoft.com/office/officeart/2016/7/layout/RepeatingBendingProcessNew"/>
    <dgm:cxn modelId="{9AE98AD5-C7A1-4E75-BDDB-29680FCBAD01}" srcId="{6030B2DD-1C9B-47D9-AC0A-CC738D45504D}" destId="{6038A879-0BCA-4A18-BC14-6D1269E391AE}" srcOrd="1" destOrd="0" parTransId="{E7E20B78-ADF8-4A80-9FB0-E9B5AF301F13}" sibTransId="{4B6D6E06-2334-4E95-9FF4-4863D2B1644A}"/>
    <dgm:cxn modelId="{5C308508-7867-6D45-A783-0311EAD3FD15}" type="presParOf" srcId="{A2257A8A-B7A4-FF4C-9CDD-F74AE5DD1C15}" destId="{6F45F2D9-E0BD-EC4D-B162-3153603DB088}" srcOrd="0" destOrd="0" presId="urn:microsoft.com/office/officeart/2016/7/layout/RepeatingBendingProcessNew"/>
    <dgm:cxn modelId="{4F8EF6A0-0D09-2649-8456-4689931BA9A6}" type="presParOf" srcId="{A2257A8A-B7A4-FF4C-9CDD-F74AE5DD1C15}" destId="{65992195-1CB0-7047-92EB-D75694E007D5}" srcOrd="1" destOrd="0" presId="urn:microsoft.com/office/officeart/2016/7/layout/RepeatingBendingProcessNew"/>
    <dgm:cxn modelId="{9E019434-8E6E-1144-B4B5-9DE4FBE57144}" type="presParOf" srcId="{65992195-1CB0-7047-92EB-D75694E007D5}" destId="{AA5C4306-DFB2-A94E-AFF4-116C017EBDFC}" srcOrd="0" destOrd="0" presId="urn:microsoft.com/office/officeart/2016/7/layout/RepeatingBendingProcessNew"/>
    <dgm:cxn modelId="{A090E97A-DAF9-8245-A2AB-8EF5DA5C92B7}" type="presParOf" srcId="{A2257A8A-B7A4-FF4C-9CDD-F74AE5DD1C15}" destId="{D46B6FC9-8D28-E048-B4DC-69A842DF7C03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92195-1CB0-7047-92EB-D75694E007D5}">
      <dsp:nvSpPr>
        <dsp:cNvPr id="0" name=""/>
        <dsp:cNvSpPr/>
      </dsp:nvSpPr>
      <dsp:spPr>
        <a:xfrm>
          <a:off x="3088799" y="2336491"/>
          <a:ext cx="91440" cy="864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94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2130" y="2764485"/>
        <a:ext cx="44777" cy="8955"/>
      </dsp:txXfrm>
    </dsp:sp>
    <dsp:sp modelId="{6F45F2D9-E0BD-EC4D-B162-3153603DB088}">
      <dsp:nvSpPr>
        <dsp:cNvPr id="0" name=""/>
        <dsp:cNvSpPr/>
      </dsp:nvSpPr>
      <dsp:spPr>
        <a:xfrm>
          <a:off x="1187689" y="2095"/>
          <a:ext cx="3893660" cy="233619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b="0" i="0" kern="1200" dirty="0"/>
            <a:t>Alle stiller seg på en rekke etter: </a:t>
          </a:r>
          <a:r>
            <a:rPr lang="nb-NO" sz="3200" b="1" kern="1200" dirty="0"/>
            <a:t>”Lengden på navnet”</a:t>
          </a:r>
          <a:endParaRPr lang="en-US" sz="3200" kern="1200" dirty="0"/>
        </a:p>
      </dsp:txBody>
      <dsp:txXfrm>
        <a:off x="1187689" y="2095"/>
        <a:ext cx="3893660" cy="2336196"/>
      </dsp:txXfrm>
    </dsp:sp>
    <dsp:sp modelId="{D46B6FC9-8D28-E048-B4DC-69A842DF7C03}">
      <dsp:nvSpPr>
        <dsp:cNvPr id="0" name=""/>
        <dsp:cNvSpPr/>
      </dsp:nvSpPr>
      <dsp:spPr>
        <a:xfrm>
          <a:off x="1187689" y="3233834"/>
          <a:ext cx="3893660" cy="233619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b="1" kern="1200" dirty="0"/>
            <a:t>Gruppeinndeling:</a:t>
          </a:r>
          <a:r>
            <a:rPr lang="nb-NO" sz="3200" kern="1200" dirty="0"/>
            <a:t> Lag grupper med 4 elever i hver</a:t>
          </a:r>
          <a:endParaRPr lang="en-US" sz="3200" kern="1200" dirty="0"/>
        </a:p>
      </dsp:txBody>
      <dsp:txXfrm>
        <a:off x="1187689" y="3233834"/>
        <a:ext cx="3893660" cy="2336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2DED8-DAA4-B14A-9FD6-B5A00A4ABD1F}" type="datetimeFigureOut">
              <a:rPr lang="nn-NO" smtClean="0"/>
              <a:pPr/>
              <a:t>11.12.2024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F9E23-91A8-784D-A870-84A0FEEEF987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sentralen.no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SE KORTFILMEN «</a:t>
            </a:r>
            <a:r>
              <a:rPr lang="nb-NO" dirty="0" err="1"/>
              <a:t>PUST»NRK.no</a:t>
            </a:r>
            <a:r>
              <a:rPr lang="nb-NO" dirty="0"/>
              <a:t> sesong 5, episode 1:3 (10 minutter)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tv.nrk.no</a:t>
            </a:r>
            <a:r>
              <a:rPr lang="nb-NO" dirty="0"/>
              <a:t>/</a:t>
            </a:r>
            <a:r>
              <a:rPr lang="nb-NO" dirty="0" err="1"/>
              <a:t>se?v</a:t>
            </a:r>
            <a:r>
              <a:rPr lang="nb-NO" dirty="0"/>
              <a:t>=MSUB05000518&amp;t=6s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chemeClr val="tx1"/>
                </a:solidFill>
              </a:rPr>
              <a:t>Eller: Last ned filmen fra AV sentralen (</a:t>
            </a:r>
            <a:r>
              <a:rPr lang="nb-NO" sz="1200" dirty="0">
                <a:solidFill>
                  <a:schemeClr val="tx1"/>
                </a:solidFill>
                <a:hlinkClick r:id="rId3"/>
              </a:rPr>
              <a:t>www.avsentralen.no</a:t>
            </a:r>
            <a:r>
              <a:rPr lang="nb-NO" sz="1200" dirty="0">
                <a:solidFill>
                  <a:schemeClr val="tx1"/>
                </a:solidFill>
              </a:rPr>
              <a:t>)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F9E23-91A8-784D-A870-84A0FEEEF987}" type="slidenum">
              <a:rPr lang="nn-NO" smtClean="0"/>
              <a:pPr/>
              <a:t>9</a:t>
            </a:fld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30B979D4-8382-334D-A42B-2BF8B885DE87}" type="datetimeFigureOut">
              <a:rPr lang="nb-NO" smtClean="0"/>
              <a:pPr/>
              <a:t>11.12.2024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9887073C-68FD-324A-B272-C4EED60C0C5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31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89613" y="-330753"/>
            <a:ext cx="2203486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89613" y="-330753"/>
            <a:ext cx="2203486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BEB4596-9B08-AE44-AD76-EB3BC8EC5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610" y="1308334"/>
            <a:ext cx="2602780" cy="301771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F115C9-393D-7941-8622-FA67B2232F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049554" y="3431599"/>
            <a:ext cx="4194314" cy="17889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BB8AF11-7521-4241-BCF3-4A02DC1968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97166" y="503484"/>
            <a:ext cx="2776671" cy="63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itter, personer, svart, parkert&#10;&#10;Automatisk generert beskrivelse">
            <a:extLst>
              <a:ext uri="{FF2B5EF4-FFF2-40B4-BE49-F238E27FC236}">
                <a16:creationId xmlns:a16="http://schemas.microsoft.com/office/drawing/2014/main" id="{F0FEA20E-AE1D-ED41-9B82-9B946C3FB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7501" y="5882325"/>
            <a:ext cx="657814" cy="762684"/>
          </a:xfrm>
          <a:prstGeom prst="rect">
            <a:avLst/>
          </a:prstGeom>
        </p:spPr>
      </p:pic>
      <p:pic>
        <p:nvPicPr>
          <p:cNvPr id="10" name="Bilde 9" descr="Et bilde som inneholder skjorte&#10;&#10;Automatisk generert beskrivelse">
            <a:extLst>
              <a:ext uri="{FF2B5EF4-FFF2-40B4-BE49-F238E27FC236}">
                <a16:creationId xmlns:a16="http://schemas.microsoft.com/office/drawing/2014/main" id="{576DEEA3-FEC6-F54D-9235-83B476E790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8435" y="608318"/>
            <a:ext cx="5342649" cy="62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 descr="Et bilde som inneholder skjorte&#10;&#10;Automatisk generert beskrivelse">
            <a:extLst>
              <a:ext uri="{FF2B5EF4-FFF2-40B4-BE49-F238E27FC236}">
                <a16:creationId xmlns:a16="http://schemas.microsoft.com/office/drawing/2014/main" id="{1B1B87ED-8A13-2943-A02C-BCB1352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146043" y="472302"/>
            <a:ext cx="1849546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 descr="Et bilde som inneholder skjerm, rom, gruppe, paraply&#10;&#10;Automatisk generert beskrivelse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632" y="1601068"/>
            <a:ext cx="3581400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rom, tegning&#10;&#10;Automatisk generert beskrivelse">
            <a:extLst>
              <a:ext uri="{FF2B5EF4-FFF2-40B4-BE49-F238E27FC236}">
                <a16:creationId xmlns:a16="http://schemas.microsoft.com/office/drawing/2014/main" id="{4C42BA9B-2B14-E842-B21B-46F906F913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7909" y="1461052"/>
            <a:ext cx="3992273" cy="526879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4E83B01-AFDA-8841-8A62-3107D06D1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249"/>
          <a:stretch/>
        </p:blipFill>
        <p:spPr>
          <a:xfrm flipH="1">
            <a:off x="-1" y="619496"/>
            <a:ext cx="3324107" cy="623850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5F255EF-A26F-0243-80E1-672DD4976AD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501" y="5882326"/>
            <a:ext cx="657815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4244D85-1516-2744-BFBC-4A4E059A222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7501" y="5882326"/>
            <a:ext cx="657815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6" r:id="rId6"/>
    <p:sldLayoutId id="21474836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DED296-CFB3-A14F-AE17-9B60E1E8F7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77501" y="5882326"/>
            <a:ext cx="657815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116111.no/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EL4P1Rz0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g.no/psykisk/2161_Selvtillit_og_selvf&#248;lelse.html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v.nrk.no/se?v=MSUB05000518&amp;t=6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 klassen:</a:t>
            </a:r>
            <a:br>
              <a:rPr lang="nb-NO"/>
            </a:br>
            <a:r>
              <a:rPr lang="nb-NO"/>
              <a:t>Press </a:t>
            </a:r>
            <a:r>
              <a:rPr lang="nb-NO" dirty="0"/>
              <a:t>og selvfølelse</a:t>
            </a:r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877877" y="3776809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 </a:t>
            </a: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386300" cy="1791174"/>
          </a:xfrm>
        </p:spPr>
        <p:txBody>
          <a:bodyPr>
            <a:normAutofit/>
          </a:bodyPr>
          <a:lstStyle/>
          <a:p>
            <a:r>
              <a:rPr lang="en-US" sz="3800" dirty="0" err="1"/>
              <a:t>Hvor</a:t>
            </a:r>
            <a:r>
              <a:rPr lang="en-US" sz="3800" dirty="0"/>
              <a:t> </a:t>
            </a:r>
            <a:r>
              <a:rPr lang="en-US" sz="3800" dirty="0" err="1"/>
              <a:t>kan</a:t>
            </a:r>
            <a:r>
              <a:rPr lang="en-US" sz="3800" dirty="0"/>
              <a:t> </a:t>
            </a:r>
            <a:r>
              <a:rPr lang="en-US" sz="3800" dirty="0" err="1"/>
              <a:t>jeg</a:t>
            </a:r>
            <a:r>
              <a:rPr lang="en-US" sz="3800" dirty="0"/>
              <a:t> </a:t>
            </a:r>
            <a:r>
              <a:rPr lang="en-US" sz="3800" dirty="0" err="1"/>
              <a:t>søke</a:t>
            </a:r>
            <a:r>
              <a:rPr lang="en-US" sz="3800" dirty="0"/>
              <a:t> </a:t>
            </a:r>
            <a:r>
              <a:rPr lang="en-US" sz="3800" dirty="0" err="1"/>
              <a:t>hjelp</a:t>
            </a:r>
            <a:r>
              <a:rPr lang="en-US" sz="3800" dirty="0"/>
              <a:t>?</a:t>
            </a:r>
            <a:br>
              <a:rPr lang="en-US" sz="3800" dirty="0"/>
            </a:br>
            <a:r>
              <a:rPr lang="nb-NO" sz="3800" dirty="0"/>
              <a:t>(5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1" y="2506662"/>
            <a:ext cx="4386300" cy="4351338"/>
          </a:xfrm>
        </p:spPr>
        <p:txBody>
          <a:bodyPr/>
          <a:lstStyle/>
          <a:p>
            <a:r>
              <a:rPr lang="en-US" sz="2300" dirty="0">
                <a:solidFill>
                  <a:schemeClr val="tx1"/>
                </a:solidFill>
              </a:rPr>
              <a:t>Vis </a:t>
            </a:r>
            <a:r>
              <a:rPr lang="en-US" sz="2300" dirty="0" err="1">
                <a:solidFill>
                  <a:schemeClr val="tx1"/>
                </a:solidFill>
              </a:rPr>
              <a:t>nettstedet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Alarmtelefonen</a:t>
            </a:r>
            <a:r>
              <a:rPr lang="en-US" sz="2300" dirty="0">
                <a:solidFill>
                  <a:schemeClr val="tx1"/>
                </a:solidFill>
              </a:rPr>
              <a:t> for barn </a:t>
            </a:r>
            <a:r>
              <a:rPr lang="en-US" sz="2300" dirty="0" err="1">
                <a:solidFill>
                  <a:schemeClr val="tx1"/>
                </a:solidFill>
              </a:rPr>
              <a:t>og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unge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og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filmen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som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ligger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øverst</a:t>
            </a:r>
            <a:r>
              <a:rPr lang="en-US" sz="2300" dirty="0">
                <a:solidFill>
                  <a:schemeClr val="tx1"/>
                </a:solidFill>
              </a:rPr>
              <a:t>: </a:t>
            </a:r>
            <a:r>
              <a:rPr lang="en-US" sz="2300" u="sng" dirty="0">
                <a:solidFill>
                  <a:schemeClr val="tx1"/>
                </a:solidFill>
                <a:hlinkClick r:id="rId2"/>
              </a:rPr>
              <a:t>http://www.116111.no/</a:t>
            </a:r>
            <a:r>
              <a:rPr lang="nb-NO" sz="2300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nb-NO" sz="2300" dirty="0">
              <a:solidFill>
                <a:schemeClr val="tx1"/>
              </a:solidFill>
            </a:endParaRPr>
          </a:p>
          <a:p>
            <a:r>
              <a:rPr lang="en-US" sz="2300" dirty="0" err="1">
                <a:solidFill>
                  <a:schemeClr val="tx1"/>
                </a:solidFill>
              </a:rPr>
              <a:t>Gå</a:t>
            </a:r>
            <a:r>
              <a:rPr lang="en-US" sz="2300" dirty="0">
                <a:solidFill>
                  <a:schemeClr val="tx1"/>
                </a:solidFill>
              </a:rPr>
              <a:t> inn </a:t>
            </a:r>
            <a:r>
              <a:rPr lang="en-US" sz="2300" dirty="0" err="1">
                <a:solidFill>
                  <a:schemeClr val="tx1"/>
                </a:solidFill>
              </a:rPr>
              <a:t>på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nettstedet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og</a:t>
            </a:r>
            <a:r>
              <a:rPr lang="en-US" sz="2300" dirty="0">
                <a:solidFill>
                  <a:schemeClr val="tx1"/>
                </a:solidFill>
              </a:rPr>
              <a:t> les, </a:t>
            </a:r>
            <a:r>
              <a:rPr lang="en-US" sz="2300" dirty="0" err="1">
                <a:solidFill>
                  <a:schemeClr val="tx1"/>
                </a:solidFill>
              </a:rPr>
              <a:t>enten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hjemme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eller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på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skolen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  <a:r>
              <a:rPr lang="en-US" sz="2300" dirty="0" err="1">
                <a:solidFill>
                  <a:schemeClr val="tx1"/>
                </a:solidFill>
              </a:rPr>
              <a:t>Heng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opp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telefonnummeret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klasserommet</a:t>
            </a:r>
            <a:endParaRPr lang="nb-NO" sz="2300" dirty="0">
              <a:solidFill>
                <a:schemeClr val="tx1"/>
              </a:solidFill>
            </a:endParaRPr>
          </a:p>
          <a:p>
            <a:endParaRPr lang="nn-NO" dirty="0"/>
          </a:p>
        </p:txBody>
      </p:sp>
      <p:pic>
        <p:nvPicPr>
          <p:cNvPr id="7" name="Plassholder for innhold 4" descr="../../../../../Desktop/Skjermbilde%202017-03-21%20kl.%2020.40.56.png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t="1470" r="27056" b="4411"/>
          <a:stretch/>
        </p:blipFill>
        <p:spPr bwMode="auto">
          <a:xfrm>
            <a:off x="5776827" y="0"/>
            <a:ext cx="6415173" cy="6858000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lage press og motstå press (10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Arbeid sammen to og to: 1´erne med 4´erne, og 2´erne med 3´erne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Trekk en situasjonslapp. Den ene trekker en situasjonslapp og lager press, den andre skal motstå presset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Bytt rolle etter 3-4 situasjoner. Bytt deretter partner</a:t>
            </a:r>
          </a:p>
          <a:p>
            <a:pPr marL="178308" lvl="0" indent="-178308" defTabSz="713232">
              <a:spcBef>
                <a:spcPts val="780"/>
              </a:spcBef>
              <a:buNone/>
            </a:pPr>
            <a:endParaRPr lang="nb-NO" sz="23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Lærer gjennomgår metoden først: Slik kan du motstå press</a:t>
            </a:r>
            <a:endParaRPr lang="nb-NO" sz="23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813816" lvl="1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Still motspørsmål </a:t>
            </a:r>
            <a:r>
              <a:rPr lang="nb-NO" sz="2000" dirty="0"/>
              <a:t>(Hvorfor skal jeg det?)</a:t>
            </a:r>
            <a:endParaRPr lang="nb-NO" sz="2300" i="1" dirty="0">
              <a:solidFill>
                <a:srgbClr val="00B050"/>
              </a:solidFill>
              <a:latin typeface="Calibri"/>
              <a:ea typeface="+mn-ea"/>
              <a:cs typeface="+mn-cs"/>
            </a:endParaRPr>
          </a:p>
          <a:p>
            <a:pPr marL="813816" lvl="1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Sett navn på problemet og fortell om følgene (</a:t>
            </a:r>
            <a:r>
              <a:rPr lang="nb-NO" sz="2000" dirty="0"/>
              <a:t>«Det du snakker om </a:t>
            </a:r>
            <a:r>
              <a:rPr lang="nb-NO" sz="2000" dirty="0" err="1"/>
              <a:t>na</a:t>
            </a:r>
            <a:r>
              <a:rPr lang="nb-NO" sz="2000" dirty="0"/>
              <a:t>̊, ville jeg kalt for nasking, og vi kan bli anmeldt til politiet. Jeg kan få prikk på rullebladet. Det vil jeg ikke.»)</a:t>
            </a:r>
            <a:endParaRPr lang="nb-NO" sz="23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813816" lvl="1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Si vennens navn og foreslå noe bedre </a:t>
            </a:r>
            <a:r>
              <a:rPr lang="nb-NO" sz="2000" dirty="0"/>
              <a:t>(«Jonas, jeg </a:t>
            </a:r>
            <a:r>
              <a:rPr lang="nb-NO" sz="2000" dirty="0" err="1"/>
              <a:t>foreslår</a:t>
            </a:r>
            <a:r>
              <a:rPr lang="nb-NO" sz="2000" dirty="0"/>
              <a:t> at vi heller spør om penger) </a:t>
            </a:r>
          </a:p>
          <a:p>
            <a:pPr marL="813816" lvl="1" indent="-457200" defTabSz="713232">
              <a:spcBef>
                <a:spcPts val="390"/>
              </a:spcBef>
              <a:buFont typeface="+mj-lt"/>
              <a:buAutoNum type="arabicParenR"/>
            </a:pPr>
            <a:endParaRPr lang="nb-NO" sz="23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Ja/nei/vet ikke (10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4"/>
            <a:ext cx="10993584" cy="4333875"/>
          </a:xfrm>
        </p:spPr>
        <p:txBody>
          <a:bodyPr>
            <a:normAutofit/>
          </a:bodyPr>
          <a:lstStyle/>
          <a:p>
            <a:r>
              <a:rPr lang="nb-NO" sz="2300" dirty="0">
                <a:solidFill>
                  <a:schemeClr val="tx1"/>
                </a:solidFill>
              </a:rPr>
              <a:t>På presentasjonen kommer det spørsmål som dere skal stille til hverandre i par </a:t>
            </a:r>
          </a:p>
          <a:p>
            <a:r>
              <a:rPr lang="nb-NO" sz="2300" dirty="0">
                <a:solidFill>
                  <a:schemeClr val="tx1"/>
                </a:solidFill>
              </a:rPr>
              <a:t>Kun den som stiller spørsmål skal se på presentasjonen, den andre svarer med ”ja”, ”nei” eller ”vet ikke”</a:t>
            </a:r>
          </a:p>
          <a:p>
            <a:r>
              <a:rPr lang="nb-NO" sz="2300" dirty="0">
                <a:solidFill>
                  <a:schemeClr val="tx1"/>
                </a:solidFill>
              </a:rPr>
              <a:t>Det er ingen fasitsvar, og helt greit å svare ”vet ikke” </a:t>
            </a:r>
          </a:p>
          <a:p>
            <a:r>
              <a:rPr lang="nb-NO" sz="2300" dirty="0">
                <a:solidFill>
                  <a:schemeClr val="tx1"/>
                </a:solidFill>
              </a:rPr>
              <a:t>I tillegg til å svare med ord, skal dere bruke følgende kroppsspråk:</a:t>
            </a:r>
          </a:p>
          <a:p>
            <a:pPr lvl="1"/>
            <a:r>
              <a:rPr lang="nb-NO" sz="2300" b="1" dirty="0">
                <a:solidFill>
                  <a:schemeClr val="tx1"/>
                </a:solidFill>
              </a:rPr>
              <a:t>Ja:</a:t>
            </a:r>
            <a:r>
              <a:rPr lang="nb-NO" sz="2300" dirty="0">
                <a:solidFill>
                  <a:schemeClr val="tx1"/>
                </a:solidFill>
              </a:rPr>
              <a:t> Nikke</a:t>
            </a:r>
          </a:p>
          <a:p>
            <a:pPr lvl="1"/>
            <a:r>
              <a:rPr lang="nb-NO" sz="2300" b="1" dirty="0">
                <a:solidFill>
                  <a:schemeClr val="tx1"/>
                </a:solidFill>
              </a:rPr>
              <a:t>Nei:</a:t>
            </a:r>
            <a:r>
              <a:rPr lang="nb-NO" sz="2300" dirty="0">
                <a:solidFill>
                  <a:schemeClr val="tx1"/>
                </a:solidFill>
              </a:rPr>
              <a:t> Stopphånd</a:t>
            </a:r>
          </a:p>
          <a:p>
            <a:pPr lvl="1"/>
            <a:r>
              <a:rPr lang="nb-NO" sz="2300" b="1" dirty="0">
                <a:solidFill>
                  <a:schemeClr val="tx1"/>
                </a:solidFill>
              </a:rPr>
              <a:t>Vet ikke: </a:t>
            </a:r>
            <a:r>
              <a:rPr lang="nb-NO" sz="2300" dirty="0">
                <a:solidFill>
                  <a:schemeClr val="tx1"/>
                </a:solidFill>
              </a:rPr>
              <a:t>Rolig bevegelse på hodet</a:t>
            </a:r>
          </a:p>
          <a:p>
            <a:r>
              <a:rPr lang="nb-NO" sz="2300" dirty="0">
                <a:solidFill>
                  <a:schemeClr val="tx1"/>
                </a:solidFill>
              </a:rPr>
              <a:t>Etter 5 spørsmål bytter dere plass og roller. 5 nye spørsmål kommer opp!</a:t>
            </a:r>
          </a:p>
          <a:p>
            <a:r>
              <a:rPr lang="nb-NO" sz="2300" dirty="0">
                <a:solidFill>
                  <a:srgbClr val="FF0000"/>
                </a:solidFill>
              </a:rPr>
              <a:t>Still opp som vist på neste side før dere begynner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endParaRPr lang="nn-NO" sz="2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OPPSTILLING</a:t>
            </a:r>
            <a:endParaRPr lang="nb-NO" dirty="0"/>
          </a:p>
        </p:txBody>
      </p:sp>
      <p:pic>
        <p:nvPicPr>
          <p:cNvPr id="4" name="Plassholder for innho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7842" y="2246243"/>
            <a:ext cx="4114800" cy="342900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5" name="Plassholder for innhold 2"/>
          <p:cNvSpPr txBox="1">
            <a:spLocks/>
          </p:cNvSpPr>
          <p:nvPr/>
        </p:nvSpPr>
        <p:spPr>
          <a:xfrm>
            <a:off x="8003822" y="79022"/>
            <a:ext cx="3595142" cy="6568661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pPr marL="178308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Klassen deles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feks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gutter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jenter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78308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8308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Guttene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SITTER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ryggen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tavlen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jentene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STÅR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tavlen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par. </a:t>
            </a:r>
          </a:p>
          <a:p>
            <a:pPr marL="178308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8308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står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spørsmålene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tavlen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</a:p>
          <a:p>
            <a:pPr marL="178308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8308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sitter: Bruk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sjansen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øve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deg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tydelig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PÅSTANDER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838200" y="1490133"/>
            <a:ext cx="5181600" cy="4686830"/>
          </a:xfrm>
        </p:spPr>
        <p:txBody>
          <a:bodyPr>
            <a:normAutofit fontScale="70000" lnSpcReduction="20000"/>
          </a:bodyPr>
          <a:lstStyle/>
          <a:p>
            <a:pPr marL="586130" indent="-586130">
              <a:buFont typeface="+mj-lt"/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Liker du </a:t>
            </a:r>
            <a:r>
              <a:rPr lang="nb-NO" dirty="0" err="1">
                <a:solidFill>
                  <a:schemeClr val="tx1"/>
                </a:solidFill>
              </a:rPr>
              <a:t>hiphop</a:t>
            </a:r>
            <a:r>
              <a:rPr lang="nb-NO" dirty="0">
                <a:solidFill>
                  <a:schemeClr val="tx1"/>
                </a:solidFill>
              </a:rPr>
              <a:t>?</a:t>
            </a:r>
          </a:p>
          <a:p>
            <a:pPr marL="586130" indent="-586130">
              <a:buFont typeface="+mj-lt"/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Er det greit å kalle noen geit?</a:t>
            </a:r>
          </a:p>
          <a:p>
            <a:pPr marL="586130" indent="-586130">
              <a:buFont typeface="+mj-lt"/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Er fløteis bedre enn </a:t>
            </a:r>
            <a:r>
              <a:rPr lang="nb-NO" dirty="0" err="1">
                <a:solidFill>
                  <a:schemeClr val="tx1"/>
                </a:solidFill>
              </a:rPr>
              <a:t>saftis</a:t>
            </a:r>
            <a:r>
              <a:rPr lang="nb-NO" dirty="0">
                <a:solidFill>
                  <a:schemeClr val="tx1"/>
                </a:solidFill>
              </a:rPr>
              <a:t>?</a:t>
            </a:r>
          </a:p>
          <a:p>
            <a:pPr marL="586130" indent="-586130">
              <a:buFont typeface="+mj-lt"/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Vil du være med på ekspedisjon til månen? </a:t>
            </a:r>
          </a:p>
          <a:p>
            <a:pPr marL="586130" indent="-586130">
              <a:buFont typeface="+mj-lt"/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Kan jeg håndhilse på deg? </a:t>
            </a:r>
          </a:p>
          <a:p>
            <a:pPr algn="ctr">
              <a:buNone/>
            </a:pPr>
            <a:r>
              <a:rPr lang="nb-NO" b="1" dirty="0">
                <a:solidFill>
                  <a:schemeClr val="tx1"/>
                </a:solidFill>
              </a:rPr>
              <a:t>- BYTT -</a:t>
            </a:r>
          </a:p>
          <a:p>
            <a:pPr marL="586130" indent="-586130">
              <a:buFont typeface="+mj-lt"/>
              <a:buAutoNum type="arabicPeriod" startAt="6"/>
            </a:pPr>
            <a:r>
              <a:rPr lang="nb-NO" dirty="0">
                <a:solidFill>
                  <a:schemeClr val="tx1"/>
                </a:solidFill>
              </a:rPr>
              <a:t>Liker du å lage mat?</a:t>
            </a:r>
          </a:p>
          <a:p>
            <a:pPr marL="586130" indent="-586130">
              <a:buFont typeface="+mj-lt"/>
              <a:buAutoNum type="arabicPeriod" startAt="6"/>
            </a:pPr>
            <a:r>
              <a:rPr lang="nb-NO" dirty="0">
                <a:solidFill>
                  <a:schemeClr val="tx1"/>
                </a:solidFill>
              </a:rPr>
              <a:t>Er det greit å spenne bein på noen på tull? </a:t>
            </a:r>
          </a:p>
          <a:p>
            <a:pPr marL="586130" indent="-586130">
              <a:buFont typeface="+mj-lt"/>
              <a:buAutoNum type="arabicPeriod" startAt="6"/>
            </a:pPr>
            <a:r>
              <a:rPr lang="nb-NO" dirty="0">
                <a:solidFill>
                  <a:schemeClr val="tx1"/>
                </a:solidFill>
              </a:rPr>
              <a:t>Er ris bedre enn pasta?</a:t>
            </a:r>
          </a:p>
          <a:p>
            <a:pPr marL="586130" indent="-586130">
              <a:buFont typeface="+mj-lt"/>
              <a:buAutoNum type="arabicPeriod" startAt="6"/>
            </a:pPr>
            <a:r>
              <a:rPr lang="nb-NO" dirty="0">
                <a:solidFill>
                  <a:schemeClr val="tx1"/>
                </a:solidFill>
              </a:rPr>
              <a:t>Vil du hoppe i fallskjerm i løpet av livet? </a:t>
            </a:r>
          </a:p>
          <a:p>
            <a:pPr marL="586130" indent="-586130">
              <a:buFont typeface="+mj-lt"/>
              <a:buAutoNum type="arabicPeriod" startAt="6"/>
            </a:pPr>
            <a:r>
              <a:rPr lang="nb-NO" dirty="0">
                <a:solidFill>
                  <a:schemeClr val="tx1"/>
                </a:solidFill>
              </a:rPr>
              <a:t>Vil du ha en klem? </a:t>
            </a:r>
          </a:p>
          <a:p>
            <a:pPr algn="ctr">
              <a:buNone/>
            </a:pPr>
            <a:r>
              <a:rPr lang="nb-NO" b="1" dirty="0">
                <a:solidFill>
                  <a:schemeClr val="tx1"/>
                </a:solidFill>
              </a:rPr>
              <a:t>- BYTT -</a:t>
            </a:r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6172200" y="1490133"/>
            <a:ext cx="5181600" cy="4686830"/>
          </a:xfrm>
        </p:spPr>
        <p:txBody>
          <a:bodyPr>
            <a:normAutofit fontScale="70000" lnSpcReduction="20000"/>
          </a:bodyPr>
          <a:lstStyle/>
          <a:p>
            <a:pPr marL="586130" indent="-586130">
              <a:buFont typeface="+mj-lt"/>
              <a:buAutoNum type="arabicPeriod" startAt="11"/>
            </a:pPr>
            <a:r>
              <a:rPr lang="nb-NO" dirty="0">
                <a:solidFill>
                  <a:schemeClr val="tx1"/>
                </a:solidFill>
              </a:rPr>
              <a:t>Liker du sport på tv?</a:t>
            </a:r>
          </a:p>
          <a:p>
            <a:pPr marL="586130" indent="-586130">
              <a:buFont typeface="+mj-lt"/>
              <a:buAutoNum type="arabicPeriod" startAt="11"/>
            </a:pPr>
            <a:r>
              <a:rPr lang="nb-NO" dirty="0">
                <a:solidFill>
                  <a:schemeClr val="tx1"/>
                </a:solidFill>
              </a:rPr>
              <a:t>Er det greit å kalle noen dum?</a:t>
            </a:r>
          </a:p>
          <a:p>
            <a:pPr marL="586130" indent="-586130">
              <a:buFont typeface="+mj-lt"/>
              <a:buAutoNum type="arabicPeriod" startAt="11"/>
            </a:pPr>
            <a:r>
              <a:rPr lang="nb-NO" dirty="0">
                <a:solidFill>
                  <a:schemeClr val="tx1"/>
                </a:solidFill>
              </a:rPr>
              <a:t>Er sjokolade bedre enn godteri?</a:t>
            </a:r>
          </a:p>
          <a:p>
            <a:pPr marL="586130" indent="-586130">
              <a:buFont typeface="+mj-lt"/>
              <a:buAutoNum type="arabicPeriod" startAt="11"/>
            </a:pPr>
            <a:r>
              <a:rPr lang="nb-NO" dirty="0">
                <a:solidFill>
                  <a:schemeClr val="tx1"/>
                </a:solidFill>
              </a:rPr>
              <a:t>Vil du bli rik fremfor lykkelig?</a:t>
            </a:r>
          </a:p>
          <a:p>
            <a:pPr marL="586130" indent="-586130">
              <a:buFont typeface="+mj-lt"/>
              <a:buAutoNum type="arabicPeriod" startAt="11"/>
            </a:pPr>
            <a:r>
              <a:rPr lang="nb-NO" dirty="0">
                <a:solidFill>
                  <a:schemeClr val="tx1"/>
                </a:solidFill>
              </a:rPr>
              <a:t>Kan jeg stryke deg på kinnet? </a:t>
            </a:r>
          </a:p>
          <a:p>
            <a:pPr algn="ctr">
              <a:buNone/>
            </a:pPr>
            <a:r>
              <a:rPr lang="nb-NO" b="1" dirty="0">
                <a:solidFill>
                  <a:schemeClr val="tx1"/>
                </a:solidFill>
              </a:rPr>
              <a:t>- BYTT -</a:t>
            </a:r>
          </a:p>
          <a:p>
            <a:pPr marL="586130" indent="-586130">
              <a:buFont typeface="+mj-lt"/>
              <a:buAutoNum type="arabicPeriod" startAt="16"/>
            </a:pPr>
            <a:r>
              <a:rPr lang="nb-NO" dirty="0">
                <a:solidFill>
                  <a:schemeClr val="tx1"/>
                </a:solidFill>
              </a:rPr>
              <a:t>Liker du å være ute?</a:t>
            </a:r>
          </a:p>
          <a:p>
            <a:pPr marL="586130" indent="-586130">
              <a:buFont typeface="+mj-lt"/>
              <a:buAutoNum type="arabicPeriod" startAt="16"/>
            </a:pPr>
            <a:r>
              <a:rPr lang="nb-NO" dirty="0">
                <a:solidFill>
                  <a:schemeClr val="tx1"/>
                </a:solidFill>
              </a:rPr>
              <a:t>Er det greit å le av andre?</a:t>
            </a:r>
          </a:p>
          <a:p>
            <a:pPr marL="586130" indent="-586130">
              <a:buFont typeface="+mj-lt"/>
              <a:buAutoNum type="arabicPeriod" startAt="16"/>
            </a:pPr>
            <a:r>
              <a:rPr lang="nb-NO" dirty="0">
                <a:solidFill>
                  <a:schemeClr val="tx1"/>
                </a:solidFill>
              </a:rPr>
              <a:t>Vil du bo i et annet land en gang?</a:t>
            </a:r>
          </a:p>
          <a:p>
            <a:pPr marL="586130" indent="-586130">
              <a:buFont typeface="+mj-lt"/>
              <a:buAutoNum type="arabicPeriod" startAt="16"/>
            </a:pPr>
            <a:r>
              <a:rPr lang="nb-NO" dirty="0">
                <a:solidFill>
                  <a:schemeClr val="tx1"/>
                </a:solidFill>
              </a:rPr>
              <a:t>Er middag bedre enn dessert?</a:t>
            </a:r>
          </a:p>
          <a:p>
            <a:pPr marL="586130" indent="-586130">
              <a:buFont typeface="+mj-lt"/>
              <a:buAutoNum type="arabicPeriod" startAt="16"/>
            </a:pPr>
            <a:r>
              <a:rPr lang="nb-NO" dirty="0">
                <a:solidFill>
                  <a:schemeClr val="tx1"/>
                </a:solidFill>
              </a:rPr>
              <a:t>Kan jeg massere skuldrene dine?</a:t>
            </a:r>
          </a:p>
          <a:p>
            <a:pPr marL="586130" indent="-586130" algn="ctr">
              <a:buNone/>
            </a:pPr>
            <a:r>
              <a:rPr lang="nb-NO" b="1" dirty="0">
                <a:solidFill>
                  <a:schemeClr val="tx1"/>
                </a:solidFill>
              </a:rPr>
              <a:t>- BYTT -</a:t>
            </a:r>
          </a:p>
          <a:p>
            <a:pPr marL="586130" indent="-586130">
              <a:buNone/>
            </a:pPr>
            <a:r>
              <a:rPr lang="nb-NO" dirty="0">
                <a:solidFill>
                  <a:srgbClr val="FF0000"/>
                </a:solidFill>
              </a:rPr>
              <a:t>			Fortsetter på neste side ...</a:t>
            </a:r>
          </a:p>
          <a:p>
            <a:pPr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PÅSTANDER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86130" indent="-586130">
              <a:buFont typeface="+mj-lt"/>
              <a:buAutoNum type="arabicPeriod" startAt="21"/>
            </a:pPr>
            <a:r>
              <a:rPr lang="nb-NO" dirty="0">
                <a:solidFill>
                  <a:schemeClr val="tx1"/>
                </a:solidFill>
              </a:rPr>
              <a:t>Det er viktig å trene 3 ganger i uken</a:t>
            </a:r>
          </a:p>
          <a:p>
            <a:pPr marL="586130" indent="-586130">
              <a:buFont typeface="+mj-lt"/>
              <a:buAutoNum type="arabicPeriod" startAt="21"/>
            </a:pPr>
            <a:r>
              <a:rPr lang="nb-NO" dirty="0">
                <a:solidFill>
                  <a:schemeClr val="tx1"/>
                </a:solidFill>
              </a:rPr>
              <a:t>Det er viktig å ha perfekt hår </a:t>
            </a:r>
          </a:p>
          <a:p>
            <a:pPr marL="586130" indent="-586130">
              <a:buFont typeface="+mj-lt"/>
              <a:buAutoNum type="arabicPeriod" startAt="21"/>
            </a:pPr>
            <a:r>
              <a:rPr lang="nb-NO" dirty="0">
                <a:solidFill>
                  <a:schemeClr val="tx1"/>
                </a:solidFill>
              </a:rPr>
              <a:t>Det er viktig å ikke gå med de samme klærne to dager på rad</a:t>
            </a:r>
          </a:p>
          <a:p>
            <a:pPr marL="586130" indent="-586130">
              <a:buFont typeface="+mj-lt"/>
              <a:buAutoNum type="arabicPeriod" startAt="21"/>
            </a:pPr>
            <a:r>
              <a:rPr lang="nb-NO" dirty="0">
                <a:solidFill>
                  <a:schemeClr val="tx1"/>
                </a:solidFill>
              </a:rPr>
              <a:t>Det er viktig å ha noen dyre klær</a:t>
            </a:r>
          </a:p>
          <a:p>
            <a:pPr marL="586130" indent="-586130">
              <a:buFont typeface="+mj-lt"/>
              <a:buAutoNum type="arabicPeriod" startAt="21"/>
            </a:pPr>
            <a:r>
              <a:rPr lang="nb-NO" dirty="0">
                <a:solidFill>
                  <a:schemeClr val="tx1"/>
                </a:solidFill>
              </a:rPr>
              <a:t>Kan du smile til meg?</a:t>
            </a:r>
          </a:p>
          <a:p>
            <a:pPr algn="ctr">
              <a:buNone/>
            </a:pPr>
            <a:r>
              <a:rPr lang="nb-NO" b="1" dirty="0">
                <a:solidFill>
                  <a:schemeClr val="tx1"/>
                </a:solidFill>
              </a:rPr>
              <a:t>- BYTT -</a:t>
            </a:r>
          </a:p>
          <a:p>
            <a:pPr marL="586130" indent="-586130">
              <a:buFont typeface="+mj-lt"/>
              <a:buAutoNum type="arabicPeriod" startAt="26"/>
            </a:pPr>
            <a:r>
              <a:rPr lang="nb-NO" dirty="0">
                <a:solidFill>
                  <a:schemeClr val="tx1"/>
                </a:solidFill>
              </a:rPr>
              <a:t>Det er viktig å være modig</a:t>
            </a:r>
          </a:p>
          <a:p>
            <a:pPr marL="586130" indent="-586130">
              <a:buFont typeface="+mj-lt"/>
              <a:buAutoNum type="arabicPeriod" startAt="26"/>
            </a:pPr>
            <a:r>
              <a:rPr lang="nb-NO" dirty="0">
                <a:solidFill>
                  <a:schemeClr val="tx1"/>
                </a:solidFill>
              </a:rPr>
              <a:t>Det er viktig å ha humor</a:t>
            </a:r>
          </a:p>
          <a:p>
            <a:pPr marL="586130" indent="-586130">
              <a:buFont typeface="+mj-lt"/>
              <a:buAutoNum type="arabicPeriod" startAt="26"/>
            </a:pPr>
            <a:r>
              <a:rPr lang="nb-NO" dirty="0">
                <a:solidFill>
                  <a:schemeClr val="tx1"/>
                </a:solidFill>
              </a:rPr>
              <a:t>Det er viktig å være pen/kjekk</a:t>
            </a:r>
          </a:p>
          <a:p>
            <a:pPr marL="586130" indent="-586130">
              <a:buFont typeface="+mj-lt"/>
              <a:buAutoNum type="arabicPeriod" startAt="26"/>
            </a:pPr>
            <a:r>
              <a:rPr lang="nb-NO" dirty="0">
                <a:solidFill>
                  <a:schemeClr val="tx1"/>
                </a:solidFill>
              </a:rPr>
              <a:t>Det er viktig å være tynn</a:t>
            </a:r>
          </a:p>
          <a:p>
            <a:pPr marL="586130" indent="-586130">
              <a:buFont typeface="+mj-lt"/>
              <a:buAutoNum type="arabicPeriod" startAt="26"/>
            </a:pPr>
            <a:r>
              <a:rPr lang="nb-NO" dirty="0">
                <a:solidFill>
                  <a:schemeClr val="tx1"/>
                </a:solidFill>
              </a:rPr>
              <a:t>Kan jeg få kjenne på håret ditt?</a:t>
            </a:r>
          </a:p>
          <a:p>
            <a:pPr algn="ctr">
              <a:buNone/>
            </a:pPr>
            <a:r>
              <a:rPr lang="nb-NO" b="1" dirty="0">
                <a:solidFill>
                  <a:schemeClr val="tx1"/>
                </a:solidFill>
              </a:rPr>
              <a:t>- BYTT -</a:t>
            </a:r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Det er viktig å få mange likes/ha mange </a:t>
            </a:r>
            <a:r>
              <a:rPr lang="nb-NO" dirty="0" err="1">
                <a:solidFill>
                  <a:schemeClr val="tx1"/>
                </a:solidFill>
              </a:rPr>
              <a:t>følgere</a:t>
            </a:r>
            <a:r>
              <a:rPr lang="nb-NO" dirty="0">
                <a:solidFill>
                  <a:schemeClr val="tx1"/>
                </a:solidFill>
              </a:rPr>
              <a:t> </a:t>
            </a:r>
          </a:p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Det er viktig å være sterk </a:t>
            </a:r>
          </a:p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Det er viktig å ikke gjøre eller si noe feil</a:t>
            </a:r>
          </a:p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Det er viktig å glede andre </a:t>
            </a:r>
          </a:p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Det er viktig å se bra ut på bilder</a:t>
            </a:r>
          </a:p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Det er viktig å få gode karakterer</a:t>
            </a:r>
          </a:p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Kan du løfte meg?</a:t>
            </a:r>
          </a:p>
          <a:p>
            <a:pPr marL="586130" indent="-586130">
              <a:buFont typeface="+mj-lt"/>
              <a:buAutoNum type="arabicPeriod" startAt="31"/>
            </a:pPr>
            <a:endParaRPr lang="nb-NO" dirty="0">
              <a:solidFill>
                <a:schemeClr val="tx1"/>
              </a:solidFill>
            </a:endParaRPr>
          </a:p>
          <a:p>
            <a:pPr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4933" y="304801"/>
            <a:ext cx="4639056" cy="1676603"/>
          </a:xfr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z="3800" dirty="0" err="1"/>
              <a:t>Sangkonkurranse</a:t>
            </a:r>
            <a:r>
              <a:rPr lang="en-US" sz="3800" dirty="0"/>
              <a:t> (20 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48930" y="1981403"/>
            <a:ext cx="5695425" cy="4500677"/>
          </a:xfrm>
        </p:spPr>
        <p:txBody>
          <a:bodyPr vert="horz" lIns="91436" tIns="45719" rIns="91436" bIns="45719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Klassen deles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to lag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Velg</a:t>
            </a:r>
            <a:r>
              <a:rPr lang="en-US" sz="2000" dirty="0">
                <a:solidFill>
                  <a:schemeClr val="tx1"/>
                </a:solidFill>
              </a:rPr>
              <a:t> to </a:t>
            </a:r>
            <a:r>
              <a:rPr lang="en-US" sz="2000" dirty="0" err="1">
                <a:solidFill>
                  <a:schemeClr val="tx1"/>
                </a:solidFill>
              </a:rPr>
              <a:t>dommere</a:t>
            </a:r>
            <a:r>
              <a:rPr lang="en-US" sz="2000" dirty="0">
                <a:solidFill>
                  <a:schemeClr val="tx1"/>
                </a:solidFill>
              </a:rPr>
              <a:t>. De </a:t>
            </a:r>
            <a:r>
              <a:rPr lang="en-US" sz="2000" dirty="0" err="1">
                <a:solidFill>
                  <a:schemeClr val="tx1"/>
                </a:solidFill>
              </a:rPr>
              <a:t>bestemmer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poengene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Lærer</a:t>
            </a:r>
            <a:r>
              <a:rPr lang="en-US" sz="2000" dirty="0">
                <a:solidFill>
                  <a:schemeClr val="tx1"/>
                </a:solidFill>
              </a:rPr>
              <a:t> roper </a:t>
            </a:r>
            <a:r>
              <a:rPr lang="en-US" sz="2000" dirty="0" err="1">
                <a:solidFill>
                  <a:schemeClr val="tx1"/>
                </a:solidFill>
              </a:rPr>
              <a:t>ut</a:t>
            </a:r>
            <a:r>
              <a:rPr lang="en-US" sz="2000" dirty="0">
                <a:solidFill>
                  <a:schemeClr val="tx1"/>
                </a:solidFill>
              </a:rPr>
              <a:t> et </a:t>
            </a:r>
            <a:r>
              <a:rPr lang="en-US" sz="2000" dirty="0" err="1">
                <a:solidFill>
                  <a:schemeClr val="tx1"/>
                </a:solidFill>
              </a:rPr>
              <a:t>ord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>
                <a:solidFill>
                  <a:schemeClr val="tx1"/>
                </a:solidFill>
              </a:rPr>
              <a:t>står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samlingsbeskrivelsen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Det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gjøre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være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førstemann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å</a:t>
            </a:r>
            <a:r>
              <a:rPr lang="en-US" sz="2000" dirty="0">
                <a:solidFill>
                  <a:schemeClr val="tx1"/>
                </a:solidFill>
              </a:rPr>
              <a:t> REISE SEG </a:t>
            </a:r>
            <a:r>
              <a:rPr lang="en-US" sz="2000" dirty="0" err="1">
                <a:solidFill>
                  <a:schemeClr val="tx1"/>
                </a:solidFill>
              </a:rPr>
              <a:t>og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synge</a:t>
            </a:r>
            <a:r>
              <a:rPr lang="en-US" sz="2000" dirty="0">
                <a:solidFill>
                  <a:schemeClr val="tx1"/>
                </a:solidFill>
              </a:rPr>
              <a:t> en sang </a:t>
            </a:r>
            <a:r>
              <a:rPr lang="en-US" sz="2000" dirty="0" err="1">
                <a:solidFill>
                  <a:schemeClr val="tx1"/>
                </a:solidFill>
              </a:rPr>
              <a:t>som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dette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ordet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sangteksten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Lærer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høre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synging</a:t>
            </a:r>
            <a:r>
              <a:rPr lang="en-US" sz="2000" dirty="0">
                <a:solidFill>
                  <a:schemeClr val="tx1"/>
                </a:solidFill>
              </a:rPr>
              <a:t> for at </a:t>
            </a:r>
            <a:r>
              <a:rPr lang="en-US" sz="2000" dirty="0" err="1">
                <a:solidFill>
                  <a:schemeClr val="tx1"/>
                </a:solidFill>
              </a:rPr>
              <a:t>laget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skal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poeng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det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ikke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navnet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på</a:t>
            </a:r>
            <a:r>
              <a:rPr lang="en-US" sz="2000" dirty="0">
                <a:solidFill>
                  <a:schemeClr val="tx1"/>
                </a:solidFill>
              </a:rPr>
              <a:t> en sang)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Det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laget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klarer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flest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sanger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vunnet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Poengregler: 1 poeng: først ute. 2 poeng: mange på laget synger. 3 poeng: bevegelser, koreografi, dans, stor innlevelse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rcRect l="4429" r="30266"/>
          <a:stretch>
            <a:fillRect/>
          </a:stretch>
        </p:blipFill>
        <p:spPr>
          <a:xfrm>
            <a:off x="6773332" y="2"/>
            <a:ext cx="5735189" cy="6857999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773333" y="6599467"/>
            <a:ext cx="1437977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>
                <a:solidFill>
                  <a:schemeClr val="bg1">
                    <a:lumMod val="75000"/>
                  </a:schemeClr>
                </a:solidFill>
              </a:rPr>
              <a:t> Pixabay.com</a:t>
            </a:r>
            <a:endParaRPr lang="nn-NO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40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90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59" tIns="52330" rIns="104659" bIns="5233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1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3282" y="712268"/>
            <a:ext cx="3370999" cy="550226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LINE-UP</a:t>
            </a:r>
            <a:br>
              <a:rPr lang="nb-NO" dirty="0">
                <a:solidFill>
                  <a:srgbClr val="FFFFFF"/>
                </a:solidFill>
              </a:rPr>
            </a:br>
            <a:r>
              <a:rPr lang="nb-NO" dirty="0">
                <a:solidFill>
                  <a:srgbClr val="FFFFFF"/>
                </a:solidFill>
              </a:rPr>
              <a:t>(5 min)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31833"/>
              </p:ext>
            </p:extLst>
          </p:nvPr>
        </p:nvGraphicFramePr>
        <p:xfrm>
          <a:off x="5280027" y="642941"/>
          <a:ext cx="6269039" cy="55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37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800" dirty="0"/>
              <a:t>Å lage raske grupper uten å snakke sammen (5 min)</a:t>
            </a:r>
            <a:endParaRPr lang="nb-NO" sz="3200" dirty="0">
              <a:solidFill>
                <a:srgbClr val="00B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113281"/>
            <a:ext cx="5181600" cy="4063682"/>
          </a:xfrm>
        </p:spPr>
        <p:txBody>
          <a:bodyPr>
            <a:normAutofit/>
          </a:bodyPr>
          <a:lstStyle/>
          <a:p>
            <a:r>
              <a:rPr lang="nb-NO" sz="2300" dirty="0">
                <a:solidFill>
                  <a:schemeClr val="tx1"/>
                </a:solidFill>
              </a:rPr>
              <a:t>Klassen starter med å stå på rekke. Eksempel: Lærer ber alle se på skoene og danne gruppe med dem som har samme farge på skoene</a:t>
            </a:r>
          </a:p>
          <a:p>
            <a:pPr>
              <a:buNone/>
            </a:pPr>
            <a:r>
              <a:rPr lang="nb-NO" sz="2300" dirty="0">
                <a:solidFill>
                  <a:schemeClr val="tx1"/>
                </a:solidFill>
              </a:rPr>
              <a:t> </a:t>
            </a:r>
          </a:p>
          <a:p>
            <a:r>
              <a:rPr lang="nb-NO" sz="2300" b="1" dirty="0">
                <a:solidFill>
                  <a:schemeClr val="tx1"/>
                </a:solidFill>
              </a:rPr>
              <a:t>Det er om å gjøre å være rask (lærer kan gi tid; 10 sek eller 15 sek for eksempel)</a:t>
            </a:r>
          </a:p>
          <a:p>
            <a:r>
              <a:rPr lang="nb-NO" sz="2300" b="1" dirty="0">
                <a:solidFill>
                  <a:schemeClr val="tx1"/>
                </a:solidFill>
              </a:rPr>
              <a:t>Gi raskt ny oppgave, slik at klassen må lage nye grupper kjapt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113281"/>
            <a:ext cx="5181600" cy="4368799"/>
          </a:xfrm>
        </p:spPr>
        <p:txBody>
          <a:bodyPr>
            <a:normAutofit/>
          </a:bodyPr>
          <a:lstStyle/>
          <a:p>
            <a:pPr lvl="0"/>
            <a:r>
              <a:rPr lang="nb-NO" dirty="0"/>
              <a:t>Samme farge på skoene</a:t>
            </a:r>
          </a:p>
          <a:p>
            <a:pPr lvl="0"/>
            <a:r>
              <a:rPr lang="nb-NO" dirty="0"/>
              <a:t>Som liker samme frukt</a:t>
            </a:r>
          </a:p>
          <a:p>
            <a:pPr lvl="0"/>
            <a:r>
              <a:rPr lang="nb-NO" dirty="0"/>
              <a:t>Som liker samme sport</a:t>
            </a:r>
          </a:p>
          <a:p>
            <a:pPr lvl="0"/>
            <a:r>
              <a:rPr lang="nb-NO" dirty="0"/>
              <a:t>Som liker samme dyr</a:t>
            </a:r>
          </a:p>
          <a:p>
            <a:r>
              <a:rPr lang="nb-NO" dirty="0"/>
              <a:t>Som har samme farge på sokkene</a:t>
            </a:r>
            <a:r>
              <a:rPr lang="nb-NO" sz="2400" dirty="0"/>
              <a:t> </a:t>
            </a:r>
            <a:endParaRPr lang="nb-NO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3"/>
          <p:cNvPicPr>
            <a:picLocks noChangeAspect="1"/>
          </p:cNvPicPr>
          <p:nvPr/>
        </p:nvPicPr>
        <p:blipFill>
          <a:blip r:embed="rId2"/>
          <a:srcRect t="13287"/>
          <a:stretch>
            <a:fillRect/>
          </a:stretch>
        </p:blipFill>
        <p:spPr>
          <a:xfrm>
            <a:off x="2" y="-185380"/>
            <a:ext cx="12183968" cy="7043381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1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25516" y="1524000"/>
            <a:ext cx="4586233" cy="1342754"/>
          </a:xfrm>
        </p:spPr>
        <p:txBody>
          <a:bodyPr vert="horz" lIns="91436" tIns="45719" rIns="91436" bIns="45719" rtlCol="0" anchor="ctr">
            <a:normAutofit/>
          </a:bodyPr>
          <a:lstStyle/>
          <a:p>
            <a:pPr algn="ctr"/>
            <a:r>
              <a:rPr lang="en-US" sz="2600" dirty="0"/>
              <a:t> </a:t>
            </a:r>
            <a:r>
              <a:rPr lang="en-US" sz="2600" dirty="0" err="1"/>
              <a:t>Hvileøvelse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525516" y="2560320"/>
            <a:ext cx="4915728" cy="3962400"/>
          </a:xfrm>
        </p:spPr>
        <p:txBody>
          <a:bodyPr vert="horz" lIns="91436" tIns="45719" rIns="91436" bIns="45719" rtlCol="0" anchor="ctr">
            <a:noAutofit/>
          </a:bodyPr>
          <a:lstStyle/>
          <a:p>
            <a:pPr lvl="0"/>
            <a:r>
              <a:rPr lang="nb-NO" sz="2200" dirty="0">
                <a:solidFill>
                  <a:schemeClr val="tx1"/>
                </a:solidFill>
              </a:rPr>
              <a:t>Hvor mange minutter ønsker du å                  slappe av? Vis 1-5 fingre</a:t>
            </a:r>
          </a:p>
          <a:p>
            <a:pPr lvl="0"/>
            <a:r>
              <a:rPr lang="nb-NO" sz="2200" dirty="0">
                <a:solidFill>
                  <a:schemeClr val="tx1"/>
                </a:solidFill>
              </a:rPr>
              <a:t>Finn en behagelig stilling. Plant bena i gulvet. Lukk gjerne øynene</a:t>
            </a:r>
          </a:p>
          <a:p>
            <a:pPr lvl="0"/>
            <a:r>
              <a:rPr lang="nb-NO" sz="2200" dirty="0">
                <a:solidFill>
                  <a:schemeClr val="tx1"/>
                </a:solidFill>
              </a:rPr>
              <a:t>Øv på å puste ut langsomt. Jo lengre du klarer å puste ut, jo roligere blir pusten. Det virker beroligende på kroppen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Spill </a:t>
            </a:r>
            <a:r>
              <a:rPr lang="en-US" sz="2200" dirty="0" err="1">
                <a:solidFill>
                  <a:schemeClr val="tx1"/>
                </a:solidFill>
              </a:rPr>
              <a:t>svak</a:t>
            </a:r>
            <a:r>
              <a:rPr lang="en-US" sz="2200" dirty="0">
                <a:solidFill>
                  <a:schemeClr val="tx1"/>
                </a:solidFill>
              </a:rPr>
              <a:t> “ambient music” </a:t>
            </a:r>
            <a:r>
              <a:rPr lang="en-US" sz="2200" dirty="0" err="1">
                <a:solidFill>
                  <a:schemeClr val="tx1"/>
                </a:solidFill>
              </a:rPr>
              <a:t>fra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Youtube</a:t>
            </a:r>
            <a:r>
              <a:rPr lang="en-US" sz="2200" dirty="0">
                <a:solidFill>
                  <a:schemeClr val="tx1"/>
                </a:solidFill>
              </a:rPr>
              <a:t>, for </a:t>
            </a:r>
            <a:r>
              <a:rPr lang="en-US" sz="2200" dirty="0" err="1">
                <a:solidFill>
                  <a:schemeClr val="tx1"/>
                </a:solidFill>
              </a:rPr>
              <a:t>eksempel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nb-NO" sz="2200" u="sng" dirty="0">
                <a:solidFill>
                  <a:schemeClr val="tx1"/>
                </a:solidFill>
                <a:hlinkClick r:id="rId3"/>
              </a:rPr>
              <a:t>https://www.youtube.com/watch?v=2OEL4P1Rz04</a:t>
            </a:r>
            <a:br>
              <a:rPr lang="nb-NO" sz="2200" dirty="0">
                <a:solidFill>
                  <a:schemeClr val="tx1"/>
                </a:solidFill>
              </a:rPr>
            </a:br>
            <a:endParaRPr lang="nb-NO" sz="2200" dirty="0">
              <a:solidFill>
                <a:schemeClr val="tx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0160000" y="0"/>
            <a:ext cx="2023969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  Pixabay.com</a:t>
            </a:r>
          </a:p>
        </p:txBody>
      </p:sp>
    </p:spTree>
    <p:extLst>
      <p:ext uri="{BB962C8B-B14F-4D97-AF65-F5344CB8AC3E}">
        <p14:creationId xmlns:p14="http://schemas.microsoft.com/office/powerpoint/2010/main" val="117344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239363"/>
            <a:ext cx="9352419" cy="2852737"/>
          </a:xfrm>
        </p:spPr>
        <p:txBody>
          <a:bodyPr>
            <a:normAutofit/>
          </a:bodyPr>
          <a:lstStyle/>
          <a:p>
            <a:r>
              <a:rPr lang="nb-NO" sz="4000" dirty="0"/>
              <a:t>Lærer leser høyt: </a:t>
            </a:r>
            <a:br>
              <a:rPr lang="nb-NO" sz="4000" dirty="0"/>
            </a:br>
            <a:r>
              <a:rPr lang="nb-NO" sz="4000" dirty="0"/>
              <a:t>”På Tik-Tok sprer hatet seg </a:t>
            </a:r>
            <a:br>
              <a:rPr lang="nb-NO" sz="4000" dirty="0"/>
            </a:br>
            <a:r>
              <a:rPr lang="nb-NO" sz="4000" dirty="0"/>
              <a:t>som et dødelig virus” (10 min)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E231A1-3E85-5F4F-B68B-D77B4FB5C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4265613"/>
            <a:ext cx="9352418" cy="2163762"/>
          </a:xfrm>
        </p:spPr>
        <p:txBody>
          <a:bodyPr>
            <a:normAutofit lnSpcReduction="10000"/>
          </a:bodyPr>
          <a:lstStyle/>
          <a:p>
            <a:r>
              <a:rPr lang="nb-NO" sz="2300" b="1" dirty="0">
                <a:solidFill>
                  <a:schemeClr val="tx1"/>
                </a:solidFill>
              </a:rPr>
              <a:t>1 minutt summeop</a:t>
            </a:r>
            <a:r>
              <a:rPr lang="nb-NO" sz="2300" b="1" dirty="0">
                <a:solidFill>
                  <a:schemeClr val="accent1">
                    <a:lumMod val="75000"/>
                  </a:schemeClr>
                </a:solidFill>
              </a:rPr>
              <a:t>pgav</a:t>
            </a:r>
            <a:r>
              <a:rPr lang="nb-NO" sz="2300" b="1" dirty="0">
                <a:solidFill>
                  <a:schemeClr val="tx1"/>
                </a:solidFill>
              </a:rPr>
              <a:t>e med skulderpartner (1´erne og 2´erne):</a:t>
            </a:r>
            <a:endParaRPr lang="nb-NO" sz="2300" dirty="0">
              <a:solidFill>
                <a:schemeClr val="tx1"/>
              </a:solidFill>
            </a:endParaRP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- Hvorfor tror du noen skriver negative og krenkende kommentarer på nett? </a:t>
            </a:r>
          </a:p>
          <a:p>
            <a:endParaRPr lang="nb-NO" sz="2300" b="1" dirty="0">
              <a:solidFill>
                <a:schemeClr val="tx1"/>
              </a:solidFill>
            </a:endParaRPr>
          </a:p>
          <a:p>
            <a:r>
              <a:rPr lang="nb-NO" sz="2300" b="1" dirty="0">
                <a:solidFill>
                  <a:schemeClr val="tx1"/>
                </a:solidFill>
              </a:rPr>
              <a:t>3 minutter fellessamtale:</a:t>
            </a:r>
            <a:r>
              <a:rPr lang="nb-NO" sz="2300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- Hva gjør negative og krenkende kommentarer med oss?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Fem ting jeg liker ved meg selv </a:t>
            </a:r>
            <a:br>
              <a:rPr lang="nb-NO" dirty="0"/>
            </a:br>
            <a:r>
              <a:rPr lang="nb-NO" dirty="0"/>
              <a:t>(10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2095500"/>
            <a:ext cx="10993584" cy="47625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Arbeid sammen to og to. 1´erne med 3´erne, og 2´erne med 4´erne. </a:t>
            </a:r>
          </a:p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Den ene intervjuer, den andre lytter og gjenforteller. </a:t>
            </a:r>
          </a:p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Si fem ting du liker ved deg selv.</a:t>
            </a:r>
          </a:p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Bytt etter fem ting. </a:t>
            </a:r>
          </a:p>
          <a:p>
            <a:endParaRPr lang="nb-NO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Vi trener den indre stemmen til å si positive ting om oss selv. Å se seg selv i et positivt lys er ikke det samme som selvskryt. Vi har alle sterke sider som vi kan bli mer bevisste på.</a:t>
            </a:r>
            <a:endParaRPr lang="nb-NO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FA4B0B-1B6F-3B40-8C09-55437E3784A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</p:spPr>
        <p:txBody>
          <a:bodyPr>
            <a:normAutofit fontScale="92500" lnSpcReduction="20000"/>
          </a:bodyPr>
          <a:lstStyle/>
          <a:p>
            <a:r>
              <a:rPr lang="nb-NO" sz="2200" dirty="0"/>
              <a:t>Slik gjøre dere det:</a:t>
            </a:r>
          </a:p>
          <a:p>
            <a:endParaRPr lang="nb-NO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 err="1"/>
              <a:t>Sektretær</a:t>
            </a:r>
            <a:r>
              <a:rPr lang="nb-NO" sz="2200" dirty="0"/>
              <a:t> leser listen høyt for gruppen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Ordstyrer passer på at alle får ordet etter tur.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b="1" dirty="0"/>
              <a:t>Hvilket tips liker du best? </a:t>
            </a:r>
            <a:endParaRPr lang="nb-NO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Alle på gruppen sier en ting, og forklarer hvorfor.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FF0000"/>
                </a:solidFill>
              </a:rPr>
              <a:t>Se listen på neste bilde</a:t>
            </a:r>
          </a:p>
          <a:p>
            <a:pPr marL="0" indent="0">
              <a:buNone/>
            </a:pPr>
            <a:r>
              <a:rPr lang="nb-NO" sz="2200" dirty="0"/>
              <a:t> </a:t>
            </a:r>
          </a:p>
          <a:p>
            <a:pPr marL="0" indent="0">
              <a:buNone/>
            </a:pPr>
            <a:r>
              <a:rPr lang="nb-NO" sz="2200" dirty="0"/>
              <a:t>Du kan finne flere verktøy på nettstedet </a:t>
            </a:r>
            <a:r>
              <a:rPr lang="nb-NO" sz="2200" b="1" dirty="0" err="1"/>
              <a:t>Ung.no</a:t>
            </a:r>
            <a:r>
              <a:rPr lang="nb-NO" sz="2200" b="1" dirty="0"/>
              <a:t> om selvfølelse</a:t>
            </a:r>
            <a:endParaRPr lang="nb-NO" sz="2200" dirty="0"/>
          </a:p>
          <a:p>
            <a:pPr marL="0" indent="0">
              <a:buNone/>
            </a:pPr>
            <a:r>
              <a:rPr lang="nb-NO" sz="2200" u="sng" dirty="0">
                <a:hlinkClick r:id="rId2"/>
              </a:rPr>
              <a:t>https://www.ung.no/psykisk/2161_Selvtillit_og_selvfølelse.html</a:t>
            </a:r>
            <a:r>
              <a:rPr lang="nb-NO" sz="2200" u="sng" dirty="0"/>
              <a:t> 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218936-A460-8E4A-ACFA-78D236BE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/>
          <a:p>
            <a:r>
              <a:rPr lang="nb-NO" dirty="0"/>
              <a:t>Ti verktøy for å styrke selvfølelsen</a:t>
            </a:r>
          </a:p>
        </p:txBody>
      </p:sp>
    </p:spTree>
    <p:extLst>
      <p:ext uri="{BB962C8B-B14F-4D97-AF65-F5344CB8AC3E}">
        <p14:creationId xmlns:p14="http://schemas.microsoft.com/office/powerpoint/2010/main" val="141112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790847-833D-5C9C-9587-218C06FB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008"/>
            <a:ext cx="10993584" cy="1325563"/>
          </a:xfrm>
        </p:spPr>
        <p:txBody>
          <a:bodyPr>
            <a:normAutofit/>
          </a:bodyPr>
          <a:lstStyle/>
          <a:p>
            <a:pPr algn="ctr"/>
            <a:r>
              <a:rPr lang="nb-NO" sz="2800" dirty="0"/>
              <a:t>Hvilke tips for å bedre selvfølelsen liker du best?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34BA28-BE66-AB37-58D3-9BA7AF019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9177"/>
            <a:ext cx="5181600" cy="5287786"/>
          </a:xfrm>
        </p:spPr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b-NO" dirty="0"/>
              <a:t>Tren deg på å vise til andre hva du føler, tenker og mener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Rett oppmerksomheten mot andre og vær sjenerøs, så får du gode venner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Sammenlign deg med deg selv 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Gi deg selv lov til å gjøre feil 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Bli en ekspert på å heie på deg selv og på andre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Si fra hvis du opplever noe urettferdig eller hvis du føler deg misforstått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881B83-2146-F37D-B17F-1FAC57313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4992" y="1081088"/>
            <a:ext cx="5181600" cy="435133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nb-NO" dirty="0"/>
              <a:t>7. Hold fokus på innsatsen din. Om du gjør så godt du kan, er det godt nok</a:t>
            </a:r>
          </a:p>
          <a:p>
            <a:pPr marL="0" lvl="0" indent="0">
              <a:buNone/>
            </a:pPr>
            <a:r>
              <a:rPr lang="nb-NO" dirty="0"/>
              <a:t>8. Kvitt deg med dårlige venner. Ikke   finn deg i å bli dårlig behandlet</a:t>
            </a:r>
          </a:p>
          <a:p>
            <a:pPr marL="0" lvl="0" indent="0">
              <a:buNone/>
            </a:pPr>
            <a:r>
              <a:rPr lang="nb-NO" dirty="0"/>
              <a:t>9. Prøv å ikke tolke det andre sier. Finn heller ut hva folk egentlig mener</a:t>
            </a:r>
          </a:p>
          <a:p>
            <a:pPr marL="0" lvl="0" indent="0">
              <a:buNone/>
            </a:pPr>
            <a:r>
              <a:rPr lang="nb-NO" dirty="0"/>
              <a:t>10. Husk at du fortjener kjærlighet. Du er verdt noe. Mange er glade i deg.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17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rcRect l="2953" r="5167"/>
          <a:stretch>
            <a:fillRect/>
          </a:stretch>
        </p:blipFill>
        <p:spPr>
          <a:xfrm>
            <a:off x="0" y="868649"/>
            <a:ext cx="6660721" cy="5437033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76533" y="2302933"/>
            <a:ext cx="4859867" cy="3401869"/>
          </a:xfrm>
        </p:spPr>
        <p:txBody>
          <a:bodyPr>
            <a:normAutofit fontScale="85000" lnSpcReduction="10000"/>
          </a:bodyPr>
          <a:lstStyle/>
          <a:p>
            <a:r>
              <a:rPr lang="nb-NO" sz="2300" i="1" dirty="0"/>
              <a:t>Felix er redd for at moren skal bli enda mer lei seg hvis hun får vite at han blir mobbet, og en dag går det nesten galt </a:t>
            </a:r>
          </a:p>
          <a:p>
            <a:endParaRPr lang="nb-NO" sz="2300" i="1" dirty="0"/>
          </a:p>
          <a:p>
            <a:r>
              <a:rPr lang="nb-NO" sz="2300" i="1" dirty="0">
                <a:hlinkClick r:id="rId4"/>
              </a:rPr>
              <a:t>https://tv.nrk.no/se?v=MSUB05000518&amp;t=6s</a:t>
            </a:r>
            <a:r>
              <a:rPr lang="nb-NO" sz="2300" i="1" dirty="0"/>
              <a:t> </a:t>
            </a:r>
          </a:p>
          <a:p>
            <a:endParaRPr lang="nb-NO" sz="2300" dirty="0"/>
          </a:p>
          <a:p>
            <a:r>
              <a:rPr lang="nb-NO" sz="2300" b="1" dirty="0"/>
              <a:t>Diskusjon i gruppa (bruk ordstyrer, send turen rundt, og si en ting hver):</a:t>
            </a:r>
          </a:p>
          <a:p>
            <a:r>
              <a:rPr lang="nb-NO" sz="2300" dirty="0">
                <a:solidFill>
                  <a:schemeClr val="tx1"/>
                </a:solidFill>
              </a:rPr>
              <a:t>- Hva kan vi gjøre når vi opplever mobbing? </a:t>
            </a:r>
          </a:p>
          <a:p>
            <a:r>
              <a:rPr lang="nb-NO" sz="2300" dirty="0">
                <a:solidFill>
                  <a:schemeClr val="tx1"/>
                </a:solidFill>
              </a:rPr>
              <a:t>- Hvorfor er det så vanskelig å si ifra?</a:t>
            </a:r>
            <a:endParaRPr lang="nn-NO" sz="230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nb-NO" sz="2300" dirty="0"/>
          </a:p>
          <a:p>
            <a:endParaRPr lang="nb-NO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976533" y="868649"/>
            <a:ext cx="4859867" cy="1104636"/>
          </a:xfrm>
          <a:prstGeom prst="rect">
            <a:avLst/>
          </a:prstGeom>
        </p:spPr>
        <p:txBody>
          <a:bodyPr vert="horz" lIns="81637" tIns="40819" rIns="81637" bIns="40819" rtlCol="0" anchor="ctr">
            <a:normAutofit/>
          </a:bodyPr>
          <a:lstStyle/>
          <a:p>
            <a:pPr lvl="0" defTabSz="816367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3500" b="1" dirty="0"/>
              <a:t>Se kortfilmen «Pust» (15 min)</a:t>
            </a:r>
            <a:endParaRPr kumimoji="0" lang="nn-NO" sz="35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0" y="868649"/>
            <a:ext cx="1350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1543</Words>
  <Application>Microsoft Macintosh PowerPoint</Application>
  <PresentationFormat>Widescreen</PresentationFormat>
  <Paragraphs>158</Paragraphs>
  <Slides>17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17</vt:i4>
      </vt:variant>
    </vt:vector>
  </HeadingPairs>
  <TitlesOfParts>
    <vt:vector size="25" baseType="lpstr">
      <vt:lpstr>Arial</vt:lpstr>
      <vt:lpstr>Calibri</vt:lpstr>
      <vt:lpstr>Georgia</vt:lpstr>
      <vt:lpstr>Verdana</vt:lpstr>
      <vt:lpstr>4_Office-tema</vt:lpstr>
      <vt:lpstr>5_Office-tema</vt:lpstr>
      <vt:lpstr>3_Office-tema</vt:lpstr>
      <vt:lpstr>6_Office-tema</vt:lpstr>
      <vt:lpstr>I klassen: Press og selvfølelse</vt:lpstr>
      <vt:lpstr>LINE-UP (5 min)</vt:lpstr>
      <vt:lpstr>Å lage raske grupper uten å snakke sammen (5 min)</vt:lpstr>
      <vt:lpstr> Hvileøvelse </vt:lpstr>
      <vt:lpstr>Lærer leser høyt:  ”På Tik-Tok sprer hatet seg  som et dødelig virus” (10 min)</vt:lpstr>
      <vt:lpstr>Fem ting jeg liker ved meg selv  (10 min)</vt:lpstr>
      <vt:lpstr>Ti verktøy for å styrke selvfølelsen</vt:lpstr>
      <vt:lpstr>Hvilke tips for å bedre selvfølelsen liker du best? </vt:lpstr>
      <vt:lpstr>PowerPoint-presentasjon</vt:lpstr>
      <vt:lpstr>Hvor kan jeg søke hjelp? (5 min)</vt:lpstr>
      <vt:lpstr>Å lage press og motstå press (10 min)</vt:lpstr>
      <vt:lpstr>Ja/nei/vet ikke (10 min)</vt:lpstr>
      <vt:lpstr>OPPSTILLING</vt:lpstr>
      <vt:lpstr>PÅSTANDER</vt:lpstr>
      <vt:lpstr>PÅSTANDER</vt:lpstr>
      <vt:lpstr>Sangkonkurranse (20 min)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Audun Sivertsen</cp:lastModifiedBy>
  <cp:revision>40</cp:revision>
  <dcterms:created xsi:type="dcterms:W3CDTF">2020-06-06T11:43:53Z</dcterms:created>
  <dcterms:modified xsi:type="dcterms:W3CDTF">2024-12-11T18:35:47Z</dcterms:modified>
</cp:coreProperties>
</file>