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90" r:id="rId5"/>
    <p:sldMasterId id="2147483683" r:id="rId6"/>
    <p:sldMasterId id="2147483659" r:id="rId7"/>
    <p:sldMasterId id="2147483675" r:id="rId8"/>
  </p:sldMasterIdLst>
  <p:notesMasterIdLst>
    <p:notesMasterId r:id="rId19"/>
  </p:notesMasterIdLst>
  <p:sldIdLst>
    <p:sldId id="272" r:id="rId9"/>
    <p:sldId id="287" r:id="rId10"/>
    <p:sldId id="291" r:id="rId11"/>
    <p:sldId id="292" r:id="rId12"/>
    <p:sldId id="262" r:id="rId13"/>
    <p:sldId id="273" r:id="rId14"/>
    <p:sldId id="276" r:id="rId15"/>
    <p:sldId id="266" r:id="rId16"/>
    <p:sldId id="285" r:id="rId17"/>
    <p:sldId id="270"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80"/>
    <a:srgbClr val="BCDAD1"/>
    <a:srgbClr val="1A1A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4964E2-6590-4C7D-B6B9-152AC6572EA6}" v="1" dt="2026-03-04T10:17:58.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105" autoAdjust="0"/>
  </p:normalViewPr>
  <p:slideViewPr>
    <p:cSldViewPr snapToGrid="0">
      <p:cViewPr varScale="1">
        <p:scale>
          <a:sx n="56" d="100"/>
          <a:sy n="56" d="100"/>
        </p:scale>
        <p:origin x="1685"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Dybdal Hansen" userId="8f533bdc-1f06-46c5-8376-6b62126245f7" providerId="ADAL" clId="{AD18D0CB-5EBB-4FE2-9456-A51AD340C137}"/>
    <pc:docChg chg="custSel modSld">
      <pc:chgData name="Renate Dybdal Hansen" userId="8f533bdc-1f06-46c5-8376-6b62126245f7" providerId="ADAL" clId="{AD18D0CB-5EBB-4FE2-9456-A51AD340C137}" dt="2026-03-04T10:17:58.749" v="1"/>
      <pc:docMkLst>
        <pc:docMk/>
      </pc:docMkLst>
      <pc:sldChg chg="addSp delSp modSp mod modAnim">
        <pc:chgData name="Renate Dybdal Hansen" userId="8f533bdc-1f06-46c5-8376-6b62126245f7" providerId="ADAL" clId="{AD18D0CB-5EBB-4FE2-9456-A51AD340C137}" dt="2026-03-04T10:17:58.749" v="1"/>
        <pc:sldMkLst>
          <pc:docMk/>
          <pc:sldMk cId="751641688" sldId="292"/>
        </pc:sldMkLst>
        <pc:spChg chg="del">
          <ac:chgData name="Renate Dybdal Hansen" userId="8f533bdc-1f06-46c5-8376-6b62126245f7" providerId="ADAL" clId="{AD18D0CB-5EBB-4FE2-9456-A51AD340C137}" dt="2026-03-04T10:17:38.404" v="0" actId="478"/>
          <ac:spMkLst>
            <pc:docMk/>
            <pc:sldMk cId="751641688" sldId="292"/>
            <ac:spMk id="2" creationId="{C9E447E6-E29B-5D78-B304-19EA834964C4}"/>
          </ac:spMkLst>
        </pc:spChg>
        <pc:picChg chg="add mod">
          <ac:chgData name="Renate Dybdal Hansen" userId="8f533bdc-1f06-46c5-8376-6b62126245f7" providerId="ADAL" clId="{AD18D0CB-5EBB-4FE2-9456-A51AD340C137}" dt="2026-03-04T10:17:58.749" v="1"/>
          <ac:picMkLst>
            <pc:docMk/>
            <pc:sldMk cId="751641688" sldId="292"/>
            <ac:picMk id="3" creationId="{B61D3A98-99B6-6A6A-C285-6BB04F3A43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E9717-539A-418A-AE6A-03E2CF183B37}" type="datetimeFigureOut">
              <a:rPr lang="nb-NO" smtClean="0"/>
              <a:t>04.03.2026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2571-ACCF-4182-8A0F-3F17CB4C893E}" type="slidenum">
              <a:rPr lang="nb-NO" smtClean="0"/>
              <a:t>‹#›</a:t>
            </a:fld>
            <a:endParaRPr lang="nb-NO"/>
          </a:p>
        </p:txBody>
      </p:sp>
    </p:spTree>
    <p:extLst>
      <p:ext uri="{BB962C8B-B14F-4D97-AF65-F5344CB8AC3E}">
        <p14:creationId xmlns:p14="http://schemas.microsoft.com/office/powerpoint/2010/main" val="87352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okommune.sharepoint.com/:v:/r/sites/OPVOppvekst543/Shared%20Documents/Videoer%20(fra%20plandager%20og%20annet)/Robuste%20barn%20-%20musikkvideoer/Can%27t%20Stop%20The%20Feeling.mp4?csf=1&amp;web=1&amp;e=9tH9g7&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KhfkYzUwYFk"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ndreostfoldkommune.wistia.com/medias/18dkztz3k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io.kommune.no/tjenester/skole-og-utdanning/robuste-barn/pust-og-bevegels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no/users/alexas_fotos-686414/?utm_source=link-attribution&amp;utm_medium=referral&amp;utm_campaign=image&amp;utm_content=359968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359968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3362571-ACCF-4182-8A0F-3F17CB4C893E}" type="slidenum">
              <a:rPr lang="nb-NO" smtClean="0"/>
              <a:t>1</a:t>
            </a:fld>
            <a:endParaRPr lang="nb-NO"/>
          </a:p>
        </p:txBody>
      </p:sp>
    </p:spTree>
    <p:extLst>
      <p:ext uri="{BB962C8B-B14F-4D97-AF65-F5344CB8AC3E}">
        <p14:creationId xmlns:p14="http://schemas.microsoft.com/office/powerpoint/2010/main" val="289801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solidFill>
                  <a:schemeClr val="tx2"/>
                </a:solidFill>
              </a:rPr>
              <a:t>Sett på inngangsmusikk:</a:t>
            </a:r>
            <a:endParaRPr lang="nb-NO">
              <a:solidFill>
                <a:schemeClr val="tx2"/>
              </a:solidFill>
            </a:endParaRPr>
          </a:p>
          <a:p>
            <a:r>
              <a:rPr lang="en-US">
                <a:solidFill>
                  <a:schemeClr val="tx2"/>
                </a:solidFill>
              </a:rPr>
              <a:t>For Indre Østfold kommune: </a:t>
            </a:r>
            <a:r>
              <a:rPr lang="en-US" u="sng" dirty="0">
                <a:solidFill>
                  <a:schemeClr val="tx2"/>
                </a:solidFill>
                <a:hlinkClick r:id="rId3"/>
              </a:rPr>
              <a:t>Can't Stop The Feeling.mp4</a:t>
            </a:r>
            <a:r>
              <a:rPr lang="en-US">
                <a:solidFill>
                  <a:schemeClr val="tx2"/>
                </a:solidFill>
              </a:rPr>
              <a:t> </a:t>
            </a:r>
            <a:endParaRPr lang="nb-NO">
              <a:solidFill>
                <a:schemeClr val="tx2"/>
              </a:solidFill>
            </a:endParaRPr>
          </a:p>
          <a:p>
            <a:r>
              <a:rPr lang="en-US">
                <a:solidFill>
                  <a:schemeClr val="tx2"/>
                </a:solidFill>
              </a:rPr>
              <a:t>For eksterne kommuner: </a:t>
            </a:r>
            <a:r>
              <a:rPr lang="en-US" u="sng" dirty="0">
                <a:solidFill>
                  <a:schemeClr val="tx2"/>
                </a:solidFill>
                <a:hlinkClick r:id="rId4"/>
              </a:rPr>
              <a:t>Trolls: Can't Stop The Feeling | GoNoodle - YouTube</a:t>
            </a:r>
            <a:endParaRPr lang="nb-NO">
              <a:solidFill>
                <a:schemeClr val="tx2"/>
              </a:solidFill>
            </a:endParaRPr>
          </a:p>
          <a:p>
            <a:r>
              <a:rPr lang="nb-NO">
                <a:solidFill>
                  <a:schemeClr val="tx2"/>
                </a:solidFill>
              </a:rPr>
              <a:t> </a:t>
            </a:r>
          </a:p>
          <a:p>
            <a:pPr marL="285750" indent="-285750">
              <a:buFont typeface="Symbol"/>
              <a:buChar char="•"/>
            </a:pPr>
            <a:r>
              <a:rPr lang="nb-NO">
                <a:solidFill>
                  <a:schemeClr val="tx2"/>
                </a:solidFill>
              </a:rPr>
              <a:t>Vi rydder klasserom</a:t>
            </a:r>
          </a:p>
          <a:p>
            <a:pPr marL="285750" indent="-285750">
              <a:buFont typeface="Symbol"/>
              <a:buChar char="•"/>
            </a:pPr>
            <a:r>
              <a:rPr lang="nb-NO">
                <a:solidFill>
                  <a:schemeClr val="tx2"/>
                </a:solidFill>
              </a:rPr>
              <a:t>Vi samles i ringen</a:t>
            </a:r>
          </a:p>
          <a:p>
            <a:endParaRPr lang="nb-NO" sz="1200" dirty="0">
              <a:solidFill>
                <a:schemeClr val="tx2"/>
              </a:solidFill>
              <a:latin typeface="+mn-lt"/>
              <a:ea typeface="Calibri"/>
              <a:cs typeface="Calibri"/>
            </a:endParaRPr>
          </a:p>
          <a:p>
            <a:endParaRPr lang="nb-NO"/>
          </a:p>
        </p:txBody>
      </p:sp>
      <p:sp>
        <p:nvSpPr>
          <p:cNvPr id="4" name="Plassholder for lysbildenummer 3"/>
          <p:cNvSpPr>
            <a:spLocks noGrp="1"/>
          </p:cNvSpPr>
          <p:nvPr>
            <p:ph type="sldNum" sz="quarter" idx="5"/>
          </p:nvPr>
        </p:nvSpPr>
        <p:spPr/>
        <p:txBody>
          <a:bodyPr/>
          <a:lstStyle/>
          <a:p>
            <a:fld id="{162ADF47-4189-4EF1-B4E1-419FBCB02608}" type="slidenum">
              <a:rPr lang="nb-NO" smtClean="0"/>
              <a:t>2</a:t>
            </a:fld>
            <a:endParaRPr lang="nb-NO"/>
          </a:p>
        </p:txBody>
      </p:sp>
    </p:spTree>
    <p:extLst>
      <p:ext uri="{BB962C8B-B14F-4D97-AF65-F5344CB8AC3E}">
        <p14:creationId xmlns:p14="http://schemas.microsoft.com/office/powerpoint/2010/main" val="184679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Øvelsen heter «ballongen» </a:t>
            </a:r>
            <a:r>
              <a:rPr lang="nb-NO" sz="1800" b="0" i="0" u="sng" strike="noStrike" dirty="0">
                <a:solidFill>
                  <a:srgbClr val="009D8F"/>
                </a:solidFill>
                <a:effectLst/>
                <a:latin typeface="Calibri" panose="020F0502020204030204" pitchFamily="34" charset="0"/>
                <a:hlinkClick r:id="rId3"/>
              </a:rPr>
              <a:t>Ballongen</a:t>
            </a:r>
            <a:r>
              <a:rPr lang="nb-NO" sz="1800" b="0" i="0" dirty="0">
                <a:solidFill>
                  <a:srgbClr val="000000"/>
                </a:solidFill>
                <a:effectLst/>
                <a:latin typeface="Calibri" panose="020F0502020204030204" pitchFamily="34" charset="0"/>
              </a:rPr>
              <a:t> - Trykk på «play-knappen for å spille av filmen»</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Når du skal gjennomføre pusteøvelsen med elevene, velger du selv om du vil vise filmen eller om du modellerer selv.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Dersom du ønsker å benytte en annen øvelse, finner du flere eksempler på </a:t>
            </a:r>
            <a:r>
              <a:rPr lang="nb-NO" sz="1800" b="0" i="0" u="sng" strike="noStrike" dirty="0">
                <a:solidFill>
                  <a:srgbClr val="009D8F"/>
                </a:solidFill>
                <a:effectLst/>
                <a:latin typeface="Calibri" panose="020F0502020204030204" pitchFamily="34" charset="0"/>
                <a:hlinkClick r:id="rId4"/>
              </a:rPr>
              <a:t>https://www.io.kommune.no/tjenester/skole-og-utdanning/robuste-barn/pust-og-bevegelse/</a:t>
            </a:r>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endParaRPr lang="nb-NO" dirty="0">
              <a:hlinkClick r:id="rId3"/>
            </a:endParaRPr>
          </a:p>
        </p:txBody>
      </p:sp>
      <p:sp>
        <p:nvSpPr>
          <p:cNvPr id="4" name="Plassholder for lysbil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9B86A1-72DB-48B8-A648-3BCAEE5FDD00}" type="slidenum">
              <a:rPr kumimoji="0" 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4461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Trygg skolestart: https://www.youtube.com/watch?v=egAEUi5rr50</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Varer 4 minutter</a:t>
            </a:r>
          </a:p>
          <a:p>
            <a:endParaRPr lang="nb-NO" dirty="0"/>
          </a:p>
          <a:p>
            <a:endParaRPr lang="nb-NO" dirty="0"/>
          </a:p>
        </p:txBody>
      </p:sp>
      <p:sp>
        <p:nvSpPr>
          <p:cNvPr id="4" name="Plassholder for lysbildenummer 3"/>
          <p:cNvSpPr>
            <a:spLocks noGrp="1"/>
          </p:cNvSpPr>
          <p:nvPr>
            <p:ph type="sldNum" sz="quarter" idx="5"/>
          </p:nvPr>
        </p:nvSpPr>
        <p:spPr/>
        <p:txBody>
          <a:bodyPr/>
          <a:lstStyle/>
          <a:p>
            <a:fld id="{63362571-ACCF-4182-8A0F-3F17CB4C893E}" type="slidenum">
              <a:rPr lang="nb-NO" smtClean="0"/>
              <a:t>4</a:t>
            </a:fld>
            <a:endParaRPr lang="nb-NO"/>
          </a:p>
        </p:txBody>
      </p:sp>
    </p:spTree>
    <p:extLst>
      <p:ext uri="{BB962C8B-B14F-4D97-AF65-F5344CB8AC3E}">
        <p14:creationId xmlns:p14="http://schemas.microsoft.com/office/powerpoint/2010/main" val="318376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Hvilke følelser hadde du før du kom på skolen i dag?</a:t>
            </a:r>
          </a:p>
          <a:p>
            <a:r>
              <a:rPr lang="nb-NO" b="0" i="1"/>
              <a:t>La elevene komme med innspill, lærer kommer med forslag ved behov.</a:t>
            </a:r>
          </a:p>
          <a:p>
            <a:r>
              <a:rPr lang="nb-NO" b="0" i="1"/>
              <a:t>For eks:</a:t>
            </a:r>
          </a:p>
          <a:p>
            <a:r>
              <a:rPr lang="nb-NO" b="0" i="1"/>
              <a:t>Det</a:t>
            </a:r>
            <a:r>
              <a:rPr lang="nb-NO" b="0"/>
              <a:t> var sikkert noen som kjente på ulike følelser før de kom på skolen i dag. Mange barn er spente før de begynner på skolen, noen gleder seg og noen gruer seg. Noen kan kjenne på flere ulike følelser samtidig.</a:t>
            </a:r>
          </a:p>
          <a:p>
            <a:endParaRPr lang="nb-NO" b="1">
              <a:cs typeface="Calibri"/>
            </a:endParaRPr>
          </a:p>
          <a:p>
            <a:r>
              <a:rPr lang="nb-NO" b="0"/>
              <a:t>Dersom det er vanskelig å få i gang barna kan dere snakke om bildene, og hva dere tror disse barna føler.</a:t>
            </a:r>
            <a:endParaRPr lang="nb-NO" b="0">
              <a:cs typeface="Calibri"/>
            </a:endParaRPr>
          </a:p>
        </p:txBody>
      </p:sp>
      <p:sp>
        <p:nvSpPr>
          <p:cNvPr id="4" name="Plassholder for lysbildenummer 3"/>
          <p:cNvSpPr>
            <a:spLocks noGrp="1"/>
          </p:cNvSpPr>
          <p:nvPr>
            <p:ph type="sldNum" sz="quarter" idx="5"/>
          </p:nvPr>
        </p:nvSpPr>
        <p:spPr/>
        <p:txBody>
          <a:bodyPr/>
          <a:lstStyle/>
          <a:p>
            <a:fld id="{63362571-ACCF-4182-8A0F-3F17CB4C893E}" type="slidenum">
              <a:rPr lang="nb-NO" smtClean="0"/>
              <a:t>5</a:t>
            </a:fld>
            <a:endParaRPr lang="nb-NO"/>
          </a:p>
        </p:txBody>
      </p:sp>
    </p:spTree>
    <p:extLst>
      <p:ext uri="{BB962C8B-B14F-4D97-AF65-F5344CB8AC3E}">
        <p14:creationId xmlns:p14="http://schemas.microsoft.com/office/powerpoint/2010/main" val="25287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Hva liker du å gjøre på skolen?</a:t>
            </a:r>
            <a:endParaRPr lang="nb-NO">
              <a:cs typeface="Calibri"/>
            </a:endParaRPr>
          </a:p>
          <a:p>
            <a:pPr>
              <a:defRPr/>
            </a:pPr>
            <a:r>
              <a:rPr lang="nb-NO" b="0" i="1">
                <a:cs typeface="Calibri"/>
              </a:rPr>
              <a:t>La elevene komme med innspill, lærer kommer med forslag ved behov.</a:t>
            </a:r>
            <a:r>
              <a:rPr lang="nb-NO" i="1">
                <a:cs typeface="Calibri"/>
              </a:rPr>
              <a:t> </a:t>
            </a:r>
            <a:endParaRPr lang="nb-NO" b="0" i="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1" err="1">
                <a:cs typeface="Calibri"/>
              </a:rPr>
              <a:t>F.eks</a:t>
            </a:r>
            <a:r>
              <a:rPr lang="nb-NO" b="0" i="1">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a:cs typeface="Calibri"/>
              </a:rPr>
              <a:t>Leke, synge, samlingsstund, tegne, være med venner, leke ute etc.</a:t>
            </a:r>
          </a:p>
          <a:p>
            <a:endParaRPr lang="nb-NO"/>
          </a:p>
          <a:p>
            <a:r>
              <a:rPr lang="nb-NO"/>
              <a:t>Følelsene våre henger sammen med hva vi gjør. Vi får gode følelser når vi gjør ting vi liker.  </a:t>
            </a:r>
            <a:endParaRPr lang="nb-NO" b="1"/>
          </a:p>
          <a:p>
            <a:endParaRPr lang="nb-NO"/>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63362571-ACCF-4182-8A0F-3F17CB4C893E}" type="slidenum">
              <a:rPr lang="nb-NO" smtClean="0"/>
              <a:t>6</a:t>
            </a:fld>
            <a:endParaRPr lang="nb-NO"/>
          </a:p>
        </p:txBody>
      </p:sp>
    </p:spTree>
    <p:extLst>
      <p:ext uri="{BB962C8B-B14F-4D97-AF65-F5344CB8AC3E}">
        <p14:creationId xmlns:p14="http://schemas.microsoft.com/office/powerpoint/2010/main" val="103302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Hva kan vi gjøre for at alle skal kjenne seg trygge i klassen vår?</a:t>
            </a:r>
          </a:p>
          <a:p>
            <a:r>
              <a:rPr lang="nb-NO" b="0" i="1"/>
              <a:t>La elevene komme med innspill, lærer kommer med forslag ved behov.</a:t>
            </a:r>
          </a:p>
          <a:p>
            <a:r>
              <a:rPr lang="nb-NO" b="0" i="1" err="1"/>
              <a:t>F.eks</a:t>
            </a:r>
            <a:r>
              <a:rPr lang="nb-NO" b="0" i="1"/>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a:t>Spør de som er alene om de har lyst til å leke. Si ja hvis noen spør om å få være med i leken. Smile til hverandre, si hei og se på hverandre med et snilt blikk. </a:t>
            </a:r>
          </a:p>
          <a:p>
            <a:r>
              <a:rPr lang="nb-NO" b="0"/>
              <a:t>Hvordan ser vi på andre med et snilt blikk? Ikke le når noen sier noe feil, vær snille mot hverandre, lytte når noen prater og svare tilbake når noen snakker til deg.</a:t>
            </a:r>
          </a:p>
          <a:p>
            <a:endParaRPr lang="nb-NO"/>
          </a:p>
        </p:txBody>
      </p:sp>
      <p:sp>
        <p:nvSpPr>
          <p:cNvPr id="4" name="Plassholder for lysbildenummer 3"/>
          <p:cNvSpPr>
            <a:spLocks noGrp="1"/>
          </p:cNvSpPr>
          <p:nvPr>
            <p:ph type="sldNum" sz="quarter" idx="5"/>
          </p:nvPr>
        </p:nvSpPr>
        <p:spPr/>
        <p:txBody>
          <a:bodyPr/>
          <a:lstStyle/>
          <a:p>
            <a:fld id="{63362571-ACCF-4182-8A0F-3F17CB4C893E}" type="slidenum">
              <a:rPr lang="nb-NO" smtClean="0"/>
              <a:t>7</a:t>
            </a:fld>
            <a:endParaRPr lang="nb-NO"/>
          </a:p>
        </p:txBody>
      </p:sp>
    </p:spTree>
    <p:extLst>
      <p:ext uri="{BB962C8B-B14F-4D97-AF65-F5344CB8AC3E}">
        <p14:creationId xmlns:p14="http://schemas.microsoft.com/office/powerpoint/2010/main" val="193992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Dansestopp:</a:t>
            </a:r>
            <a:endParaRPr lang="nb-NO"/>
          </a:p>
          <a:p>
            <a:r>
              <a:rPr lang="nb-NO" b="1"/>
              <a:t>Formål</a:t>
            </a:r>
            <a:r>
              <a:rPr lang="nb-NO" b="1">
                <a:effectLst/>
              </a:rPr>
              <a:t>:</a:t>
            </a:r>
            <a:r>
              <a:rPr lang="nb-NO">
                <a:effectLst/>
              </a:rPr>
              <a:t> </a:t>
            </a:r>
            <a:r>
              <a:rPr lang="nb-NO" err="1"/>
              <a:t>Icebreaker</a:t>
            </a:r>
            <a:r>
              <a:rPr lang="nb-NO"/>
              <a:t>, hjelpe oss til å slappe av sammen og ha det gøy, øve på å føle seg fri.</a:t>
            </a:r>
          </a:p>
          <a:p>
            <a:r>
              <a:rPr lang="nb-NO" b="1"/>
              <a:t>Utstyr: </a:t>
            </a:r>
            <a:r>
              <a:rPr lang="nb-NO"/>
              <a:t>Musikk</a:t>
            </a:r>
          </a:p>
          <a:p>
            <a:r>
              <a:rPr lang="nb-NO" b="1"/>
              <a:t>Beskrivelse: </a:t>
            </a:r>
            <a:r>
              <a:rPr lang="nb-NO"/>
              <a:t>Spill musikk. Da skal alle gå rundt omkring og gjerne danse litt for å få ut energi. Når musikken stopper roper en voksen ut en kroppsdel eller noe annet konkret å ta på. Når det ropes for eksempel «lillefinger» – skal elevene ta på hverandres lillefinger med lillefingeren. Du skal ta på den som står nærmest og stå stille “i frys”. Dersom det ropes «gul genser», skal alle ta på den gule genseren. Når musikken starter, begynner vi å gå rundt og danse igjen. Start og stopp musikken 5-6 ganger. Gjerne flere ganger. </a:t>
            </a:r>
          </a:p>
          <a:p>
            <a:br>
              <a:rPr lang="en-US"/>
            </a:br>
            <a:endParaRPr lang="en-US"/>
          </a:p>
          <a:p>
            <a:pPr>
              <a:lnSpc>
                <a:spcPct val="107000"/>
              </a:lnSpc>
              <a:spcAft>
                <a:spcPts val="800"/>
              </a:spcAft>
            </a:pPr>
            <a:endParaRPr lang="nb-NO" b="1">
              <a:latin typeface="Calibri"/>
              <a:ea typeface="Calibri" panose="020F0502020204030204" pitchFamily="34" charset="0"/>
              <a:cs typeface="Calibri"/>
            </a:endParaRPr>
          </a:p>
          <a:p>
            <a:pPr>
              <a:lnSpc>
                <a:spcPct val="107000"/>
              </a:lnSpc>
              <a:spcAft>
                <a:spcPts val="800"/>
              </a:spcAft>
            </a:pPr>
            <a:endParaRPr lang="nb-NO"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63362571-ACCF-4182-8A0F-3F17CB4C893E}" type="slidenum">
              <a:rPr lang="nb-NO" smtClean="0"/>
              <a:t>8</a:t>
            </a:fld>
            <a:endParaRPr lang="nb-NO"/>
          </a:p>
        </p:txBody>
      </p:sp>
    </p:spTree>
    <p:extLst>
      <p:ext uri="{BB962C8B-B14F-4D97-AF65-F5344CB8AC3E}">
        <p14:creationId xmlns:p14="http://schemas.microsoft.com/office/powerpoint/2010/main" val="2843688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a typeface="+mn-lt"/>
                <a:cs typeface="+mn-lt"/>
              </a:rPr>
              <a:t>Et kosedyr, en pute eller badeball</a:t>
            </a:r>
            <a:r>
              <a:rPr lang="nb-NO" sz="1200">
                <a:ea typeface="+mn-lt"/>
                <a:cs typeface="+mn-lt"/>
              </a:rPr>
              <a:t> sendes rundt i ringen etter tur.</a:t>
            </a:r>
            <a:r>
              <a:rPr lang="nb-NO">
                <a:ea typeface="+mn-lt"/>
                <a:cs typeface="+mn-lt"/>
              </a:rPr>
              <a:t> </a:t>
            </a:r>
            <a:endParaRPr lang="nb-NO" sz="1200">
              <a:ea typeface="+mn-lt"/>
              <a:cs typeface="+mn-lt"/>
            </a:endParaRPr>
          </a:p>
          <a:p>
            <a:pPr marL="0" indent="0">
              <a:buNone/>
            </a:pPr>
            <a:r>
              <a:rPr lang="nb-NO" sz="1200">
                <a:ea typeface="+mn-lt"/>
                <a:cs typeface="+mn-lt"/>
              </a:rPr>
              <a:t>Vi øver på å vente og lytte.  Vi sier en ting hver.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a typeface="+mn-lt"/>
                <a:cs typeface="+mn-lt"/>
              </a:rPr>
              <a:t>Vi bytter spørsmål underveis, f. eks når 5-6 elever har svart.</a:t>
            </a:r>
          </a:p>
          <a:p>
            <a:pPr marL="0" indent="0">
              <a:buNone/>
            </a:pPr>
            <a:endParaRPr lang="nb-NO" sz="1200">
              <a:ea typeface="+mn-lt"/>
              <a:cs typeface="+mn-lt"/>
            </a:endParaRPr>
          </a:p>
          <a:p>
            <a:r>
              <a:rPr lang="nb-NO"/>
              <a:t>Foto: Bildet er tatt av Bildet er tatt av </a:t>
            </a:r>
            <a:r>
              <a:rPr lang="nb-NO" u="sng">
                <a:hlinkClick r:id="rId3"/>
              </a:rPr>
              <a:t>Alexas_Fotos</a:t>
            </a:r>
            <a:r>
              <a:rPr lang="nb-NO"/>
              <a:t> fra </a:t>
            </a:r>
            <a:r>
              <a:rPr lang="nb-NO" u="sng">
                <a:hlinkClick r:id="rId4"/>
              </a:rPr>
              <a:t>Pixabay</a:t>
            </a:r>
            <a:r>
              <a:rPr lang="nb-NO"/>
              <a:t> </a:t>
            </a: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737E9971-35A5-C144-955B-B463B8C9BB68}" type="slidenum">
              <a:rPr lang="nb-NO" smtClean="0"/>
              <a:t>9</a:t>
            </a:fld>
            <a:endParaRPr lang="nb-NO"/>
          </a:p>
        </p:txBody>
      </p:sp>
    </p:spTree>
    <p:extLst>
      <p:ext uri="{BB962C8B-B14F-4D97-AF65-F5344CB8AC3E}">
        <p14:creationId xmlns:p14="http://schemas.microsoft.com/office/powerpoint/2010/main" val="16581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A6DFCF-F993-97A7-83C7-C0ACC7ABCF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5A89C29-6B26-F473-5A16-637D1F5AFE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743473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7506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5" name="Bilde 4" descr="Et bilde som inneholder silhuetter, vektorgrafikk&#10;&#10;Automatisk generert beskrivelse">
            <a:extLst>
              <a:ext uri="{FF2B5EF4-FFF2-40B4-BE49-F238E27FC236}">
                <a16:creationId xmlns:a16="http://schemas.microsoft.com/office/drawing/2014/main" id="{E9A678A4-823C-836F-BAAF-99FC72B60A1C}"/>
              </a:ext>
            </a:extLst>
          </p:cNvPr>
          <p:cNvPicPr>
            <a:picLocks noChangeAspect="1"/>
          </p:cNvPicPr>
          <p:nvPr userDrawn="1"/>
        </p:nvPicPr>
        <p:blipFill>
          <a:blip r:embed="rId2"/>
          <a:stretch>
            <a:fillRect/>
          </a:stretch>
        </p:blipFill>
        <p:spPr>
          <a:xfrm flipH="1">
            <a:off x="6774874" y="-1577883"/>
            <a:ext cx="8708664" cy="9106004"/>
          </a:xfrm>
          <a:prstGeom prst="rect">
            <a:avLst/>
          </a:prstGeom>
        </p:spPr>
      </p:pic>
    </p:spTree>
    <p:extLst>
      <p:ext uri="{BB962C8B-B14F-4D97-AF65-F5344CB8AC3E}">
        <p14:creationId xmlns:p14="http://schemas.microsoft.com/office/powerpoint/2010/main" val="118292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p:txBody>
          <a:bodyPr/>
          <a:lstStyle/>
          <a:p>
            <a:r>
              <a:rPr lang="nb-NO"/>
              <a:t>Klikk for å redigere tittelstil</a:t>
            </a:r>
          </a:p>
        </p:txBody>
      </p:sp>
      <p:sp>
        <p:nvSpPr>
          <p:cNvPr id="5" name="Plassholder for tekst 2">
            <a:extLst>
              <a:ext uri="{FF2B5EF4-FFF2-40B4-BE49-F238E27FC236}">
                <a16:creationId xmlns:a16="http://schemas.microsoft.com/office/drawing/2014/main" id="{F9BCAB48-F424-6D4B-AA19-81B8F95C9801}"/>
              </a:ext>
            </a:extLst>
          </p:cNvPr>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1435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a:extLst>
              <a:ext uri="{FF2B5EF4-FFF2-40B4-BE49-F238E27FC236}">
                <a16:creationId xmlns:a16="http://schemas.microsoft.com/office/drawing/2014/main" id="{255CCC1D-290E-D24F-8E8C-DCD80863DF85}"/>
              </a:ext>
            </a:extLst>
          </p:cNvPr>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pic>
        <p:nvPicPr>
          <p:cNvPr id="8" name="Bilde 7">
            <a:extLst>
              <a:ext uri="{FF2B5EF4-FFF2-40B4-BE49-F238E27FC236}">
                <a16:creationId xmlns:a16="http://schemas.microsoft.com/office/drawing/2014/main" id="{3A422E9A-A3FB-EE0A-EF08-C93ED821EFD6}"/>
              </a:ext>
            </a:extLst>
          </p:cNvPr>
          <p:cNvPicPr>
            <a:picLocks noChangeAspect="1"/>
          </p:cNvPicPr>
          <p:nvPr userDrawn="1"/>
        </p:nvPicPr>
        <p:blipFill>
          <a:blip r:embed="rId2"/>
          <a:stretch>
            <a:fillRect/>
          </a:stretch>
        </p:blipFill>
        <p:spPr>
          <a:xfrm>
            <a:off x="-2549306" y="1118464"/>
            <a:ext cx="10007343" cy="7072416"/>
          </a:xfrm>
          <a:prstGeom prst="rect">
            <a:avLst/>
          </a:prstGeom>
        </p:spPr>
      </p:pic>
    </p:spTree>
    <p:extLst>
      <p:ext uri="{BB962C8B-B14F-4D97-AF65-F5344CB8AC3E}">
        <p14:creationId xmlns:p14="http://schemas.microsoft.com/office/powerpoint/2010/main" val="284743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7037408"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3" name="Bilde 2">
            <a:extLst>
              <a:ext uri="{FF2B5EF4-FFF2-40B4-BE49-F238E27FC236}">
                <a16:creationId xmlns:a16="http://schemas.microsoft.com/office/drawing/2014/main" id="{99B1B098-01B8-9E4B-56A8-CB64DD5F2E3D}"/>
              </a:ext>
            </a:extLst>
          </p:cNvPr>
          <p:cNvPicPr>
            <a:picLocks noChangeAspect="1"/>
          </p:cNvPicPr>
          <p:nvPr userDrawn="1"/>
        </p:nvPicPr>
        <p:blipFill>
          <a:blip r:embed="rId2"/>
          <a:stretch>
            <a:fillRect/>
          </a:stretch>
        </p:blipFill>
        <p:spPr>
          <a:xfrm>
            <a:off x="10386009" y="926472"/>
            <a:ext cx="3039619" cy="1838094"/>
          </a:xfrm>
          <a:prstGeom prst="rect">
            <a:avLst/>
          </a:prstGeom>
        </p:spPr>
      </p:pic>
    </p:spTree>
    <p:extLst>
      <p:ext uri="{BB962C8B-B14F-4D97-AF65-F5344CB8AC3E}">
        <p14:creationId xmlns:p14="http://schemas.microsoft.com/office/powerpoint/2010/main" val="166715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437322" y="447261"/>
            <a:ext cx="6758608" cy="4726056"/>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ilde 7">
            <a:extLst>
              <a:ext uri="{FF2B5EF4-FFF2-40B4-BE49-F238E27FC236}">
                <a16:creationId xmlns:a16="http://schemas.microsoft.com/office/drawing/2014/main" id="{A3C7CC5C-DB45-7649-A246-96AE37B0DA16}"/>
              </a:ext>
            </a:extLst>
          </p:cNvPr>
          <p:cNvSpPr>
            <a:spLocks noGrp="1"/>
          </p:cNvSpPr>
          <p:nvPr>
            <p:ph type="pic" idx="11"/>
          </p:nvPr>
        </p:nvSpPr>
        <p:spPr>
          <a:xfrm>
            <a:off x="7494104" y="447261"/>
            <a:ext cx="3462131" cy="2256182"/>
          </a:xfrm>
          <a:prstGeom prst="rect">
            <a:avLst/>
          </a:prstGeom>
        </p:spPr>
      </p:sp>
      <p:sp>
        <p:nvSpPr>
          <p:cNvPr id="8" name="Plassholder for bilde 7">
            <a:extLst>
              <a:ext uri="{FF2B5EF4-FFF2-40B4-BE49-F238E27FC236}">
                <a16:creationId xmlns:a16="http://schemas.microsoft.com/office/drawing/2014/main" id="{CA394562-8932-984B-AB93-8DC6578417D3}"/>
              </a:ext>
            </a:extLst>
          </p:cNvPr>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180116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12192000"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477119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a:xfrm>
            <a:off x="581889" y="1825625"/>
            <a:ext cx="10993584" cy="389976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2803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10826750" cy="2852737"/>
          </a:xfrm>
          <a:prstGeom prst="rect">
            <a:avLst/>
          </a:prstGeo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03393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C1BD739-4466-EE4A-8335-F7F1373C42F9}"/>
              </a:ext>
            </a:extLst>
          </p:cNvPr>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07E102-81DF-024D-9060-93851F9FE2E7}"/>
              </a:ext>
            </a:extLst>
          </p:cNvPr>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0334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47E672-3AB7-CD63-6C69-0E787AE561BE}"/>
              </a:ext>
            </a:extLst>
          </p:cNvPr>
          <p:cNvSpPr>
            <a:spLocks noGrp="1"/>
          </p:cNvSpPr>
          <p:nvPr>
            <p:ph type="ctrTitle"/>
          </p:nvPr>
        </p:nvSpPr>
        <p:spPr>
          <a:xfrm>
            <a:off x="1550893" y="4914276"/>
            <a:ext cx="8980968" cy="1099842"/>
          </a:xfrm>
          <a:prstGeom prst="rect">
            <a:avLst/>
          </a:prstGeom>
        </p:spPr>
        <p:txBody>
          <a:bodyPr anchor="b"/>
          <a:lstStyle>
            <a:lvl1pPr algn="ctr">
              <a:defRPr sz="6000"/>
            </a:lvl1pPr>
          </a:lstStyle>
          <a:p>
            <a:r>
              <a:rPr lang="nb-NO"/>
              <a:t>Klikk for å redigere tittelstil</a:t>
            </a:r>
          </a:p>
        </p:txBody>
      </p:sp>
    </p:spTree>
    <p:extLst>
      <p:ext uri="{BB962C8B-B14F-4D97-AF65-F5344CB8AC3E}">
        <p14:creationId xmlns:p14="http://schemas.microsoft.com/office/powerpoint/2010/main" val="127208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p:bg>
      <p:bgRef idx="1001">
        <a:schemeClr val="bg2"/>
      </p:bgRef>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50D1785-77B1-9B5E-84E2-5C6379AE05EB}"/>
              </a:ext>
            </a:extLst>
          </p:cNvPr>
          <p:cNvPicPr>
            <a:picLocks noChangeAspect="1"/>
          </p:cNvPicPr>
          <p:nvPr userDrawn="1"/>
        </p:nvPicPr>
        <p:blipFill>
          <a:blip r:embed="rId2"/>
          <a:stretch>
            <a:fillRect/>
          </a:stretch>
        </p:blipFill>
        <p:spPr>
          <a:xfrm>
            <a:off x="4725193" y="1832732"/>
            <a:ext cx="2741613" cy="3192536"/>
          </a:xfrm>
          <a:prstGeom prst="rect">
            <a:avLst/>
          </a:prstGeom>
        </p:spPr>
      </p:pic>
      <p:pic>
        <p:nvPicPr>
          <p:cNvPr id="6" name="Bilde 5" descr="Et bilde som inneholder vektorgrafikk&#10;&#10;Automatisk generert beskrivelse">
            <a:extLst>
              <a:ext uri="{FF2B5EF4-FFF2-40B4-BE49-F238E27FC236}">
                <a16:creationId xmlns:a16="http://schemas.microsoft.com/office/drawing/2014/main" id="{D1670B37-2F34-60AB-DDB6-3F87E6726890}"/>
              </a:ext>
            </a:extLst>
          </p:cNvPr>
          <p:cNvPicPr>
            <a:picLocks noChangeAspect="1"/>
          </p:cNvPicPr>
          <p:nvPr userDrawn="1"/>
        </p:nvPicPr>
        <p:blipFill>
          <a:blip r:embed="rId3"/>
          <a:stretch>
            <a:fillRect/>
          </a:stretch>
        </p:blipFill>
        <p:spPr>
          <a:xfrm>
            <a:off x="-4342387" y="-270927"/>
            <a:ext cx="12221943" cy="8637524"/>
          </a:xfrm>
          <a:prstGeom prst="rect">
            <a:avLst/>
          </a:prstGeom>
        </p:spPr>
      </p:pic>
    </p:spTree>
    <p:extLst>
      <p:ext uri="{BB962C8B-B14F-4D97-AF65-F5344CB8AC3E}">
        <p14:creationId xmlns:p14="http://schemas.microsoft.com/office/powerpoint/2010/main" val="442896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bg>
      <p:bgRef idx="1001">
        <a:schemeClr val="bg2"/>
      </p:bgRef>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7D9C9F5-E853-14D8-6FEB-851962EE0C33}"/>
              </a:ext>
            </a:extLst>
          </p:cNvPr>
          <p:cNvPicPr>
            <a:picLocks noChangeAspect="1"/>
          </p:cNvPicPr>
          <p:nvPr userDrawn="1"/>
        </p:nvPicPr>
        <p:blipFill>
          <a:blip r:embed="rId2"/>
          <a:stretch>
            <a:fillRect/>
          </a:stretch>
        </p:blipFill>
        <p:spPr>
          <a:xfrm>
            <a:off x="11079133" y="5823557"/>
            <a:ext cx="659963" cy="768510"/>
          </a:xfrm>
          <a:prstGeom prst="rect">
            <a:avLst/>
          </a:prstGeom>
        </p:spPr>
      </p:pic>
      <p:pic>
        <p:nvPicPr>
          <p:cNvPr id="7" name="Bilde 6">
            <a:extLst>
              <a:ext uri="{FF2B5EF4-FFF2-40B4-BE49-F238E27FC236}">
                <a16:creationId xmlns:a16="http://schemas.microsoft.com/office/drawing/2014/main" id="{82C591DC-4BA5-EC5F-8D00-97DA1AE1F2C2}"/>
              </a:ext>
            </a:extLst>
          </p:cNvPr>
          <p:cNvPicPr>
            <a:picLocks noChangeAspect="1"/>
          </p:cNvPicPr>
          <p:nvPr userDrawn="1"/>
        </p:nvPicPr>
        <p:blipFill>
          <a:blip r:embed="rId3"/>
          <a:stretch>
            <a:fillRect/>
          </a:stretch>
        </p:blipFill>
        <p:spPr>
          <a:xfrm>
            <a:off x="-2027812" y="-947667"/>
            <a:ext cx="13498293" cy="9539549"/>
          </a:xfrm>
          <a:prstGeom prst="rect">
            <a:avLst/>
          </a:prstGeom>
        </p:spPr>
      </p:pic>
    </p:spTree>
    <p:extLst>
      <p:ext uri="{BB962C8B-B14F-4D97-AF65-F5344CB8AC3E}">
        <p14:creationId xmlns:p14="http://schemas.microsoft.com/office/powerpoint/2010/main" val="21021195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55F2080-DA26-FE88-6D25-532394502286}"/>
              </a:ext>
            </a:extLst>
          </p:cNvPr>
          <p:cNvPicPr>
            <a:picLocks noChangeAspect="1"/>
          </p:cNvPicPr>
          <p:nvPr userDrawn="1"/>
        </p:nvPicPr>
        <p:blipFill>
          <a:blip r:embed="rId2"/>
          <a:stretch>
            <a:fillRect/>
          </a:stretch>
        </p:blipFill>
        <p:spPr>
          <a:xfrm>
            <a:off x="11100563" y="5823557"/>
            <a:ext cx="659963" cy="768510"/>
          </a:xfrm>
          <a:prstGeom prst="rect">
            <a:avLst/>
          </a:prstGeom>
        </p:spPr>
      </p:pic>
      <p:pic>
        <p:nvPicPr>
          <p:cNvPr id="14" name="Bilde 13">
            <a:extLst>
              <a:ext uri="{FF2B5EF4-FFF2-40B4-BE49-F238E27FC236}">
                <a16:creationId xmlns:a16="http://schemas.microsoft.com/office/drawing/2014/main" id="{C194DBD9-7579-69BE-3C8A-50066CB53645}"/>
              </a:ext>
            </a:extLst>
          </p:cNvPr>
          <p:cNvPicPr>
            <a:picLocks noChangeAspect="1"/>
          </p:cNvPicPr>
          <p:nvPr userDrawn="1"/>
        </p:nvPicPr>
        <p:blipFill>
          <a:blip r:embed="rId3"/>
          <a:stretch>
            <a:fillRect/>
          </a:stretch>
        </p:blipFill>
        <p:spPr>
          <a:xfrm>
            <a:off x="-868689" y="-1128714"/>
            <a:ext cx="8683951" cy="8873557"/>
          </a:xfrm>
          <a:prstGeom prst="rect">
            <a:avLst/>
          </a:prstGeom>
        </p:spPr>
      </p:pic>
    </p:spTree>
    <p:extLst>
      <p:ext uri="{BB962C8B-B14F-4D97-AF65-F5344CB8AC3E}">
        <p14:creationId xmlns:p14="http://schemas.microsoft.com/office/powerpoint/2010/main" val="299741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tellysbilde">
    <p:bg>
      <p:bgRef idx="1001">
        <a:schemeClr val="bg2"/>
      </p:bgRef>
    </p:bg>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564F2221-E1FA-6C8B-69CE-066B58D92E25}"/>
              </a:ext>
            </a:extLst>
          </p:cNvPr>
          <p:cNvPicPr>
            <a:picLocks noChangeAspect="1"/>
          </p:cNvPicPr>
          <p:nvPr userDrawn="1"/>
        </p:nvPicPr>
        <p:blipFill>
          <a:blip r:embed="rId2"/>
          <a:stretch>
            <a:fillRect/>
          </a:stretch>
        </p:blipFill>
        <p:spPr>
          <a:xfrm>
            <a:off x="11100563" y="5823557"/>
            <a:ext cx="659963" cy="768510"/>
          </a:xfrm>
          <a:prstGeom prst="rect">
            <a:avLst/>
          </a:prstGeom>
        </p:spPr>
      </p:pic>
      <p:pic>
        <p:nvPicPr>
          <p:cNvPr id="5" name="Bilde 4" descr="Et bilde som inneholder sport, idrett&#10;&#10;Automatisk generert beskrivelse">
            <a:extLst>
              <a:ext uri="{FF2B5EF4-FFF2-40B4-BE49-F238E27FC236}">
                <a16:creationId xmlns:a16="http://schemas.microsoft.com/office/drawing/2014/main" id="{74F869F4-A9BB-3B80-29DF-2E099B546DE3}"/>
              </a:ext>
            </a:extLst>
          </p:cNvPr>
          <p:cNvPicPr>
            <a:picLocks noChangeAspect="1"/>
          </p:cNvPicPr>
          <p:nvPr userDrawn="1"/>
        </p:nvPicPr>
        <p:blipFill>
          <a:blip r:embed="rId3"/>
          <a:stretch>
            <a:fillRect/>
          </a:stretch>
        </p:blipFill>
        <p:spPr>
          <a:xfrm>
            <a:off x="5045075" y="-100012"/>
            <a:ext cx="7563644" cy="7728789"/>
          </a:xfrm>
          <a:prstGeom prst="rect">
            <a:avLst/>
          </a:prstGeom>
        </p:spPr>
      </p:pic>
    </p:spTree>
    <p:extLst>
      <p:ext uri="{BB962C8B-B14F-4D97-AF65-F5344CB8AC3E}">
        <p14:creationId xmlns:p14="http://schemas.microsoft.com/office/powerpoint/2010/main" val="349886458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33B1B9A-56AB-0438-C127-EE398D2EAF36}"/>
              </a:ext>
            </a:extLst>
          </p:cNvPr>
          <p:cNvPicPr>
            <a:picLocks noChangeAspect="1"/>
          </p:cNvPicPr>
          <p:nvPr userDrawn="1"/>
        </p:nvPicPr>
        <p:blipFill>
          <a:blip r:embed="rId2"/>
          <a:stretch>
            <a:fillRect/>
          </a:stretch>
        </p:blipFill>
        <p:spPr>
          <a:xfrm>
            <a:off x="11079133" y="5823557"/>
            <a:ext cx="659963" cy="768510"/>
          </a:xfrm>
          <a:prstGeom prst="rect">
            <a:avLst/>
          </a:prstGeom>
        </p:spPr>
      </p:pic>
      <p:pic>
        <p:nvPicPr>
          <p:cNvPr id="5" name="Bilde 4">
            <a:extLst>
              <a:ext uri="{FF2B5EF4-FFF2-40B4-BE49-F238E27FC236}">
                <a16:creationId xmlns:a16="http://schemas.microsoft.com/office/drawing/2014/main" id="{EACA3921-4FFD-2029-34BE-EC8370C83645}"/>
              </a:ext>
            </a:extLst>
          </p:cNvPr>
          <p:cNvPicPr>
            <a:picLocks noChangeAspect="1"/>
          </p:cNvPicPr>
          <p:nvPr userDrawn="1"/>
        </p:nvPicPr>
        <p:blipFill>
          <a:blip r:embed="rId3"/>
          <a:stretch>
            <a:fillRect/>
          </a:stretch>
        </p:blipFill>
        <p:spPr>
          <a:xfrm>
            <a:off x="-483347" y="264212"/>
            <a:ext cx="5816600" cy="5943600"/>
          </a:xfrm>
          <a:prstGeom prst="rect">
            <a:avLst/>
          </a:prstGeom>
        </p:spPr>
      </p:pic>
    </p:spTree>
    <p:extLst>
      <p:ext uri="{BB962C8B-B14F-4D97-AF65-F5344CB8AC3E}">
        <p14:creationId xmlns:p14="http://schemas.microsoft.com/office/powerpoint/2010/main" val="1836568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tellysbilde">
    <p:spTree>
      <p:nvGrpSpPr>
        <p:cNvPr id="1" name=""/>
        <p:cNvGrpSpPr/>
        <p:nvPr/>
      </p:nvGrpSpPr>
      <p:grpSpPr>
        <a:xfrm>
          <a:off x="0" y="0"/>
          <a:ext cx="0" cy="0"/>
          <a:chOff x="0" y="0"/>
          <a:chExt cx="0" cy="0"/>
        </a:xfrm>
      </p:grpSpPr>
      <p:pic>
        <p:nvPicPr>
          <p:cNvPr id="2" name="Bilde 4">
            <a:extLst>
              <a:ext uri="{FF2B5EF4-FFF2-40B4-BE49-F238E27FC236}">
                <a16:creationId xmlns:a16="http://schemas.microsoft.com/office/drawing/2014/main" id="{491D9613-025E-42C8-3BB1-BF2B1E5A2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525" y="1119188"/>
            <a:ext cx="10007600" cy="707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tekst 2"/>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spTree>
    <p:extLst>
      <p:ext uri="{BB962C8B-B14F-4D97-AF65-F5344CB8AC3E}">
        <p14:creationId xmlns:p14="http://schemas.microsoft.com/office/powerpoint/2010/main" val="1070490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627321-09CD-7E4C-A03E-E063D1D59C4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2A6FC44-80E3-004E-86FA-1113D21DBEC9}"/>
              </a:ext>
            </a:extLst>
          </p:cNvPr>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4832828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80FC79D-184C-6445-B130-27F3CDC780D7}"/>
              </a:ext>
            </a:extLst>
          </p:cNvPr>
          <p:cNvPicPr>
            <a:picLocks noChangeAspect="1"/>
          </p:cNvPicPr>
          <p:nvPr userDrawn="1"/>
        </p:nvPicPr>
        <p:blipFill>
          <a:blip r:embed="rId3"/>
          <a:stretch>
            <a:fillRect/>
          </a:stretch>
        </p:blipFill>
        <p:spPr>
          <a:xfrm>
            <a:off x="11079133" y="5823557"/>
            <a:ext cx="659963" cy="768510"/>
          </a:xfrm>
          <a:prstGeom prst="rect">
            <a:avLst/>
          </a:prstGeom>
        </p:spPr>
      </p:pic>
      <p:pic>
        <p:nvPicPr>
          <p:cNvPr id="9" name="Bilde 8" descr="Et bilde som inneholder leke, vektorgrafikk&#10;&#10;Automatisk generert beskrivelse">
            <a:extLst>
              <a:ext uri="{FF2B5EF4-FFF2-40B4-BE49-F238E27FC236}">
                <a16:creationId xmlns:a16="http://schemas.microsoft.com/office/drawing/2014/main" id="{5692691E-C84D-CE6A-B806-DEA8130DAAB8}"/>
              </a:ext>
            </a:extLst>
          </p:cNvPr>
          <p:cNvPicPr>
            <a:picLocks noChangeAspect="1"/>
          </p:cNvPicPr>
          <p:nvPr userDrawn="1"/>
        </p:nvPicPr>
        <p:blipFill>
          <a:blip r:embed="rId4"/>
          <a:stretch>
            <a:fillRect/>
          </a:stretch>
        </p:blipFill>
        <p:spPr>
          <a:xfrm>
            <a:off x="-935831" y="-315760"/>
            <a:ext cx="7329488" cy="7489520"/>
          </a:xfrm>
          <a:prstGeom prst="rect">
            <a:avLst/>
          </a:prstGeom>
        </p:spPr>
      </p:pic>
    </p:spTree>
    <p:extLst>
      <p:ext uri="{BB962C8B-B14F-4D97-AF65-F5344CB8AC3E}">
        <p14:creationId xmlns:p14="http://schemas.microsoft.com/office/powerpoint/2010/main" val="4060189657"/>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AE3014C-5444-7690-3015-000DC900ECDF}"/>
              </a:ext>
            </a:extLst>
          </p:cNvPr>
          <p:cNvPicPr>
            <a:picLocks noChangeAspect="1"/>
          </p:cNvPicPr>
          <p:nvPr userDrawn="1"/>
        </p:nvPicPr>
        <p:blipFill>
          <a:blip r:embed="rId3"/>
          <a:stretch>
            <a:fillRect/>
          </a:stretch>
        </p:blipFill>
        <p:spPr>
          <a:xfrm>
            <a:off x="11079133" y="5823557"/>
            <a:ext cx="659963" cy="768510"/>
          </a:xfrm>
          <a:prstGeom prst="rect">
            <a:avLst/>
          </a:prstGeom>
        </p:spPr>
      </p:pic>
      <p:pic>
        <p:nvPicPr>
          <p:cNvPr id="8" name="Bilde 7">
            <a:extLst>
              <a:ext uri="{FF2B5EF4-FFF2-40B4-BE49-F238E27FC236}">
                <a16:creationId xmlns:a16="http://schemas.microsoft.com/office/drawing/2014/main" id="{7AB584A9-7338-F410-0FE6-B44C313B48DB}"/>
              </a:ext>
            </a:extLst>
          </p:cNvPr>
          <p:cNvPicPr>
            <a:picLocks noChangeAspect="1"/>
          </p:cNvPicPr>
          <p:nvPr userDrawn="1"/>
        </p:nvPicPr>
        <p:blipFill>
          <a:blip r:embed="rId4"/>
          <a:stretch>
            <a:fillRect/>
          </a:stretch>
        </p:blipFill>
        <p:spPr>
          <a:xfrm>
            <a:off x="-301292" y="-1427170"/>
            <a:ext cx="12181768" cy="8609131"/>
          </a:xfrm>
          <a:prstGeom prst="rect">
            <a:avLst/>
          </a:prstGeom>
        </p:spPr>
      </p:pic>
    </p:spTree>
    <p:extLst>
      <p:ext uri="{BB962C8B-B14F-4D97-AF65-F5344CB8AC3E}">
        <p14:creationId xmlns:p14="http://schemas.microsoft.com/office/powerpoint/2010/main" val="3783863877"/>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123268"/>
      </p:ext>
    </p:extLst>
  </p:cSld>
  <p:clrMap bg1="lt1" tx1="dk1" bg2="lt2" tx2="dk2" accent1="accent1" accent2="accent2" accent3="accent3" accent4="accent4" accent5="accent5" accent6="accent6" hlink="hlink" folHlink="folHlink"/>
  <p:sldLayoutIdLst>
    <p:sldLayoutId id="2147483688" r:id="rId1"/>
    <p:sldLayoutId id="2147483685" r:id="rId2"/>
    <p:sldLayoutId id="2147483684" r:id="rId3"/>
    <p:sldLayoutId id="2147483686" r:id="rId4"/>
    <p:sldLayoutId id="2147483689" r:id="rId5"/>
    <p:sldLayoutId id="214748369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B7AD31D-6C6F-F141-A9F4-79ED8780319D}"/>
              </a:ext>
            </a:extLst>
          </p:cNvPr>
          <p:cNvSpPr>
            <a:spLocks noGrp="1"/>
          </p:cNvSpPr>
          <p:nvPr>
            <p:ph type="title"/>
          </p:nvPr>
        </p:nvSpPr>
        <p:spPr>
          <a:xfrm>
            <a:off x="581889" y="365125"/>
            <a:ext cx="10993584"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82C29AA-83AD-2D40-B1F3-B0BBA9B8EC05}"/>
              </a:ext>
            </a:extLst>
          </p:cNvPr>
          <p:cNvSpPr>
            <a:spLocks noGrp="1"/>
          </p:cNvSpPr>
          <p:nvPr>
            <p:ph type="body" idx="1"/>
          </p:nvPr>
        </p:nvSpPr>
        <p:spPr>
          <a:xfrm>
            <a:off x="581889" y="1825625"/>
            <a:ext cx="10993584" cy="389976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53BBEC1B-A70D-831A-9E5A-594CCDFD7BD1}"/>
              </a:ext>
            </a:extLst>
          </p:cNvPr>
          <p:cNvPicPr>
            <a:picLocks noChangeAspect="1"/>
          </p:cNvPicPr>
          <p:nvPr userDrawn="1"/>
        </p:nvPicPr>
        <p:blipFill>
          <a:blip r:embed="rId7"/>
          <a:stretch>
            <a:fillRect/>
          </a:stretch>
        </p:blipFill>
        <p:spPr>
          <a:xfrm>
            <a:off x="11079133" y="5823557"/>
            <a:ext cx="659963" cy="768510"/>
          </a:xfrm>
          <a:prstGeom prst="rect">
            <a:avLst/>
          </a:prstGeom>
        </p:spPr>
      </p:pic>
    </p:spTree>
    <p:extLst>
      <p:ext uri="{BB962C8B-B14F-4D97-AF65-F5344CB8AC3E}">
        <p14:creationId xmlns:p14="http://schemas.microsoft.com/office/powerpoint/2010/main" val="204748744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82" r:id="rId5"/>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54E7C3C-030F-654A-F5C0-A0471AF801FB}"/>
              </a:ext>
            </a:extLst>
          </p:cNvPr>
          <p:cNvPicPr>
            <a:picLocks noChangeAspect="1"/>
          </p:cNvPicPr>
          <p:nvPr userDrawn="1"/>
        </p:nvPicPr>
        <p:blipFill>
          <a:blip r:embed="rId8"/>
          <a:stretch>
            <a:fillRect/>
          </a:stretch>
        </p:blipFill>
        <p:spPr>
          <a:xfrm>
            <a:off x="11079133" y="5823557"/>
            <a:ext cx="659963" cy="768510"/>
          </a:xfrm>
          <a:prstGeom prst="rect">
            <a:avLst/>
          </a:prstGeom>
        </p:spPr>
      </p:pic>
    </p:spTree>
    <p:extLst>
      <p:ext uri="{BB962C8B-B14F-4D97-AF65-F5344CB8AC3E}">
        <p14:creationId xmlns:p14="http://schemas.microsoft.com/office/powerpoint/2010/main" val="2527318826"/>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80"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iokommune.sharepoint.com/:v:/s/OPVOppvekst543/EXI3YirT0Y5IpjkIsSanIPMBw9WmIh5Ye-et7CWVUiAoZQ?e=ZataZS&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https://www.youtube.com/embed/egAEUi5rr50?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C2809C-BFDE-562D-EE79-82D5A1E7E3FD}"/>
              </a:ext>
            </a:extLst>
          </p:cNvPr>
          <p:cNvSpPr>
            <a:spLocks noGrp="1"/>
          </p:cNvSpPr>
          <p:nvPr>
            <p:ph type="ctrTitle"/>
          </p:nvPr>
        </p:nvSpPr>
        <p:spPr>
          <a:xfrm>
            <a:off x="1550893" y="4914276"/>
            <a:ext cx="8980968" cy="1441036"/>
          </a:xfrm>
        </p:spPr>
        <p:txBody>
          <a:bodyPr lIns="91440" tIns="45720" rIns="91440" bIns="45720" anchor="b"/>
          <a:lstStyle/>
          <a:p>
            <a:r>
              <a:rPr lang="nb-NO" dirty="0">
                <a:solidFill>
                  <a:srgbClr val="009999"/>
                </a:solidFill>
                <a:latin typeface="Georgia"/>
              </a:rPr>
              <a:t>Trygg på skolen </a:t>
            </a:r>
            <a:br>
              <a:rPr lang="nb-NO" dirty="0">
                <a:solidFill>
                  <a:srgbClr val="009999"/>
                </a:solidFill>
                <a:latin typeface="Georgia"/>
              </a:rPr>
            </a:br>
            <a:r>
              <a:rPr lang="nb-NO" dirty="0">
                <a:solidFill>
                  <a:srgbClr val="009999"/>
                </a:solidFill>
                <a:latin typeface="Georgia"/>
              </a:rPr>
              <a:t>1. og 2. trinn</a:t>
            </a:r>
            <a:endParaRPr lang="nb-NO" dirty="0">
              <a:solidFill>
                <a:srgbClr val="009999"/>
              </a:solidFill>
              <a:latin typeface="Georgia"/>
              <a:cs typeface="Calibri Light"/>
            </a:endParaRPr>
          </a:p>
        </p:txBody>
      </p:sp>
    </p:spTree>
    <p:extLst>
      <p:ext uri="{BB962C8B-B14F-4D97-AF65-F5344CB8AC3E}">
        <p14:creationId xmlns:p14="http://schemas.microsoft.com/office/powerpoint/2010/main" val="279296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800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987C2FCF-250D-0CC7-E6A3-F92633939F2E}"/>
              </a:ext>
            </a:extLst>
          </p:cNvPr>
          <p:cNvSpPr txBox="1"/>
          <p:nvPr/>
        </p:nvSpPr>
        <p:spPr>
          <a:xfrm>
            <a:off x="829413" y="2688565"/>
            <a:ext cx="6303522" cy="2246769"/>
          </a:xfrm>
          <a:prstGeom prst="rect">
            <a:avLst/>
          </a:prstGeom>
          <a:noFill/>
        </p:spPr>
        <p:txBody>
          <a:bodyPr wrap="square" lIns="91440" tIns="45720" rIns="91440" bIns="45720" anchor="t">
            <a:spAutoFit/>
          </a:bodyPr>
          <a:lstStyle/>
          <a:p>
            <a:r>
              <a:rPr lang="nb-NO" sz="6000" dirty="0">
                <a:solidFill>
                  <a:schemeClr val="tx2"/>
                </a:solidFill>
                <a:latin typeface="Georgia"/>
                <a:hlinkClick r:id="rId3">
                  <a:extLst>
                    <a:ext uri="{A12FA001-AC4F-418D-AE19-62706E023703}">
                      <ahyp:hlinkClr xmlns:ahyp="http://schemas.microsoft.com/office/drawing/2018/hyperlinkcolor" val="tx"/>
                    </a:ext>
                  </a:extLst>
                </a:hlinkClick>
              </a:rPr>
              <a:t>Inngangsmusikk</a:t>
            </a:r>
            <a:br>
              <a:rPr lang="nb-NO" sz="4000"/>
            </a:br>
            <a:br>
              <a:rPr lang="nb-NO" sz="4000"/>
            </a:br>
            <a:endParaRPr lang="nb-NO" sz="4000">
              <a:solidFill>
                <a:schemeClr val="tx2"/>
              </a:solidFill>
              <a:cs typeface="Calibri"/>
            </a:endParaRPr>
          </a:p>
        </p:txBody>
      </p:sp>
    </p:spTree>
    <p:extLst>
      <p:ext uri="{BB962C8B-B14F-4D97-AF65-F5344CB8AC3E}">
        <p14:creationId xmlns:p14="http://schemas.microsoft.com/office/powerpoint/2010/main" val="222534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usteøvelse - Ballongen-18dkztz3ks">
            <a:hlinkClick r:id="" action="ppaction://media"/>
            <a:extLst>
              <a:ext uri="{FF2B5EF4-FFF2-40B4-BE49-F238E27FC236}">
                <a16:creationId xmlns:a16="http://schemas.microsoft.com/office/drawing/2014/main" id="{368A7DC1-7E67-51CA-0C10-C3360D14826B}"/>
              </a:ext>
            </a:extLst>
          </p:cNvPr>
          <p:cNvPicPr>
            <a:picLocks noChangeAspect="1"/>
          </p:cNvPicPr>
          <p:nvPr>
            <a:videoFile r:link="rId1"/>
            <p:extLst>
              <p:ext uri="{DAA4B4D4-6D71-4841-9C94-3DE7FCFB9230}">
                <p14:media xmlns:p14="http://schemas.microsoft.com/office/powerpoint/2010/main" r:embed="rId2">
                  <p14:trim st="3818"/>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195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 på Internett 2" title="Trygg skolestart">
            <a:hlinkClick r:id="" action="ppaction://media"/>
            <a:extLst>
              <a:ext uri="{FF2B5EF4-FFF2-40B4-BE49-F238E27FC236}">
                <a16:creationId xmlns:a16="http://schemas.microsoft.com/office/drawing/2014/main" id="{B61D3A98-99B6-6A6A-C285-6BB04F3A43B4}"/>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75164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9E89FE-AB51-BD4B-A525-9D721A0EC598}"/>
              </a:ext>
            </a:extLst>
          </p:cNvPr>
          <p:cNvSpPr>
            <a:spLocks noGrp="1"/>
          </p:cNvSpPr>
          <p:nvPr>
            <p:ph type="title"/>
          </p:nvPr>
        </p:nvSpPr>
        <p:spPr/>
        <p:txBody>
          <a:bodyPr>
            <a:noAutofit/>
          </a:bodyPr>
          <a:lstStyle/>
          <a:p>
            <a:pPr algn="ctr"/>
            <a:r>
              <a:rPr lang="nb-NO" sz="6000" b="0">
                <a:solidFill>
                  <a:schemeClr val="tx2"/>
                </a:solidFill>
                <a:latin typeface="Georgia"/>
              </a:rPr>
              <a:t>Hvilke følelser hadde du før du kom på skolen i dag?</a:t>
            </a:r>
          </a:p>
        </p:txBody>
      </p:sp>
      <p:pic>
        <p:nvPicPr>
          <p:cNvPr id="5" name="Plassholder for innhold 4" descr="Et bilde som inneholder person, Menneskeansikt, utendørs, smårolling&#10;&#10;Automatisk generert beskrivelse">
            <a:extLst>
              <a:ext uri="{FF2B5EF4-FFF2-40B4-BE49-F238E27FC236}">
                <a16:creationId xmlns:a16="http://schemas.microsoft.com/office/drawing/2014/main" id="{C796B53E-F867-A6CE-F978-755EA9FFDE54}"/>
              </a:ext>
            </a:extLst>
          </p:cNvPr>
          <p:cNvPicPr>
            <a:picLocks noGrp="1" noChangeAspect="1"/>
          </p:cNvPicPr>
          <p:nvPr>
            <p:ph idx="1"/>
          </p:nvPr>
        </p:nvPicPr>
        <p:blipFill>
          <a:blip r:embed="rId3"/>
          <a:stretch>
            <a:fillRect/>
          </a:stretch>
        </p:blipFill>
        <p:spPr>
          <a:xfrm>
            <a:off x="2405854" y="4205684"/>
            <a:ext cx="3018507" cy="2058669"/>
          </a:xfrm>
        </p:spPr>
      </p:pic>
      <p:pic>
        <p:nvPicPr>
          <p:cNvPr id="7" name="Bilde 6" descr="Et bilde som inneholder Menneskeansikt, person, Tann, smil&#10;&#10;Automatisk generert beskrivelse">
            <a:extLst>
              <a:ext uri="{FF2B5EF4-FFF2-40B4-BE49-F238E27FC236}">
                <a16:creationId xmlns:a16="http://schemas.microsoft.com/office/drawing/2014/main" id="{5D20469E-8C08-F08B-36ED-B600979A0868}"/>
              </a:ext>
            </a:extLst>
          </p:cNvPr>
          <p:cNvPicPr>
            <a:picLocks noChangeAspect="1"/>
          </p:cNvPicPr>
          <p:nvPr/>
        </p:nvPicPr>
        <p:blipFill>
          <a:blip r:embed="rId4"/>
          <a:stretch>
            <a:fillRect/>
          </a:stretch>
        </p:blipFill>
        <p:spPr>
          <a:xfrm>
            <a:off x="6329879" y="1846967"/>
            <a:ext cx="1983536" cy="1994839"/>
          </a:xfrm>
          <a:prstGeom prst="rect">
            <a:avLst/>
          </a:prstGeom>
        </p:spPr>
      </p:pic>
      <p:pic>
        <p:nvPicPr>
          <p:cNvPr id="9" name="Bilde 8" descr="Et bilde som inneholder klær, person, utendørs, Menneskeansikt&#10;&#10;Automatisk generert beskrivelse">
            <a:extLst>
              <a:ext uri="{FF2B5EF4-FFF2-40B4-BE49-F238E27FC236}">
                <a16:creationId xmlns:a16="http://schemas.microsoft.com/office/drawing/2014/main" id="{B8583504-30A4-4B1F-61BE-6DA0833DFB4C}"/>
              </a:ext>
            </a:extLst>
          </p:cNvPr>
          <p:cNvPicPr>
            <a:picLocks noChangeAspect="1"/>
          </p:cNvPicPr>
          <p:nvPr/>
        </p:nvPicPr>
        <p:blipFill>
          <a:blip r:embed="rId5"/>
          <a:stretch>
            <a:fillRect/>
          </a:stretch>
        </p:blipFill>
        <p:spPr>
          <a:xfrm>
            <a:off x="6327931" y="4169925"/>
            <a:ext cx="3222428" cy="2136281"/>
          </a:xfrm>
          <a:prstGeom prst="rect">
            <a:avLst/>
          </a:prstGeom>
        </p:spPr>
      </p:pic>
      <p:pic>
        <p:nvPicPr>
          <p:cNvPr id="11" name="Bilde 10" descr="Et bilde som inneholder person, Menneskeansikt, smårolling, hud&#10;&#10;Automatisk generert beskrivelse">
            <a:extLst>
              <a:ext uri="{FF2B5EF4-FFF2-40B4-BE49-F238E27FC236}">
                <a16:creationId xmlns:a16="http://schemas.microsoft.com/office/drawing/2014/main" id="{DAD5F975-11B2-ADD9-2928-756E5EF99B1C}"/>
              </a:ext>
            </a:extLst>
          </p:cNvPr>
          <p:cNvPicPr>
            <a:picLocks noChangeAspect="1"/>
          </p:cNvPicPr>
          <p:nvPr/>
        </p:nvPicPr>
        <p:blipFill>
          <a:blip r:embed="rId6"/>
          <a:stretch>
            <a:fillRect/>
          </a:stretch>
        </p:blipFill>
        <p:spPr>
          <a:xfrm>
            <a:off x="6052596" y="3400166"/>
            <a:ext cx="86807" cy="57668"/>
          </a:xfrm>
          <a:prstGeom prst="rect">
            <a:avLst/>
          </a:prstGeom>
        </p:spPr>
      </p:pic>
      <p:pic>
        <p:nvPicPr>
          <p:cNvPr id="12" name="Bilde 11">
            <a:extLst>
              <a:ext uri="{FF2B5EF4-FFF2-40B4-BE49-F238E27FC236}">
                <a16:creationId xmlns:a16="http://schemas.microsoft.com/office/drawing/2014/main" id="{A6785A59-323E-ACA5-B7F3-92FEBBE68204}"/>
              </a:ext>
            </a:extLst>
          </p:cNvPr>
          <p:cNvPicPr>
            <a:picLocks noChangeAspect="1"/>
          </p:cNvPicPr>
          <p:nvPr/>
        </p:nvPicPr>
        <p:blipFill>
          <a:blip r:embed="rId7"/>
          <a:stretch>
            <a:fillRect/>
          </a:stretch>
        </p:blipFill>
        <p:spPr>
          <a:xfrm>
            <a:off x="2402937" y="1846688"/>
            <a:ext cx="2902562" cy="1928247"/>
          </a:xfrm>
          <a:prstGeom prst="rect">
            <a:avLst/>
          </a:prstGeom>
        </p:spPr>
      </p:pic>
    </p:spTree>
    <p:extLst>
      <p:ext uri="{BB962C8B-B14F-4D97-AF65-F5344CB8AC3E}">
        <p14:creationId xmlns:p14="http://schemas.microsoft.com/office/powerpoint/2010/main" val="3317807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5C345D-9644-875B-C571-CD172907B0EE}"/>
              </a:ext>
            </a:extLst>
          </p:cNvPr>
          <p:cNvSpPr>
            <a:spLocks noGrp="1"/>
          </p:cNvSpPr>
          <p:nvPr>
            <p:ph type="title"/>
          </p:nvPr>
        </p:nvSpPr>
        <p:spPr/>
        <p:txBody>
          <a:bodyPr>
            <a:noAutofit/>
          </a:bodyPr>
          <a:lstStyle/>
          <a:p>
            <a:r>
              <a:rPr lang="nb-NO" sz="6000" b="0">
                <a:solidFill>
                  <a:schemeClr val="tx2"/>
                </a:solidFill>
                <a:latin typeface="Georgia"/>
              </a:rPr>
              <a:t>Hva liker du å gjøre på skolen?</a:t>
            </a:r>
          </a:p>
        </p:txBody>
      </p:sp>
      <p:sp>
        <p:nvSpPr>
          <p:cNvPr id="3" name="Plassholder for innhold 2">
            <a:extLst>
              <a:ext uri="{FF2B5EF4-FFF2-40B4-BE49-F238E27FC236}">
                <a16:creationId xmlns:a16="http://schemas.microsoft.com/office/drawing/2014/main" id="{801DCCB7-6F33-283C-CE99-ACC821CD43BB}"/>
              </a:ext>
            </a:extLst>
          </p:cNvPr>
          <p:cNvSpPr>
            <a:spLocks noGrp="1"/>
          </p:cNvSpPr>
          <p:nvPr>
            <p:ph idx="1"/>
          </p:nvPr>
        </p:nvSpPr>
        <p:spPr/>
        <p:txBody>
          <a:bodyPr/>
          <a:lstStyle/>
          <a:p>
            <a:endParaRPr lang="nb-NO"/>
          </a:p>
        </p:txBody>
      </p:sp>
      <p:pic>
        <p:nvPicPr>
          <p:cNvPr id="2050" name="Picture 2" descr="Illustrasjon som viser elevar som held på med kreativ maling saman med læraren sin.">
            <a:extLst>
              <a:ext uri="{FF2B5EF4-FFF2-40B4-BE49-F238E27FC236}">
                <a16:creationId xmlns:a16="http://schemas.microsoft.com/office/drawing/2014/main" id="{D7C9ECD7-610E-EC19-8A43-0F43A98F5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9" y="1825625"/>
            <a:ext cx="10545894" cy="491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6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5C345D-9644-875B-C571-CD172907B0EE}"/>
              </a:ext>
            </a:extLst>
          </p:cNvPr>
          <p:cNvSpPr>
            <a:spLocks noGrp="1"/>
          </p:cNvSpPr>
          <p:nvPr>
            <p:ph type="title"/>
          </p:nvPr>
        </p:nvSpPr>
        <p:spPr/>
        <p:txBody>
          <a:bodyPr>
            <a:noAutofit/>
          </a:bodyPr>
          <a:lstStyle/>
          <a:p>
            <a:r>
              <a:rPr lang="nb-NO" sz="6000" b="0">
                <a:solidFill>
                  <a:schemeClr val="tx2"/>
                </a:solidFill>
                <a:latin typeface="Georgia"/>
              </a:rPr>
              <a:t>Hva kan vi gjøre for at alle skal kjenne seg trygge i klassen vår?</a:t>
            </a:r>
          </a:p>
        </p:txBody>
      </p:sp>
      <p:pic>
        <p:nvPicPr>
          <p:cNvPr id="3074" name="Picture 2" descr="Illustrasjon som viser mange barn som er ulike på mange måtar.">
            <a:extLst>
              <a:ext uri="{FF2B5EF4-FFF2-40B4-BE49-F238E27FC236}">
                <a16:creationId xmlns:a16="http://schemas.microsoft.com/office/drawing/2014/main" id="{037D621B-0141-62E1-D93B-4E2BDB698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290" y="1896459"/>
            <a:ext cx="9128503" cy="430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686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77C4BF5-5BBB-DE45-9C4A-923D09ABE45C}"/>
              </a:ext>
            </a:extLst>
          </p:cNvPr>
          <p:cNvSpPr>
            <a:spLocks noGrp="1"/>
          </p:cNvSpPr>
          <p:nvPr>
            <p:ph type="body" idx="10"/>
          </p:nvPr>
        </p:nvSpPr>
        <p:spPr>
          <a:xfrm>
            <a:off x="4383962" y="2046663"/>
            <a:ext cx="7981121" cy="1856200"/>
          </a:xfrm>
        </p:spPr>
        <p:txBody>
          <a:bodyPr vert="horz" lIns="91440" tIns="45720" rIns="91440" bIns="45720" rtlCol="0" anchor="t">
            <a:normAutofit lnSpcReduction="10000"/>
          </a:bodyPr>
          <a:lstStyle/>
          <a:p>
            <a:endParaRPr lang="nb-NO" sz="6000">
              <a:solidFill>
                <a:schemeClr val="tx2"/>
              </a:solidFill>
              <a:latin typeface="Georgia"/>
              <a:ea typeface="Verdana"/>
              <a:cs typeface="Calibri"/>
            </a:endParaRPr>
          </a:p>
          <a:p>
            <a:r>
              <a:rPr lang="nb-NO" sz="6000">
                <a:solidFill>
                  <a:schemeClr val="tx2"/>
                </a:solidFill>
                <a:latin typeface="Georgia"/>
                <a:ea typeface="Verdana"/>
                <a:cs typeface="Calibri"/>
              </a:rPr>
              <a:t>Dansestopp</a:t>
            </a:r>
            <a:endParaRPr lang="nb-NO">
              <a:solidFill>
                <a:schemeClr val="tx2"/>
              </a:solidFill>
            </a:endParaRPr>
          </a:p>
        </p:txBody>
      </p:sp>
      <p:sp>
        <p:nvSpPr>
          <p:cNvPr id="3" name="Tittel 2">
            <a:extLst>
              <a:ext uri="{FF2B5EF4-FFF2-40B4-BE49-F238E27FC236}">
                <a16:creationId xmlns:a16="http://schemas.microsoft.com/office/drawing/2014/main" id="{C0FA9807-ADA6-A343-921A-E07D03FF8D55}"/>
              </a:ext>
            </a:extLst>
          </p:cNvPr>
          <p:cNvSpPr>
            <a:spLocks noGrp="1"/>
          </p:cNvSpPr>
          <p:nvPr>
            <p:ph type="title"/>
          </p:nvPr>
        </p:nvSpPr>
        <p:spPr>
          <a:xfrm>
            <a:off x="4383962" y="543509"/>
            <a:ext cx="8883162" cy="1977991"/>
          </a:xfrm>
        </p:spPr>
        <p:txBody>
          <a:bodyPr>
            <a:normAutofit/>
          </a:bodyPr>
          <a:lstStyle/>
          <a:p>
            <a:br>
              <a:rPr lang="nb-NO" sz="5400" b="0">
                <a:solidFill>
                  <a:schemeClr val="tx2"/>
                </a:solidFill>
                <a:latin typeface="Georgia"/>
              </a:rPr>
            </a:br>
            <a:r>
              <a:rPr lang="nb-NO" sz="5400" b="0">
                <a:solidFill>
                  <a:schemeClr val="tx2"/>
                </a:solidFill>
                <a:latin typeface="Georgia"/>
              </a:rPr>
              <a:t>Vi leker!</a:t>
            </a:r>
            <a:endParaRPr lang="nb-NO" sz="5400" b="0">
              <a:solidFill>
                <a:schemeClr val="tx2"/>
              </a:solidFill>
            </a:endParaRPr>
          </a:p>
        </p:txBody>
      </p:sp>
    </p:spTree>
    <p:extLst>
      <p:ext uri="{BB962C8B-B14F-4D97-AF65-F5344CB8AC3E}">
        <p14:creationId xmlns:p14="http://schemas.microsoft.com/office/powerpoint/2010/main" val="48647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C4D59-A565-1CA6-C8A5-050F36C19963}"/>
              </a:ext>
            </a:extLst>
          </p:cNvPr>
          <p:cNvSpPr>
            <a:spLocks noGrp="1"/>
          </p:cNvSpPr>
          <p:nvPr>
            <p:ph type="title"/>
          </p:nvPr>
        </p:nvSpPr>
        <p:spPr>
          <a:xfrm>
            <a:off x="225987" y="455066"/>
            <a:ext cx="11740026" cy="1325563"/>
          </a:xfrm>
        </p:spPr>
        <p:txBody>
          <a:bodyPr/>
          <a:lstStyle/>
          <a:p>
            <a:br>
              <a:rPr lang="nb-NO"/>
            </a:br>
            <a:r>
              <a:rPr lang="nb-NO" sz="6000" b="0">
                <a:solidFill>
                  <a:schemeClr val="accent1"/>
                </a:solidFill>
              </a:rPr>
              <a:t>Vi oppsummerer sammen i ringen</a:t>
            </a:r>
          </a:p>
        </p:txBody>
      </p:sp>
      <p:sp>
        <p:nvSpPr>
          <p:cNvPr id="3" name="Plassholder for innhold 2">
            <a:extLst>
              <a:ext uri="{FF2B5EF4-FFF2-40B4-BE49-F238E27FC236}">
                <a16:creationId xmlns:a16="http://schemas.microsoft.com/office/drawing/2014/main" id="{952AD62F-0DB6-602E-20E5-5B39ABE89282}"/>
              </a:ext>
            </a:extLst>
          </p:cNvPr>
          <p:cNvSpPr>
            <a:spLocks noGrp="1"/>
          </p:cNvSpPr>
          <p:nvPr>
            <p:ph sz="half" idx="1"/>
          </p:nvPr>
        </p:nvSpPr>
        <p:spPr>
          <a:xfrm>
            <a:off x="4736892" y="2122488"/>
            <a:ext cx="6265927" cy="3806248"/>
          </a:xfrm>
        </p:spPr>
        <p:txBody>
          <a:bodyPr/>
          <a:lstStyle/>
          <a:p>
            <a:pPr marL="0" indent="0">
              <a:buNone/>
            </a:pPr>
            <a:endParaRPr lang="nb-NO" sz="2400">
              <a:ea typeface="+mn-lt"/>
              <a:cs typeface="+mn-lt"/>
            </a:endParaRPr>
          </a:p>
          <a:p>
            <a:pPr lvl="2"/>
            <a:r>
              <a:rPr lang="nb-NO" sz="4000">
                <a:solidFill>
                  <a:schemeClr val="accent1"/>
                </a:solidFill>
                <a:latin typeface="Georgia" panose="02040502050405020303" pitchFamily="18" charset="0"/>
                <a:ea typeface="+mn-lt"/>
                <a:cs typeface="+mn-lt"/>
              </a:rPr>
              <a:t>Hva likte du i dag? </a:t>
            </a:r>
          </a:p>
          <a:p>
            <a:pPr lvl="2"/>
            <a:r>
              <a:rPr lang="nb-NO" sz="4000">
                <a:solidFill>
                  <a:schemeClr val="accent1"/>
                </a:solidFill>
                <a:latin typeface="Georgia" panose="02040502050405020303" pitchFamily="18" charset="0"/>
                <a:ea typeface="+mn-lt"/>
                <a:cs typeface="+mn-lt"/>
              </a:rPr>
              <a:t>Hva lærte du? </a:t>
            </a:r>
          </a:p>
          <a:p>
            <a:pPr lvl="2"/>
            <a:r>
              <a:rPr lang="nb-NO" sz="4000">
                <a:solidFill>
                  <a:schemeClr val="accent1"/>
                </a:solidFill>
                <a:latin typeface="Georgia" panose="02040502050405020303" pitchFamily="18" charset="0"/>
                <a:ea typeface="+mn-lt"/>
                <a:cs typeface="+mn-lt"/>
              </a:rPr>
              <a:t>Hvorfor er dette viktig å snakke om?</a:t>
            </a:r>
          </a:p>
          <a:p>
            <a:pPr lvl="2"/>
            <a:r>
              <a:rPr lang="nb-NO" sz="4000">
                <a:solidFill>
                  <a:schemeClr val="accent1"/>
                </a:solidFill>
                <a:latin typeface="Georgia" panose="02040502050405020303" pitchFamily="18" charset="0"/>
                <a:ea typeface="+mn-lt"/>
                <a:cs typeface="+mn-lt"/>
              </a:rPr>
              <a:t>Hva kan vi øve på? </a:t>
            </a:r>
          </a:p>
        </p:txBody>
      </p:sp>
      <p:pic>
        <p:nvPicPr>
          <p:cNvPr id="5" name="Plassholder for innhold 4" descr="Et bilde som inneholder brun&#10;&#10;Automatisk generert beskrivelse">
            <a:extLst>
              <a:ext uri="{FF2B5EF4-FFF2-40B4-BE49-F238E27FC236}">
                <a16:creationId xmlns:a16="http://schemas.microsoft.com/office/drawing/2014/main" id="{7E0CCFED-A70F-0DDA-2C0F-F34F5FB8141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b="-2"/>
          <a:stretch/>
        </p:blipFill>
        <p:spPr>
          <a:xfrm>
            <a:off x="1072626" y="2304762"/>
            <a:ext cx="3798345" cy="380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cSld>
  <p:clrMapOvr>
    <a:masterClrMapping/>
  </p:clrMapOvr>
</p:sld>
</file>

<file path=ppt/theme/theme1.xml><?xml version="1.0" encoding="utf-8"?>
<a:theme xmlns:a="http://schemas.openxmlformats.org/drawingml/2006/main" name="4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tema">
  <a:themeElements>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8da453c-6e37-4915-9292-e90fa68e84a7" xsi:nil="true"/>
    <lcf76f155ced4ddcb4097134ff3c332f xmlns="ee598b89-8811-470d-ad8e-f3a66432fe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BDA7F1AC33E64785F6135B1EACC2E7" ma:contentTypeVersion="16" ma:contentTypeDescription="Create a new document." ma:contentTypeScope="" ma:versionID="783647a80f22e87b0efb0416de826df2">
  <xsd:schema xmlns:xsd="http://www.w3.org/2001/XMLSchema" xmlns:xs="http://www.w3.org/2001/XMLSchema" xmlns:p="http://schemas.microsoft.com/office/2006/metadata/properties" xmlns:ns2="ee598b89-8811-470d-ad8e-f3a66432fe16" xmlns:ns3="b8da453c-6e37-4915-9292-e90fa68e84a7" targetNamespace="http://schemas.microsoft.com/office/2006/metadata/properties" ma:root="true" ma:fieldsID="47bc7a35b7bf179a766a3910708f1c6e" ns2:_="" ns3:_="">
    <xsd:import namespace="ee598b89-8811-470d-ad8e-f3a66432fe16"/>
    <xsd:import namespace="b8da453c-6e37-4915-9292-e90fa68e84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98b89-8811-470d-ad8e-f3a66432f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4de8575-74db-4a6a-b3a0-42d3e2483af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da453c-6e37-4915-9292-e90fa68e84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4e097e-fe66-4030-ac2a-d36d0cfa8816}" ma:internalName="TaxCatchAll" ma:showField="CatchAllData" ma:web="b8da453c-6e37-4915-9292-e90fa68e84a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40F78B-DFD0-4DA3-A20C-0C8B2FC4FE62}">
  <ds:schemaRefs>
    <ds:schemaRef ds:uri="http://schemas.microsoft.com/sharepoint/v3/contenttype/forms"/>
  </ds:schemaRefs>
</ds:datastoreItem>
</file>

<file path=customXml/itemProps2.xml><?xml version="1.0" encoding="utf-8"?>
<ds:datastoreItem xmlns:ds="http://schemas.openxmlformats.org/officeDocument/2006/customXml" ds:itemID="{A1C276B6-875B-45C6-8DFF-C750ACEC269B}">
  <ds:schemaRefs>
    <ds:schemaRef ds:uri="ee598b89-8811-470d-ad8e-f3a66432fe16"/>
    <ds:schemaRef ds:uri="http://schemas.microsoft.com/office/2006/documentManagement/types"/>
    <ds:schemaRef ds:uri="http://schemas.microsoft.com/office/infopath/2007/PartnerControls"/>
    <ds:schemaRef ds:uri="http://purl.org/dc/elements/1.1/"/>
    <ds:schemaRef ds:uri="http://purl.org/dc/terms/"/>
    <ds:schemaRef ds:uri="http://schemas.microsoft.com/office/2006/metadata/properties"/>
    <ds:schemaRef ds:uri="http://schemas.openxmlformats.org/package/2006/metadata/core-properties"/>
    <ds:schemaRef ds:uri="b8da453c-6e37-4915-9292-e90fa68e84a7"/>
    <ds:schemaRef ds:uri="http://www.w3.org/XML/1998/namespace"/>
    <ds:schemaRef ds:uri="http://purl.org/dc/dcmitype/"/>
  </ds:schemaRefs>
</ds:datastoreItem>
</file>

<file path=customXml/itemProps3.xml><?xml version="1.0" encoding="utf-8"?>
<ds:datastoreItem xmlns:ds="http://schemas.openxmlformats.org/officeDocument/2006/customXml" ds:itemID="{8DAD245E-DA22-4EB2-961A-89446BD155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98b89-8811-470d-ad8e-f3a66432fe16"/>
    <ds:schemaRef ds:uri="b8da453c-6e37-4915-9292-e90fa68e8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TotalTime>
  <Words>681</Words>
  <Application>Microsoft Office PowerPoint</Application>
  <PresentationFormat>Widescreen</PresentationFormat>
  <Paragraphs>64</Paragraphs>
  <Slides>10</Slides>
  <Notes>9</Notes>
  <HiddenSlides>0</HiddenSlides>
  <MMClips>2</MMClips>
  <ScaleCrop>false</ScaleCrop>
  <HeadingPairs>
    <vt:vector size="6" baseType="variant">
      <vt:variant>
        <vt:lpstr>Brukte skrifter</vt:lpstr>
      </vt:variant>
      <vt:variant>
        <vt:i4>5</vt:i4>
      </vt:variant>
      <vt:variant>
        <vt:lpstr>Tema</vt:lpstr>
      </vt:variant>
      <vt:variant>
        <vt:i4>5</vt:i4>
      </vt:variant>
      <vt:variant>
        <vt:lpstr>Lysbildetitler</vt:lpstr>
      </vt:variant>
      <vt:variant>
        <vt:i4>10</vt:i4>
      </vt:variant>
    </vt:vector>
  </HeadingPairs>
  <TitlesOfParts>
    <vt:vector size="20" baseType="lpstr">
      <vt:lpstr>Arial</vt:lpstr>
      <vt:lpstr>Calibri</vt:lpstr>
      <vt:lpstr>Georgia</vt:lpstr>
      <vt:lpstr>Segoe UI</vt:lpstr>
      <vt:lpstr>Symbol</vt:lpstr>
      <vt:lpstr>4_Office-tema</vt:lpstr>
      <vt:lpstr>Egendefinert utforming</vt:lpstr>
      <vt:lpstr>5_Office-tema</vt:lpstr>
      <vt:lpstr>3_Office-tema</vt:lpstr>
      <vt:lpstr>6_Office-tema</vt:lpstr>
      <vt:lpstr>Trygg på skolen  1. og 2. trinn</vt:lpstr>
      <vt:lpstr>PowerPoint-presentasjon</vt:lpstr>
      <vt:lpstr>PowerPoint-presentasjon</vt:lpstr>
      <vt:lpstr>PowerPoint-presentasjon</vt:lpstr>
      <vt:lpstr>Hvilke følelser hadde du før du kom på skolen i dag?</vt:lpstr>
      <vt:lpstr>Hva liker du å gjøre på skolen?</vt:lpstr>
      <vt:lpstr>Hva kan vi gjøre for at alle skal kjenne seg trygge i klassen vår?</vt:lpstr>
      <vt:lpstr> Vi leker!</vt:lpstr>
      <vt:lpstr> Vi oppsummerer sammen i ringen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Guro M. Dalsegg</dc:creator>
  <cp:lastModifiedBy>Renate Dybdal Hansen</cp:lastModifiedBy>
  <cp:revision>1</cp:revision>
  <dcterms:created xsi:type="dcterms:W3CDTF">2020-02-24T12:22:26Z</dcterms:created>
  <dcterms:modified xsi:type="dcterms:W3CDTF">2026-03-04T10:18:08Z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0x01010099BDA7F1AC33E64785F6135B1EACC2E7</vt:lpwstr>
  </property>
  <property fmtid="{D5CDD505-2E9C-101B-9397-08002B2CF9AE}" pid="3" name="MediaServiceImageTags">
    <vt:lpwstr/>
  </property>
</Properties>
</file>