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4"/>
  </p:notesMasterIdLst>
  <p:sldIdLst>
    <p:sldId id="261" r:id="rId5"/>
    <p:sldId id="292" r:id="rId6"/>
    <p:sldId id="262" r:id="rId7"/>
    <p:sldId id="276" r:id="rId8"/>
    <p:sldId id="277" r:id="rId9"/>
    <p:sldId id="264" r:id="rId10"/>
    <p:sldId id="279" r:id="rId11"/>
    <p:sldId id="289" r:id="rId12"/>
    <p:sldId id="282" r:id="rId13"/>
    <p:sldId id="271" r:id="rId14"/>
    <p:sldId id="272" r:id="rId15"/>
    <p:sldId id="274" r:id="rId16"/>
    <p:sldId id="266" r:id="rId17"/>
    <p:sldId id="275" r:id="rId18"/>
    <p:sldId id="283" r:id="rId19"/>
    <p:sldId id="284" r:id="rId20"/>
    <p:sldId id="285" r:id="rId21"/>
    <p:sldId id="290" r:id="rId22"/>
    <p:sldId id="288" r:id="rId2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39"/>
    <p:restoredTop sz="76312"/>
  </p:normalViewPr>
  <p:slideViewPr>
    <p:cSldViewPr snapToGrid="0" snapToObjects="1">
      <p:cViewPr varScale="1">
        <p:scale>
          <a:sx n="63" d="100"/>
          <a:sy n="63" d="100"/>
        </p:scale>
        <p:origin x="192" y="800"/>
      </p:cViewPr>
      <p:guideLst>
        <p:guide orient="horz" pos="2160"/>
        <p:guide pos="3840"/>
      </p:guideLst>
    </p:cSldViewPr>
  </p:slideViewPr>
  <p:outlineViewPr>
    <p:cViewPr>
      <p:scale>
        <a:sx n="33" d="100"/>
        <a:sy n="33" d="100"/>
      </p:scale>
      <p:origin x="0" y="-610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5A4D7-2B7F-444B-A72B-5349B573CED4}" type="datetimeFigureOut">
              <a:rPr lang="nn-NO" smtClean="0"/>
              <a:t>30.07.2025</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0CD47C-DA88-9D40-9461-49509778B12C}" type="slidenum">
              <a:rPr lang="nn-NO" smtClean="0"/>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hi.no/symptomer/psyke-og-sinn/psykiske-helseprobleme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nsplash.com/@tengyart?utm_source=unsplash&amp;utm_medium=referral&amp;utm_content=creditCopyTex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unsplash.com/s/photos/emotion?utm_source=unsplash&amp;utm_medium=referral&amp;utm_content=creditCopyText"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YX5Qoi2pD34&amp;t=5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splash.com/@lidyanada?utm_source=unsplash&amp;utm_medium=referral&amp;utm_content=creditCopyTex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unsplash.com/s/photos/emotion?utm_source=unsplash&amp;utm_medium=referral&amp;utm_content=creditCopyTex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no/users/Graehawk-4550074/?utm_source=link-attribution&amp;utm_medium=referral&amp;utm_campaign=image&amp;utm_content=2666433"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266643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3BByqa7bhto&amp;fbclid=IwAR30yQ_zpwI-UQgK2uFin8jw5FHXZ-_Siy2i2-3ELJ871QWtNBV7-BPAV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i="1" kern="1200" dirty="0">
                <a:solidFill>
                  <a:schemeClr val="tx1"/>
                </a:solidFill>
                <a:effectLst/>
                <a:latin typeface="+mn-lt"/>
                <a:ea typeface="+mn-ea"/>
                <a:cs typeface="+mn-cs"/>
              </a:rPr>
              <a:t>Inngangsmusikk: Billie </a:t>
            </a:r>
            <a:r>
              <a:rPr lang="nb-NO" sz="1200" i="1" kern="1200" dirty="0" err="1">
                <a:solidFill>
                  <a:schemeClr val="tx1"/>
                </a:solidFill>
                <a:effectLst/>
                <a:latin typeface="+mn-lt"/>
                <a:ea typeface="+mn-ea"/>
                <a:cs typeface="+mn-cs"/>
              </a:rPr>
              <a:t>Eilish</a:t>
            </a:r>
            <a:r>
              <a:rPr lang="nb-NO" sz="1200" i="1" kern="1200" dirty="0">
                <a:solidFill>
                  <a:schemeClr val="tx1"/>
                </a:solidFill>
                <a:effectLst/>
                <a:latin typeface="+mn-lt"/>
                <a:ea typeface="+mn-ea"/>
                <a:cs typeface="+mn-cs"/>
              </a:rPr>
              <a:t> - Bury A </a:t>
            </a:r>
            <a:r>
              <a:rPr lang="nb-NO" sz="1200" i="1" kern="1200" dirty="0" err="1">
                <a:solidFill>
                  <a:schemeClr val="tx1"/>
                </a:solidFill>
                <a:effectLst/>
                <a:latin typeface="+mn-lt"/>
                <a:ea typeface="+mn-ea"/>
                <a:cs typeface="+mn-cs"/>
              </a:rPr>
              <a:t>Friend</a:t>
            </a:r>
            <a:r>
              <a:rPr lang="nb-NO" sz="1200" i="1" kern="1200" dirty="0">
                <a:solidFill>
                  <a:schemeClr val="tx1"/>
                </a:solidFill>
                <a:effectLst/>
                <a:latin typeface="+mn-lt"/>
                <a:ea typeface="+mn-ea"/>
                <a:cs typeface="+mn-cs"/>
              </a:rPr>
              <a:t> - </a:t>
            </a:r>
            <a:r>
              <a:rPr lang="nb-NO" sz="1200" i="1" kern="1200" dirty="0" err="1">
                <a:solidFill>
                  <a:schemeClr val="tx1"/>
                </a:solidFill>
                <a:effectLst/>
                <a:latin typeface="+mn-lt"/>
                <a:ea typeface="+mn-ea"/>
                <a:cs typeface="+mn-cs"/>
              </a:rPr>
              <a:t>www.youtube.com</a:t>
            </a:r>
            <a:r>
              <a:rPr lang="nb-NO" sz="1200" i="1" kern="1200" dirty="0">
                <a:solidFill>
                  <a:schemeClr val="tx1"/>
                </a:solidFill>
                <a:effectLst/>
                <a:latin typeface="+mn-lt"/>
                <a:ea typeface="+mn-ea"/>
                <a:cs typeface="+mn-cs"/>
              </a:rPr>
              <a:t>/</a:t>
            </a:r>
            <a:r>
              <a:rPr lang="nb-NO" sz="1200" i="1" kern="1200" dirty="0" err="1">
                <a:solidFill>
                  <a:schemeClr val="tx1"/>
                </a:solidFill>
                <a:effectLst/>
                <a:latin typeface="+mn-lt"/>
                <a:ea typeface="+mn-ea"/>
                <a:cs typeface="+mn-cs"/>
              </a:rPr>
              <a:t>watch?v</a:t>
            </a:r>
            <a:r>
              <a:rPr lang="nb-NO" sz="1200" i="1" kern="1200" dirty="0">
                <a:solidFill>
                  <a:schemeClr val="tx1"/>
                </a:solidFill>
                <a:effectLst/>
                <a:latin typeface="+mn-lt"/>
                <a:ea typeface="+mn-ea"/>
                <a:cs typeface="+mn-cs"/>
              </a:rPr>
              <a:t>=RVc4kayC9bo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Fortell dette: Hvorfor skrev hun en sang om selvmordstanker og død? Billie </a:t>
            </a:r>
            <a:r>
              <a:rPr lang="nb-NO" sz="1200" kern="1200" dirty="0" err="1">
                <a:solidFill>
                  <a:schemeClr val="tx1"/>
                </a:solidFill>
                <a:effectLst/>
                <a:latin typeface="+mn-lt"/>
                <a:ea typeface="+mn-ea"/>
                <a:cs typeface="+mn-cs"/>
              </a:rPr>
              <a:t>Eilish</a:t>
            </a:r>
            <a:r>
              <a:rPr lang="nb-NO" sz="1200" kern="1200" dirty="0">
                <a:solidFill>
                  <a:schemeClr val="tx1"/>
                </a:solidFill>
                <a:effectLst/>
                <a:latin typeface="+mn-lt"/>
                <a:ea typeface="+mn-ea"/>
                <a:cs typeface="+mn-cs"/>
              </a:rPr>
              <a:t> har svart på kritikken: «De som har det slik føler seg sett – jeg rekker ut en hånd til dem.»</a:t>
            </a:r>
          </a:p>
          <a:p>
            <a:pPr marL="0" marR="0" indent="0" algn="l" defTabSz="457200" rtl="0" eaLnBrk="1" fontAlgn="auto" latinLnBrk="0" hangingPunct="1">
              <a:lnSpc>
                <a:spcPct val="100000"/>
              </a:lnSpc>
              <a:spcBef>
                <a:spcPts val="0"/>
              </a:spcBef>
              <a:spcAft>
                <a:spcPts val="0"/>
              </a:spcAft>
              <a:buClrTx/>
              <a:buSzTx/>
              <a:buFontTx/>
              <a:buNone/>
              <a:tabLst/>
              <a:defRPr/>
            </a:pPr>
            <a:endParaRPr lang="nb-NO" dirty="0">
              <a:effectLst/>
            </a:endParaRPr>
          </a:p>
        </p:txBody>
      </p:sp>
      <p:sp>
        <p:nvSpPr>
          <p:cNvPr id="4" name="Plassholder for lysbildenummer 3"/>
          <p:cNvSpPr>
            <a:spLocks noGrp="1"/>
          </p:cNvSpPr>
          <p:nvPr>
            <p:ph type="sldNum" sz="quarter" idx="10"/>
          </p:nvPr>
        </p:nvSpPr>
        <p:spPr/>
        <p:txBody>
          <a:bodyPr/>
          <a:lstStyle/>
          <a:p>
            <a:fld id="{0A0CD47C-DA88-9D40-9461-49509778B12C}" type="slidenum">
              <a:rPr lang="nn-NO" smtClean="0"/>
              <a:t>2</a:t>
            </a:fld>
            <a:endParaRPr lang="nn-NO"/>
          </a:p>
        </p:txBody>
      </p:sp>
    </p:spTree>
    <p:extLst>
      <p:ext uri="{BB962C8B-B14F-4D97-AF65-F5344CB8AC3E}">
        <p14:creationId xmlns:p14="http://schemas.microsoft.com/office/powerpoint/2010/main" val="1140239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Hva hjelper ved depresjon? Depresjon går alltid over, men det kan ta tid, og du må være tålmodig. </a:t>
            </a:r>
            <a:r>
              <a:rPr lang="nb-NO" sz="1200" kern="1200" dirty="0">
                <a:solidFill>
                  <a:schemeClr val="tx1"/>
                </a:solidFill>
                <a:effectLst/>
                <a:latin typeface="+mn-lt"/>
                <a:ea typeface="+mn-ea"/>
                <a:cs typeface="+mn-cs"/>
              </a:rPr>
              <a:t>Tåken vil lette, det er lys i enden av tunnelen, og tunnelen varer ikke evig. I ventetiden gjelder det å få tiden til å gå. Tvinge deg selv til å snakke om problemene. Prøve å gjøre aktiviteter som får deg til å glemme det vonde en liten stund. Lete etter gleder. Gå ut av rommet og ut blant folk. Søke omsorg. Få dagslys og frisk luft. Lage en plan for dagen, og følge den. Da går depresjonen raskere over.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nn-NO" dirty="0"/>
          </a:p>
        </p:txBody>
      </p:sp>
      <p:sp>
        <p:nvSpPr>
          <p:cNvPr id="4" name="Plassholder for lysbildenummer 3"/>
          <p:cNvSpPr>
            <a:spLocks noGrp="1"/>
          </p:cNvSpPr>
          <p:nvPr>
            <p:ph type="sldNum" sz="quarter" idx="10"/>
          </p:nvPr>
        </p:nvSpPr>
        <p:spPr/>
        <p:txBody>
          <a:bodyPr/>
          <a:lstStyle/>
          <a:p>
            <a:fld id="{0A0CD47C-DA88-9D40-9461-49509778B12C}" type="slidenum">
              <a:rPr lang="nn-NO" smtClean="0"/>
              <a:t>11</a:t>
            </a:fld>
            <a:endParaRPr lang="nn-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dirty="0"/>
              <a:t>Kilde: Norsk</a:t>
            </a:r>
            <a:r>
              <a:rPr lang="nb-NO" baseline="0" dirty="0"/>
              <a:t> helseinformatikk </a:t>
            </a:r>
            <a:r>
              <a:rPr lang="nb-NO" dirty="0"/>
              <a:t>NHI 14.12.19</a:t>
            </a:r>
            <a:r>
              <a:rPr lang="nb-NO" baseline="0" dirty="0"/>
              <a:t> </a:t>
            </a:r>
            <a:r>
              <a:rPr lang="nb-NO" dirty="0">
                <a:hlinkClick r:id="rId3"/>
              </a:rPr>
              <a:t>https://nhi.no/symptomer/psyke-og-sinn/psykiske-helseproblemer/</a:t>
            </a:r>
            <a:endParaRPr lang="nb-NO" dirty="0"/>
          </a:p>
          <a:p>
            <a:endParaRPr lang="nn-NO" dirty="0"/>
          </a:p>
        </p:txBody>
      </p:sp>
      <p:sp>
        <p:nvSpPr>
          <p:cNvPr id="4" name="Plassholder for lysbildenummer 3"/>
          <p:cNvSpPr>
            <a:spLocks noGrp="1"/>
          </p:cNvSpPr>
          <p:nvPr>
            <p:ph type="sldNum" sz="quarter" idx="10"/>
          </p:nvPr>
        </p:nvSpPr>
        <p:spPr/>
        <p:txBody>
          <a:bodyPr/>
          <a:lstStyle/>
          <a:p>
            <a:fld id="{0A0CD47C-DA88-9D40-9461-49509778B12C}" type="slidenum">
              <a:rPr lang="nn-NO" smtClean="0"/>
              <a:t>12</a:t>
            </a:fld>
            <a:endParaRPr lang="nn-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a:t>Halvparten</a:t>
            </a:r>
          </a:p>
        </p:txBody>
      </p:sp>
      <p:sp>
        <p:nvSpPr>
          <p:cNvPr id="4" name="Plassholder for lysbildenummer 3"/>
          <p:cNvSpPr>
            <a:spLocks noGrp="1"/>
          </p:cNvSpPr>
          <p:nvPr>
            <p:ph type="sldNum" sz="quarter" idx="10"/>
          </p:nvPr>
        </p:nvSpPr>
        <p:spPr/>
        <p:txBody>
          <a:bodyPr/>
          <a:lstStyle/>
          <a:p>
            <a:fld id="{0A0CD47C-DA88-9D40-9461-49509778B12C}" type="slidenum">
              <a:rPr lang="nn-NO" smtClean="0"/>
              <a:t>13</a:t>
            </a:fld>
            <a:endParaRPr lang="nn-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dirty="0"/>
              <a:t>Rusmisbruk, depresjon og angst</a:t>
            </a:r>
          </a:p>
          <a:p>
            <a:endParaRPr lang="nn-NO" dirty="0"/>
          </a:p>
        </p:txBody>
      </p:sp>
      <p:sp>
        <p:nvSpPr>
          <p:cNvPr id="4" name="Plassholder for lysbildenummer 3"/>
          <p:cNvSpPr>
            <a:spLocks noGrp="1"/>
          </p:cNvSpPr>
          <p:nvPr>
            <p:ph type="sldNum" sz="quarter" idx="10"/>
          </p:nvPr>
        </p:nvSpPr>
        <p:spPr/>
        <p:txBody>
          <a:bodyPr/>
          <a:lstStyle/>
          <a:p>
            <a:fld id="{0A0CD47C-DA88-9D40-9461-49509778B12C}" type="slidenum">
              <a:rPr lang="nn-NO" smtClean="0"/>
              <a:t>14</a:t>
            </a:fld>
            <a:endParaRPr lang="nn-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Mange blir redde for at andre skal merke det.</a:t>
            </a:r>
            <a:r>
              <a:rPr lang="nb-NO" sz="1200" kern="1200" dirty="0">
                <a:solidFill>
                  <a:schemeClr val="tx1"/>
                </a:solidFill>
                <a:effectLst/>
                <a:latin typeface="+mn-lt"/>
                <a:ea typeface="+mn-ea"/>
                <a:cs typeface="+mn-cs"/>
              </a:rPr>
              <a:t> Redde for hva andre vil tro om oss. Redde for at vi holder på å bli «gale». Derfor skjuler vi innsiden vår. Livet svinger jo for alle, men det er ikke det vi viser frem. Livet svinger minimalt på Instagram. Vi sammenligner vår egen sårbare innside med andres tøffe utside. Da er det lett å kjenne seg unormal. Men hvis vi tør å snakke om det, vise innsiden ut, vil vi oppdage at andre også kan ha det vanskelig. </a:t>
            </a:r>
          </a:p>
          <a:p>
            <a:endParaRPr lang="nb-NO" dirty="0"/>
          </a:p>
        </p:txBody>
      </p:sp>
      <p:sp>
        <p:nvSpPr>
          <p:cNvPr id="4" name="Plassholder for lysbildenummer 3"/>
          <p:cNvSpPr>
            <a:spLocks noGrp="1"/>
          </p:cNvSpPr>
          <p:nvPr>
            <p:ph type="sldNum" sz="quarter" idx="10"/>
          </p:nvPr>
        </p:nvSpPr>
        <p:spPr/>
        <p:txBody>
          <a:bodyPr/>
          <a:lstStyle/>
          <a:p>
            <a:fld id="{0A0CD47C-DA88-9D40-9461-49509778B12C}" type="slidenum">
              <a:rPr lang="nn-NO" smtClean="0"/>
              <a:t>15</a:t>
            </a:fld>
            <a:endParaRPr lang="nn-NO"/>
          </a:p>
        </p:txBody>
      </p:sp>
    </p:spTree>
    <p:extLst>
      <p:ext uri="{BB962C8B-B14F-4D97-AF65-F5344CB8AC3E}">
        <p14:creationId xmlns:p14="http://schemas.microsoft.com/office/powerpoint/2010/main" val="2298338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Å ha en dårlig dag psykisk er akkurat like legitimt som å ha feber eller magesjau. </a:t>
            </a:r>
            <a:r>
              <a:rPr lang="nb-NO" sz="1200" kern="1200" dirty="0">
                <a:solidFill>
                  <a:schemeClr val="tx1"/>
                </a:solidFill>
                <a:effectLst/>
                <a:latin typeface="+mn-lt"/>
                <a:ea typeface="+mn-ea"/>
                <a:cs typeface="+mn-cs"/>
              </a:rPr>
              <a:t>Kanskje gjør det at du trenger å ha en dag hjemme. Kanskje trenger du å sette av litt ekstra tid til noe som er bra for deg og som gir deg påfyll. Kanskje skal du snakke med noen du stoler på. </a:t>
            </a:r>
          </a:p>
          <a:p>
            <a:endParaRPr lang="nb-NO" dirty="0"/>
          </a:p>
        </p:txBody>
      </p:sp>
      <p:sp>
        <p:nvSpPr>
          <p:cNvPr id="4" name="Plassholder for lysbildenummer 3"/>
          <p:cNvSpPr>
            <a:spLocks noGrp="1"/>
          </p:cNvSpPr>
          <p:nvPr>
            <p:ph type="sldNum" sz="quarter" idx="10"/>
          </p:nvPr>
        </p:nvSpPr>
        <p:spPr/>
        <p:txBody>
          <a:bodyPr/>
          <a:lstStyle/>
          <a:p>
            <a:fld id="{0A0CD47C-DA88-9D40-9461-49509778B12C}" type="slidenum">
              <a:rPr lang="nn-NO" smtClean="0"/>
              <a:t>16</a:t>
            </a:fld>
            <a:endParaRPr lang="nn-NO"/>
          </a:p>
        </p:txBody>
      </p:sp>
    </p:spTree>
    <p:extLst>
      <p:ext uri="{BB962C8B-B14F-4D97-AF65-F5344CB8AC3E}">
        <p14:creationId xmlns:p14="http://schemas.microsoft.com/office/powerpoint/2010/main" val="2104994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Så hva er forskjellen på vanlige problemer og psykiske problemer?</a:t>
            </a:r>
            <a:r>
              <a:rPr lang="nb-NO" sz="1200" kern="1200" dirty="0">
                <a:solidFill>
                  <a:schemeClr val="tx1"/>
                </a:solidFill>
                <a:effectLst/>
                <a:latin typeface="+mn-lt"/>
                <a:ea typeface="+mn-ea"/>
                <a:cs typeface="+mn-cs"/>
              </a:rPr>
              <a:t> Det er ikke lett å vite forskjellen. De ligner ganske mye på hverandre. Om du tenker deg en linje fra lite vansker til mye vansker, så er vanlige problemer i den ene enden og psykiske lidelser i den andre. Det handler om det samme, men styrkegraden er forskjellig. Psykiske lidelser er ikke noe veldig rart og annerledes, det er bare litt for mye av noe vanlig vi alle kan streve med.</a:t>
            </a:r>
          </a:p>
          <a:p>
            <a:r>
              <a:rPr lang="nb-NO" sz="1200" b="1" kern="1200" dirty="0">
                <a:solidFill>
                  <a:schemeClr val="tx1"/>
                </a:solidFill>
                <a:effectLst/>
                <a:latin typeface="+mn-lt"/>
                <a:ea typeface="+mn-ea"/>
                <a:cs typeface="+mn-cs"/>
              </a:rPr>
              <a:t>De fleste vanlige problemer går over av seg selv. Men noen ganger tar de overhånd. </a:t>
            </a:r>
            <a:r>
              <a:rPr lang="nb-NO" sz="1200" kern="1200" dirty="0">
                <a:solidFill>
                  <a:schemeClr val="tx1"/>
                </a:solidFill>
                <a:effectLst/>
                <a:latin typeface="+mn-lt"/>
                <a:ea typeface="+mn-ea"/>
                <a:cs typeface="+mn-cs"/>
              </a:rPr>
              <a:t>Det kan oppleves litt som å sitte fast i et mareritt du ikke kommer ut av. Om vanskene gjør at du ikke klarer å fungere, så ta det på alvor. Det er lurt å søke hjelp tidlig, før ting har vokst seg stort, for da er det lettere å gjøre noe med det. </a:t>
            </a:r>
          </a:p>
          <a:p>
            <a:r>
              <a:rPr lang="nb-NO"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Egg: Photo by </a:t>
            </a:r>
            <a:r>
              <a:rPr lang="nb-NO" sz="1200" u="sng" kern="1200" dirty="0">
                <a:solidFill>
                  <a:schemeClr val="tx1"/>
                </a:solidFill>
                <a:effectLst/>
                <a:latin typeface="+mn-lt"/>
                <a:ea typeface="+mn-ea"/>
                <a:cs typeface="+mn-cs"/>
                <a:hlinkClick r:id="rId3"/>
              </a:rPr>
              <a:t>Tengyart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on</a:t>
            </a:r>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4"/>
              </a:rPr>
              <a:t>Unsplash</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0A0CD47C-DA88-9D40-9461-49509778B12C}" type="slidenum">
              <a:rPr lang="nn-NO" smtClean="0"/>
              <a:t>17</a:t>
            </a:fld>
            <a:endParaRPr lang="nn-NO"/>
          </a:p>
        </p:txBody>
      </p:sp>
    </p:spTree>
    <p:extLst>
      <p:ext uri="{BB962C8B-B14F-4D97-AF65-F5344CB8AC3E}">
        <p14:creationId xmlns:p14="http://schemas.microsoft.com/office/powerpoint/2010/main" val="1191718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Til slutt skal vi se en liten film om å ha dårlige tanker om seg selv: </a:t>
            </a:r>
            <a:r>
              <a:rPr lang="nb-NO" sz="1200" kern="1200" dirty="0">
                <a:solidFill>
                  <a:schemeClr val="tx1"/>
                </a:solidFill>
                <a:effectLst/>
                <a:latin typeface="+mn-lt"/>
                <a:ea typeface="+mn-ea"/>
                <a:cs typeface="+mn-cs"/>
              </a:rPr>
              <a:t>Alfred og Skyggen – en liten film om selvkritikk (5:26 min) </a:t>
            </a:r>
            <a:r>
              <a:rPr lang="nb-NO" dirty="0">
                <a:hlinkClick r:id="rId3"/>
              </a:rPr>
              <a:t>https://www.youtube.com/watch?v=YX5Qoi2pD34&amp;t=5s</a:t>
            </a:r>
            <a:endParaRPr lang="nb-NO" dirty="0"/>
          </a:p>
        </p:txBody>
      </p:sp>
      <p:sp>
        <p:nvSpPr>
          <p:cNvPr id="4" name="Plassholder for lysbildenummer 3"/>
          <p:cNvSpPr>
            <a:spLocks noGrp="1"/>
          </p:cNvSpPr>
          <p:nvPr>
            <p:ph type="sldNum" sz="quarter" idx="10"/>
          </p:nvPr>
        </p:nvSpPr>
        <p:spPr/>
        <p:txBody>
          <a:bodyPr/>
          <a:lstStyle/>
          <a:p>
            <a:fld id="{0A0CD47C-DA88-9D40-9461-49509778B12C}" type="slidenum">
              <a:rPr lang="nn-NO" smtClean="0"/>
              <a:t>18</a:t>
            </a:fld>
            <a:endParaRPr lang="nn-NO"/>
          </a:p>
        </p:txBody>
      </p:sp>
    </p:spTree>
    <p:extLst>
      <p:ext uri="{BB962C8B-B14F-4D97-AF65-F5344CB8AC3E}">
        <p14:creationId xmlns:p14="http://schemas.microsoft.com/office/powerpoint/2010/main" val="1183846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Hva er depresjon? Mange lurer på det.</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Å være trist kan sammenlignes med regn. På filmer pleier det å regne når noe trist skjer. Men selv om det regner og du er trist, kan du likevel se noen farger, du kan glede deg til noe hyggelig, du kan sette pris på ting, du får sove</a:t>
            </a:r>
          </a:p>
          <a:p>
            <a:endParaRPr lang="nb-NO" dirty="0"/>
          </a:p>
        </p:txBody>
      </p:sp>
      <p:sp>
        <p:nvSpPr>
          <p:cNvPr id="4" name="Plassholder for lysbildenummer 3"/>
          <p:cNvSpPr>
            <a:spLocks noGrp="1"/>
          </p:cNvSpPr>
          <p:nvPr>
            <p:ph type="sldNum" sz="quarter" idx="10"/>
          </p:nvPr>
        </p:nvSpPr>
        <p:spPr/>
        <p:txBody>
          <a:bodyPr/>
          <a:lstStyle/>
          <a:p>
            <a:fld id="{0A0CD47C-DA88-9D40-9461-49509778B12C}" type="slidenum">
              <a:rPr lang="nn-NO" smtClean="0"/>
              <a:t>3</a:t>
            </a:fld>
            <a:endParaRPr lang="nn-NO"/>
          </a:p>
        </p:txBody>
      </p:sp>
    </p:spTree>
    <p:extLst>
      <p:ext uri="{BB962C8B-B14F-4D97-AF65-F5344CB8AC3E}">
        <p14:creationId xmlns:p14="http://schemas.microsoft.com/office/powerpoint/2010/main" val="1646622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Depresjon kan sammenlignes med tung tåke. Du kan bli sur, langsom og husker dårligere. Gleden blir borte. Fargene blir borte. Du føler deg likegyldig til alt.</a:t>
            </a:r>
          </a:p>
          <a:p>
            <a:pPr lvl="0"/>
            <a:r>
              <a:rPr lang="nb-NO" sz="1200" kern="1200" dirty="0">
                <a:solidFill>
                  <a:schemeClr val="tx1"/>
                </a:solidFill>
                <a:effectLst/>
                <a:latin typeface="+mn-lt"/>
                <a:ea typeface="+mn-ea"/>
                <a:cs typeface="+mn-cs"/>
              </a:rPr>
              <a:t>Mange blir engstelige i tillegg. Det er vanlig. Redd og trist hører sammen, det ene fører lett til det andre</a:t>
            </a:r>
          </a:p>
          <a:p>
            <a:endParaRPr lang="nb-NO" dirty="0"/>
          </a:p>
        </p:txBody>
      </p:sp>
      <p:sp>
        <p:nvSpPr>
          <p:cNvPr id="4" name="Plassholder for lysbildenummer 3"/>
          <p:cNvSpPr>
            <a:spLocks noGrp="1"/>
          </p:cNvSpPr>
          <p:nvPr>
            <p:ph type="sldNum" sz="quarter" idx="10"/>
          </p:nvPr>
        </p:nvSpPr>
        <p:spPr/>
        <p:txBody>
          <a:bodyPr/>
          <a:lstStyle/>
          <a:p>
            <a:fld id="{0A0CD47C-DA88-9D40-9461-49509778B12C}" type="slidenum">
              <a:rPr lang="nn-NO" smtClean="0"/>
              <a:t>4</a:t>
            </a:fld>
            <a:endParaRPr lang="nn-NO"/>
          </a:p>
        </p:txBody>
      </p:sp>
    </p:spTree>
    <p:extLst>
      <p:ext uri="{BB962C8B-B14F-4D97-AF65-F5344CB8AC3E}">
        <p14:creationId xmlns:p14="http://schemas.microsoft.com/office/powerpoint/2010/main" val="19816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Mange tror at deprimerte mennesker ikke kan smile og er triste hele tiden. Det stemmer ikke. Det går an å le og tøyse, men likevel være mørk på innsiden.</a:t>
            </a:r>
          </a:p>
          <a:p>
            <a:pPr lvl="0"/>
            <a:r>
              <a:rPr lang="nb-NO" sz="1200" kern="1200" dirty="0">
                <a:solidFill>
                  <a:schemeClr val="tx1"/>
                </a:solidFill>
                <a:effectLst/>
                <a:latin typeface="+mn-lt"/>
                <a:ea typeface="+mn-ea"/>
                <a:cs typeface="+mn-cs"/>
              </a:rPr>
              <a:t>Depresjon kan være tegn på fysisk sykdom, så det er viktig å gå til fastlegen for å sjekke</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Photo by </a:t>
            </a:r>
            <a:r>
              <a:rPr lang="nb-NO" sz="1200" b="0" i="0" kern="1200" dirty="0">
                <a:solidFill>
                  <a:schemeClr val="tx1"/>
                </a:solidFill>
                <a:effectLst/>
                <a:latin typeface="+mn-lt"/>
                <a:ea typeface="+mn-ea"/>
                <a:cs typeface="+mn-cs"/>
                <a:hlinkClick r:id="rId3"/>
              </a:rPr>
              <a:t>Lidya Nada</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on</a:t>
            </a:r>
            <a:r>
              <a:rPr lang="nb-NO" sz="1200" b="0" i="0" kern="1200" dirty="0">
                <a:solidFill>
                  <a:schemeClr val="tx1"/>
                </a:solidFill>
                <a:effectLst/>
                <a:latin typeface="+mn-lt"/>
                <a:ea typeface="+mn-ea"/>
                <a:cs typeface="+mn-cs"/>
              </a:rPr>
              <a:t> </a:t>
            </a:r>
            <a:r>
              <a:rPr lang="nb-NO" sz="1200" b="0" i="0" kern="1200" dirty="0">
                <a:solidFill>
                  <a:schemeClr val="tx1"/>
                </a:solidFill>
                <a:effectLst/>
                <a:latin typeface="+mn-lt"/>
                <a:ea typeface="+mn-ea"/>
                <a:cs typeface="+mn-cs"/>
                <a:hlinkClick r:id="rId4"/>
              </a:rPr>
              <a:t>Unsplash</a:t>
            </a:r>
            <a:endParaRPr lang="nb-NO"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0A0CD47C-DA88-9D40-9461-49509778B12C}" type="slidenum">
              <a:rPr lang="nn-NO" smtClean="0"/>
              <a:t>5</a:t>
            </a:fld>
            <a:endParaRPr lang="nn-NO"/>
          </a:p>
        </p:txBody>
      </p:sp>
    </p:spTree>
    <p:extLst>
      <p:ext uri="{BB962C8B-B14F-4D97-AF65-F5344CB8AC3E}">
        <p14:creationId xmlns:p14="http://schemas.microsoft.com/office/powerpoint/2010/main" val="1293186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1" kern="1200" dirty="0">
                <a:solidFill>
                  <a:schemeClr val="tx1"/>
                </a:solidFill>
                <a:effectLst/>
                <a:latin typeface="+mn-lt"/>
                <a:ea typeface="+mn-ea"/>
                <a:cs typeface="+mn-cs"/>
              </a:rPr>
              <a:t>Det er vanlig å føle det så tungt at man tenker </a:t>
            </a:r>
            <a:r>
              <a:rPr lang="nb-NO" sz="1200" kern="1200" dirty="0">
                <a:solidFill>
                  <a:schemeClr val="tx1"/>
                </a:solidFill>
                <a:effectLst/>
                <a:latin typeface="+mn-lt"/>
                <a:ea typeface="+mn-ea"/>
                <a:cs typeface="+mn-cs"/>
              </a:rPr>
              <a:t>«dette orker jeg ikke». «Jeg orker ikke å ha det sånn. Det kommer aldri til å gå over.» Om lag 13 % av ungdom i alderen 15-16 år oppgir å ha hatt tanker som dette. I løpet av livet vil veldig mange oppleve selvmordstanker. </a:t>
            </a:r>
          </a:p>
          <a:p>
            <a:r>
              <a:rPr lang="nb-NO" sz="1200" kern="1200" dirty="0">
                <a:solidFill>
                  <a:schemeClr val="tx1"/>
                </a:solidFill>
                <a:effectLst/>
                <a:latin typeface="+mn-lt"/>
                <a:ea typeface="+mn-ea"/>
                <a:cs typeface="+mn-cs"/>
              </a:rPr>
              <a:t>Mange tror det er farlig å snakke om. At det blir verre og mer av det, om vi snakker om det. Men det er motsatt. Vi trenger å snakke om det. Å snakke er faktisk det mest hjelpsomme vi gjør.</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Bildet er tatt av </a:t>
            </a:r>
            <a:r>
              <a:rPr lang="nb-NO" u="sng" dirty="0">
                <a:hlinkClick r:id="rId3"/>
              </a:rPr>
              <a:t>Grae Dickason</a:t>
            </a:r>
            <a:r>
              <a:rPr lang="nb-NO" dirty="0"/>
              <a:t> fra </a:t>
            </a:r>
            <a:r>
              <a:rPr lang="nb-NO" u="sng" dirty="0">
                <a:hlinkClick r:id="rId4"/>
              </a:rPr>
              <a:t>Pixabay</a:t>
            </a:r>
            <a:r>
              <a:rPr lang="nb-NO"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n-NO" dirty="0"/>
          </a:p>
        </p:txBody>
      </p:sp>
      <p:sp>
        <p:nvSpPr>
          <p:cNvPr id="4" name="Plassholder for lysbildenummer 3"/>
          <p:cNvSpPr>
            <a:spLocks noGrp="1"/>
          </p:cNvSpPr>
          <p:nvPr>
            <p:ph type="sldNum" sz="quarter" idx="10"/>
          </p:nvPr>
        </p:nvSpPr>
        <p:spPr/>
        <p:txBody>
          <a:bodyPr/>
          <a:lstStyle/>
          <a:p>
            <a:fld id="{0A0CD47C-DA88-9D40-9461-49509778B12C}" type="slidenum">
              <a:rPr lang="nn-NO" smtClean="0"/>
              <a:t>6</a:t>
            </a:fld>
            <a:endParaRPr lang="nn-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Det er faktisk en sterk anbefaling fra helsemyndighetene å øve på å snakke om selvmord og tunge tanker. Det holdes kurs over hele verden for ungdommer og voksne. På verdensbasis er det flere som dør som følge av selvmord enn av drap og krig til sammen. Selvmord er den tredje vanligste dødsårsaken for mennesker mellom 15 og 29 år. </a:t>
            </a:r>
          </a:p>
          <a:p>
            <a:endParaRPr lang="nb-NO" dirty="0"/>
          </a:p>
        </p:txBody>
      </p:sp>
      <p:sp>
        <p:nvSpPr>
          <p:cNvPr id="4" name="Plassholder for lysbildenummer 3"/>
          <p:cNvSpPr>
            <a:spLocks noGrp="1"/>
          </p:cNvSpPr>
          <p:nvPr>
            <p:ph type="sldNum" sz="quarter" idx="10"/>
          </p:nvPr>
        </p:nvSpPr>
        <p:spPr/>
        <p:txBody>
          <a:bodyPr/>
          <a:lstStyle/>
          <a:p>
            <a:fld id="{0A0CD47C-DA88-9D40-9461-49509778B12C}" type="slidenum">
              <a:rPr lang="nn-NO" smtClean="0"/>
              <a:t>7</a:t>
            </a:fld>
            <a:endParaRPr lang="nn-NO"/>
          </a:p>
        </p:txBody>
      </p:sp>
    </p:spTree>
    <p:extLst>
      <p:ext uri="{BB962C8B-B14F-4D97-AF65-F5344CB8AC3E}">
        <p14:creationId xmlns:p14="http://schemas.microsoft.com/office/powerpoint/2010/main" val="81962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1" kern="1200" dirty="0">
                <a:solidFill>
                  <a:schemeClr val="tx1"/>
                </a:solidFill>
                <a:effectLst/>
                <a:latin typeface="+mn-lt"/>
                <a:ea typeface="+mn-ea"/>
                <a:cs typeface="+mn-cs"/>
              </a:rPr>
              <a:t>Vi skal se en film som handler om hvorfor det er viktig å spørre om selvmordstanker: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Teen </a:t>
            </a:r>
            <a:r>
              <a:rPr lang="nb-NO" sz="1200" kern="1200" dirty="0" err="1">
                <a:solidFill>
                  <a:schemeClr val="tx1"/>
                </a:solidFill>
                <a:effectLst/>
                <a:latin typeface="+mn-lt"/>
                <a:ea typeface="+mn-ea"/>
                <a:cs typeface="+mn-cs"/>
              </a:rPr>
              <a:t>Suicide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Prevention</a:t>
            </a:r>
            <a:r>
              <a:rPr lang="nb-NO" sz="1200" kern="1200" dirty="0">
                <a:solidFill>
                  <a:schemeClr val="tx1"/>
                </a:solidFill>
                <a:effectLst/>
                <a:latin typeface="+mn-lt"/>
                <a:ea typeface="+mn-ea"/>
                <a:cs typeface="+mn-cs"/>
              </a:rPr>
              <a:t> (4 minutter)</a:t>
            </a:r>
          </a:p>
          <a:p>
            <a:r>
              <a:rPr lang="nb-NO" sz="1200" u="sng" kern="1200" dirty="0">
                <a:solidFill>
                  <a:schemeClr val="tx1"/>
                </a:solidFill>
                <a:effectLst/>
                <a:latin typeface="+mn-lt"/>
                <a:ea typeface="+mn-ea"/>
                <a:cs typeface="+mn-cs"/>
                <a:hlinkClick r:id="rId3"/>
              </a:rPr>
              <a:t>https://www.youtube.com/watch?v=3BByqa7bhto&amp;fbclid=IwAR30yQ_zpwI-UQgK2uFin8jw5FHXZ-_Siy2i2-3ELJ871QWtNBV7-BPAVpg</a:t>
            </a:r>
            <a:r>
              <a:rPr lang="nb-NO" sz="1200" u="sng" kern="1200" dirty="0">
                <a:solidFill>
                  <a:schemeClr val="tx1"/>
                </a:solidFill>
                <a:effectLst/>
                <a:latin typeface="+mn-lt"/>
                <a:ea typeface="+mn-ea"/>
                <a:cs typeface="+mn-cs"/>
              </a:rPr>
              <a:t> (4 min)</a:t>
            </a:r>
            <a:endParaRPr lang="nb-NO" sz="1200" kern="1200" dirty="0">
              <a:solidFill>
                <a:schemeClr val="tx1"/>
              </a:solidFill>
              <a:effectLst/>
              <a:latin typeface="+mn-lt"/>
              <a:ea typeface="+mn-ea"/>
              <a:cs typeface="+mn-cs"/>
            </a:endParaRPr>
          </a:p>
          <a:p>
            <a:endParaRPr lang="nb-NO" dirty="0">
              <a:hlinkClick r:id="rId3"/>
            </a:endParaRPr>
          </a:p>
        </p:txBody>
      </p:sp>
      <p:sp>
        <p:nvSpPr>
          <p:cNvPr id="4" name="Plassholder for lysbildenummer 3"/>
          <p:cNvSpPr>
            <a:spLocks noGrp="1"/>
          </p:cNvSpPr>
          <p:nvPr>
            <p:ph type="sldNum" sz="quarter" idx="10"/>
          </p:nvPr>
        </p:nvSpPr>
        <p:spPr/>
        <p:txBody>
          <a:bodyPr/>
          <a:lstStyle/>
          <a:p>
            <a:fld id="{0A0CD47C-DA88-9D40-9461-49509778B12C}" type="slidenum">
              <a:rPr lang="nn-NO" smtClean="0"/>
              <a:t>8</a:t>
            </a:fld>
            <a:endParaRPr lang="nn-NO"/>
          </a:p>
        </p:txBody>
      </p:sp>
    </p:spTree>
    <p:extLst>
      <p:ext uri="{BB962C8B-B14F-4D97-AF65-F5344CB8AC3E}">
        <p14:creationId xmlns:p14="http://schemas.microsoft.com/office/powerpoint/2010/main" val="1164957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Psykiske vansker kan ramme alle.</a:t>
            </a:r>
            <a:r>
              <a:rPr lang="nb-NO" sz="1200" kern="1200" dirty="0">
                <a:solidFill>
                  <a:schemeClr val="tx1"/>
                </a:solidFill>
                <a:effectLst/>
                <a:latin typeface="+mn-lt"/>
                <a:ea typeface="+mn-ea"/>
                <a:cs typeface="+mn-cs"/>
              </a:rPr>
              <a:t> Du kjenner sikkert en eller flere som opplever dette nå. Psykiske vansker er ofte en reaksjon på noe vi har opplevd. Det er alltid en grunn. Derfor bør vi spørre: </a:t>
            </a:r>
            <a:r>
              <a:rPr lang="nb-NO" sz="1200" b="1" kern="1200" dirty="0">
                <a:solidFill>
                  <a:schemeClr val="tx1"/>
                </a:solidFill>
                <a:effectLst/>
                <a:latin typeface="+mn-lt"/>
                <a:ea typeface="+mn-ea"/>
                <a:cs typeface="+mn-cs"/>
              </a:rPr>
              <a:t>Hvordan har du det? Hva har skjedd?</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Og så: </a:t>
            </a:r>
            <a:r>
              <a:rPr lang="nb-NO" sz="1200" kern="1200" dirty="0">
                <a:solidFill>
                  <a:schemeClr val="tx1"/>
                </a:solidFill>
                <a:effectLst/>
                <a:latin typeface="+mn-lt"/>
                <a:ea typeface="+mn-ea"/>
                <a:cs typeface="+mn-cs"/>
              </a:rPr>
              <a:t>Er du så trist at du har tenkt at du ikke orker mer? Har du tenkt tanken? Sannsynligheten er ganske stor for at vennen din svarer ja. Hva skal du si da?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Bilde: luis-galvez-I8gQVrDcXzY-unsplash.jpg</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0A0CD47C-DA88-9D40-9461-49509778B12C}" type="slidenum">
              <a:rPr lang="nn-NO" smtClean="0"/>
              <a:t>9</a:t>
            </a:fld>
            <a:endParaRPr lang="nn-NO"/>
          </a:p>
        </p:txBody>
      </p:sp>
    </p:spTree>
    <p:extLst>
      <p:ext uri="{BB962C8B-B14F-4D97-AF65-F5344CB8AC3E}">
        <p14:creationId xmlns:p14="http://schemas.microsoft.com/office/powerpoint/2010/main" val="168540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Vet du, du kan si det samme som du ville sagt hvis vennen din hadde vondt i armen. Da spør du gjerne: «Hva har skjedd? Hvordan skjedde det? Hvor lenge har det gjort vondt? Er det noe jeg kan gjøre? Skal jeg være hos deg? Jeg kan følge deg til noen?» Du kan ikke fikse armen, du kan ikke løse problemet, men du kan være der for vennen din. Gi omsorg, uten å dømme, og uten å be vennen din ta seg sammen.</a:t>
            </a:r>
          </a:p>
          <a:p>
            <a:endParaRPr lang="nn-NO" dirty="0"/>
          </a:p>
        </p:txBody>
      </p:sp>
      <p:sp>
        <p:nvSpPr>
          <p:cNvPr id="4" name="Plassholder for lysbildenummer 3"/>
          <p:cNvSpPr>
            <a:spLocks noGrp="1"/>
          </p:cNvSpPr>
          <p:nvPr>
            <p:ph type="sldNum" sz="quarter" idx="10"/>
          </p:nvPr>
        </p:nvSpPr>
        <p:spPr/>
        <p:txBody>
          <a:bodyPr/>
          <a:lstStyle/>
          <a:p>
            <a:fld id="{0A0CD47C-DA88-9D40-9461-49509778B12C}" type="slidenum">
              <a:rPr lang="nn-NO" smtClean="0"/>
              <a:t>10</a:t>
            </a:fld>
            <a:endParaRPr lang="nn-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4484CEFE-D93D-C846-BF6F-83D4E3CCC5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0536746" y="457199"/>
            <a:ext cx="1831100" cy="5181600"/>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9714"/>
          <a:stretch/>
        </p:blipFill>
        <p:spPr>
          <a:xfrm>
            <a:off x="0" y="543509"/>
            <a:ext cx="2440230" cy="5981483"/>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a:prstGeom prst="rect">
            <a:avLst/>
          </a:prstGeo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9714"/>
          <a:stretch/>
        </p:blipFill>
        <p:spPr>
          <a:xfrm>
            <a:off x="0" y="543509"/>
            <a:ext cx="2440230" cy="5981483"/>
          </a:xfrm>
          <a:prstGeom prst="rect">
            <a:avLst/>
          </a:prstGeom>
        </p:spPr>
      </p:pic>
    </p:spTree>
    <p:extLst>
      <p:ext uri="{BB962C8B-B14F-4D97-AF65-F5344CB8AC3E}">
        <p14:creationId xmlns:p14="http://schemas.microsoft.com/office/powerpoint/2010/main" val="1279634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326580" y="3422693"/>
            <a:ext cx="4260916" cy="1806712"/>
          </a:xfrm>
          <a:prstGeom prst="rect">
            <a:avLst/>
          </a:prstGeom>
        </p:spPr>
      </p:pic>
      <p:pic>
        <p:nvPicPr>
          <p:cNvPr id="10" name="Bilde 9">
            <a:extLst>
              <a:ext uri="{FF2B5EF4-FFF2-40B4-BE49-F238E27FC236}">
                <a16:creationId xmlns:a16="http://schemas.microsoft.com/office/drawing/2014/main" id="{3D67082C-AE15-AE47-B28B-BFD75C29369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804549" y="1301203"/>
            <a:ext cx="2602780" cy="3021317"/>
          </a:xfrm>
          <a:prstGeom prst="rect">
            <a:avLst/>
          </a:prstGeom>
        </p:spPr>
      </p:pic>
      <p:pic>
        <p:nvPicPr>
          <p:cNvPr id="8" name="Bilde 7">
            <a:extLst>
              <a:ext uri="{FF2B5EF4-FFF2-40B4-BE49-F238E27FC236}">
                <a16:creationId xmlns:a16="http://schemas.microsoft.com/office/drawing/2014/main" id="{6FC5FD50-5997-A44F-B459-AC997A68527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2407" y="668214"/>
            <a:ext cx="3292966" cy="618978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pic>
        <p:nvPicPr>
          <p:cNvPr id="12" name="Bilde 11" descr="Et bilde som inneholder leke&#10;&#10;Automatisk generert beskrivelse">
            <a:extLst>
              <a:ext uri="{FF2B5EF4-FFF2-40B4-BE49-F238E27FC236}">
                <a16:creationId xmlns:a16="http://schemas.microsoft.com/office/drawing/2014/main" id="{A6757651-22FD-404B-A857-343EA2432E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pic>
        <p:nvPicPr>
          <p:cNvPr id="4" name="Bilde 3">
            <a:extLst>
              <a:ext uri="{FF2B5EF4-FFF2-40B4-BE49-F238E27FC236}">
                <a16:creationId xmlns:a16="http://schemas.microsoft.com/office/drawing/2014/main" id="{D41F83F8-31A0-884E-AA26-6F9520CFFF8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3389" y="589076"/>
            <a:ext cx="2119073" cy="6268923"/>
          </a:xfrm>
          <a:prstGeom prst="rect">
            <a:avLst/>
          </a:prstGeom>
        </p:spPr>
      </p:pic>
      <p:pic>
        <p:nvPicPr>
          <p:cNvPr id="5" name="Bilde 4">
            <a:extLst>
              <a:ext uri="{FF2B5EF4-FFF2-40B4-BE49-F238E27FC236}">
                <a16:creationId xmlns:a16="http://schemas.microsoft.com/office/drawing/2014/main" id="{023DBCDD-2F35-C34E-A3BD-EBA68BFB91C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5164234" y="797168"/>
            <a:ext cx="3327402" cy="6060832"/>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pic>
        <p:nvPicPr>
          <p:cNvPr id="8" name="Bilde 7" descr="Et bilde som inneholder leke&#10;&#10;Automatisk generert beskrivelse">
            <a:extLst>
              <a:ext uri="{FF2B5EF4-FFF2-40B4-BE49-F238E27FC236}">
                <a16:creationId xmlns:a16="http://schemas.microsoft.com/office/drawing/2014/main" id="{2482A4D4-A2F6-AE4B-8C17-BE2813B56E2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pic>
        <p:nvPicPr>
          <p:cNvPr id="10" name="Bilde 9">
            <a:extLst>
              <a:ext uri="{FF2B5EF4-FFF2-40B4-BE49-F238E27FC236}">
                <a16:creationId xmlns:a16="http://schemas.microsoft.com/office/drawing/2014/main" id="{D5E3D581-0210-FF47-A867-14394D59A7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38528" y="589076"/>
            <a:ext cx="2119073" cy="6268923"/>
          </a:xfrm>
          <a:prstGeom prst="rect">
            <a:avLst/>
          </a:prstGeom>
        </p:spPr>
      </p:pic>
    </p:spTree>
    <p:extLst>
      <p:ext uri="{BB962C8B-B14F-4D97-AF65-F5344CB8AC3E}">
        <p14:creationId xmlns:p14="http://schemas.microsoft.com/office/powerpoint/2010/main" val="63610858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4283CD0B-DEB7-304A-BCE2-E76073FC3EA6}"/>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pic>
        <p:nvPicPr>
          <p:cNvPr id="12" name="Bilde 11">
            <a:extLst>
              <a:ext uri="{FF2B5EF4-FFF2-40B4-BE49-F238E27FC236}">
                <a16:creationId xmlns:a16="http://schemas.microsoft.com/office/drawing/2014/main" id="{03190670-AC69-EA42-B559-7C0C96D5E98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51694" y="1440994"/>
            <a:ext cx="6095997" cy="5332506"/>
          </a:xfrm>
          <a:prstGeom prst="rect">
            <a:avLst/>
          </a:prstGeom>
        </p:spPr>
      </p:pic>
      <p:pic>
        <p:nvPicPr>
          <p:cNvPr id="14" name="Bilde 13" descr="Et bilde som inneholder skjorte&#10;&#10;Automatisk generert beskrivelse">
            <a:extLst>
              <a:ext uri="{FF2B5EF4-FFF2-40B4-BE49-F238E27FC236}">
                <a16:creationId xmlns:a16="http://schemas.microsoft.com/office/drawing/2014/main" id="{6F1B4479-31E9-6A42-A685-E2B56040207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419600" y="433754"/>
            <a:ext cx="1778639" cy="6424247"/>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8" r:id="rId3"/>
    <p:sldLayoutId id="2147483686" r:id="rId4"/>
    <p:sldLayoutId id="214748368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a:extLst>
              <a:ext uri="{FF2B5EF4-FFF2-40B4-BE49-F238E27FC236}">
                <a16:creationId xmlns:a16="http://schemas.microsoft.com/office/drawing/2014/main" id="{8C7C5DC6-A5BE-7E4F-98D3-9A09E4A8090B}"/>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90"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DF29554-A70E-354F-8E4C-3CDA6C4F061C}"/>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hyperlink" Target="https://www.youtube.com/watch?v=YX5Qoi2pD34&amp;t=5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unsplash.com/s/photos/emotion?utm_source=unsplash&amp;utm_medium=referral&amp;utm_content=creditCopyText" TargetMode="External"/><Relationship Id="rId2" Type="http://schemas.openxmlformats.org/officeDocument/2006/relationships/hyperlink" Target="https://unsplash.com/@lidyanada?utm_source=unsplash&amp;utm_medium=referral&amp;utm_content=creditCopyText" TargetMode="External"/><Relationship Id="rId1" Type="http://schemas.openxmlformats.org/officeDocument/2006/relationships/slideLayout" Target="../slideLayouts/slideLayout13.xml"/><Relationship Id="rId6" Type="http://schemas.openxmlformats.org/officeDocument/2006/relationships/hyperlink" Target="https://unsplash.com/@tengyart?utm_source=unsplash&amp;utm_medium=referral&amp;utm_content=creditCopyText" TargetMode="External"/><Relationship Id="rId5" Type="http://schemas.openxmlformats.org/officeDocument/2006/relationships/hyperlink" Target="https://pixabay.com/no/?utm_source=link-attribution&amp;utm_medium=referral&amp;utm_campaign=image&amp;utm_content=2666433" TargetMode="External"/><Relationship Id="rId4" Type="http://schemas.openxmlformats.org/officeDocument/2006/relationships/hyperlink" Target="https://pixabay.com/no/users/Graehawk-4550074/?utm_source=link-attribution&amp;utm_medium=referral&amp;utm_campaign=image&amp;utm_content=266643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www.youtube.com/watch?v=RVc4kayC9b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3BByqa7bhto&amp;fbclid=IwAR30yQ_zpwI-UQgK2uFin8jw5FHXZ-_Siy2i2-3ELJ871QWtNBV7-BPAVpg"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p:txBody>
          <a:bodyPr/>
          <a:lstStyle/>
          <a:p>
            <a:r>
              <a:rPr lang="nb-NO" dirty="0"/>
              <a:t>Tristhet</a:t>
            </a:r>
          </a:p>
        </p:txBody>
      </p:sp>
      <p:sp>
        <p:nvSpPr>
          <p:cNvPr id="3" name="Undertittel 2"/>
          <p:cNvSpPr txBox="1">
            <a:spLocks/>
          </p:cNvSpPr>
          <p:nvPr/>
        </p:nvSpPr>
        <p:spPr>
          <a:xfrm>
            <a:off x="6877877" y="3146425"/>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 </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endParaRPr lang="nb-NO"/>
          </a:p>
        </p:txBody>
      </p:sp>
      <p:pic>
        <p:nvPicPr>
          <p:cNvPr id="6" name="Plassholder for innhold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19" y="0"/>
            <a:ext cx="12192000" cy="9030192"/>
          </a:xfrm>
          <a:prstGeom prst="rect">
            <a:avLst/>
          </a:prstGeom>
        </p:spPr>
      </p:pic>
    </p:spTree>
    <p:extLst>
      <p:ext uri="{BB962C8B-B14F-4D97-AF65-F5344CB8AC3E}">
        <p14:creationId xmlns:p14="http://schemas.microsoft.com/office/powerpoint/2010/main" val="331780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7" name="Plassholder for innhold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7534970"/>
          </a:xfrm>
          <a:prstGeom prst="rect">
            <a:avLst/>
          </a:prstGeom>
        </p:spPr>
      </p:pic>
      <p:sp>
        <p:nvSpPr>
          <p:cNvPr id="8" name="Tittel 1"/>
          <p:cNvSpPr txBox="1">
            <a:spLocks/>
          </p:cNvSpPr>
          <p:nvPr/>
        </p:nvSpPr>
        <p:spPr>
          <a:xfrm>
            <a:off x="676597" y="3340364"/>
            <a:ext cx="7886700" cy="1104636"/>
          </a:xfrm>
          <a:prstGeom prst="rect">
            <a:avLst/>
          </a:prstGeom>
        </p:spPr>
        <p:txBody>
          <a:bodyPr vert="horz" lIns="71323" tIns="35662" rIns="71323" bIns="35662" rtlCol="0" anchor="ctr">
            <a:normAutofit/>
          </a:bodyPr>
          <a:lstStyle/>
          <a:p>
            <a:pPr marL="0" marR="0" lvl="0" indent="0" defTabSz="713232" rtl="0" eaLnBrk="1" fontAlgn="auto" latinLnBrk="0" hangingPunct="1">
              <a:lnSpc>
                <a:spcPct val="90000"/>
              </a:lnSpc>
              <a:spcBef>
                <a:spcPct val="0"/>
              </a:spcBef>
              <a:spcAft>
                <a:spcPts val="0"/>
              </a:spcAft>
              <a:buClrTx/>
              <a:buSzTx/>
              <a:buFontTx/>
              <a:buNone/>
              <a:tabLst/>
              <a:defRPr/>
            </a:pPr>
            <a:r>
              <a:rPr kumimoji="0" lang="nb-NO" sz="3400" b="0" i="0" u="none" strike="noStrike" kern="1200" cap="none" spc="0" normalizeH="0" baseline="0" noProof="0" dirty="0">
                <a:ln>
                  <a:noFill/>
                </a:ln>
                <a:solidFill>
                  <a:schemeClr val="bg1"/>
                </a:solidFill>
                <a:effectLst/>
                <a:uLnTx/>
                <a:uFillTx/>
                <a:latin typeface="+mj-lt"/>
                <a:ea typeface="+mj-ea"/>
                <a:cs typeface="+mj-cs"/>
              </a:rPr>
              <a:t>Hva kan hjelpe ved depresjon?</a:t>
            </a:r>
          </a:p>
        </p:txBody>
      </p:sp>
      <p:sp>
        <p:nvSpPr>
          <p:cNvPr id="9" name="TekstSylinder 8"/>
          <p:cNvSpPr txBox="1"/>
          <p:nvPr/>
        </p:nvSpPr>
        <p:spPr>
          <a:xfrm>
            <a:off x="676597" y="4694683"/>
            <a:ext cx="6121637" cy="2011013"/>
          </a:xfrm>
          <a:prstGeom prst="rect">
            <a:avLst/>
          </a:prstGeom>
          <a:noFill/>
        </p:spPr>
        <p:txBody>
          <a:bodyPr wrap="none" lIns="71323" tIns="35662" rIns="71323" bIns="35662" rtlCol="0">
            <a:spAutoFit/>
          </a:bodyPr>
          <a:lstStyle/>
          <a:p>
            <a:r>
              <a:rPr lang="nb-NO" dirty="0">
                <a:solidFill>
                  <a:schemeClr val="bg1"/>
                </a:solidFill>
              </a:rPr>
              <a:t>Snakke og finne ut av problemet</a:t>
            </a:r>
          </a:p>
          <a:p>
            <a:r>
              <a:rPr lang="nb-NO" dirty="0">
                <a:solidFill>
                  <a:schemeClr val="bg1"/>
                </a:solidFill>
              </a:rPr>
              <a:t>Omsorg og støtte</a:t>
            </a:r>
          </a:p>
          <a:p>
            <a:r>
              <a:rPr lang="nb-NO" dirty="0">
                <a:solidFill>
                  <a:schemeClr val="bg1"/>
                </a:solidFill>
              </a:rPr>
              <a:t>Lete etter gleder - </a:t>
            </a:r>
            <a:r>
              <a:rPr lang="nb-NO" dirty="0" err="1">
                <a:solidFill>
                  <a:schemeClr val="bg1"/>
                </a:solidFill>
              </a:rPr>
              <a:t>escape</a:t>
            </a:r>
            <a:endParaRPr lang="nb-NO" dirty="0">
              <a:solidFill>
                <a:schemeClr val="bg1"/>
              </a:solidFill>
            </a:endParaRPr>
          </a:p>
          <a:p>
            <a:r>
              <a:rPr lang="nb-NO" dirty="0">
                <a:solidFill>
                  <a:schemeClr val="bg1"/>
                </a:solidFill>
              </a:rPr>
              <a:t>Dagslys og frisk luft</a:t>
            </a:r>
          </a:p>
          <a:p>
            <a:r>
              <a:rPr lang="nb-NO" dirty="0">
                <a:solidFill>
                  <a:schemeClr val="bg1"/>
                </a:solidFill>
              </a:rPr>
              <a:t>Plan for dagen</a:t>
            </a:r>
          </a:p>
          <a:p>
            <a:r>
              <a:rPr lang="nb-NO" dirty="0">
                <a:solidFill>
                  <a:schemeClr val="bg1"/>
                </a:solidFill>
              </a:rPr>
              <a:t>Bli oppmerksom på negative tanker </a:t>
            </a:r>
            <a:r>
              <a:rPr lang="mr-IN" dirty="0">
                <a:solidFill>
                  <a:schemeClr val="bg1"/>
                </a:solidFill>
              </a:rPr>
              <a:t>–</a:t>
            </a:r>
            <a:r>
              <a:rPr lang="nb-NO" dirty="0">
                <a:solidFill>
                  <a:schemeClr val="bg1"/>
                </a:solidFill>
              </a:rPr>
              <a:t> og stoppe dem</a:t>
            </a:r>
          </a:p>
          <a:p>
            <a:endParaRPr lang="nb-NO" dirty="0"/>
          </a:p>
        </p:txBody>
      </p:sp>
    </p:spTree>
    <p:extLst>
      <p:ext uri="{BB962C8B-B14F-4D97-AF65-F5344CB8AC3E}">
        <p14:creationId xmlns:p14="http://schemas.microsoft.com/office/powerpoint/2010/main" val="3530632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2" y="823208"/>
            <a:ext cx="7981120" cy="1500320"/>
          </a:xfrm>
        </p:spPr>
        <p:txBody>
          <a:bodyPr>
            <a:noAutofit/>
          </a:bodyPr>
          <a:lstStyle/>
          <a:p>
            <a:r>
              <a:rPr lang="nb-NO" sz="4000" dirty="0">
                <a:solidFill>
                  <a:srgbClr val="FF0000"/>
                </a:solidFill>
              </a:rPr>
              <a:t>Hvor mange får en psykisk lidelse i løpet av et år?</a:t>
            </a:r>
            <a:endParaRPr lang="nb-NO" sz="4000" dirty="0"/>
          </a:p>
        </p:txBody>
      </p:sp>
      <p:sp>
        <p:nvSpPr>
          <p:cNvPr id="4" name="Plassholder for innhold 2"/>
          <p:cNvSpPr txBox="1">
            <a:spLocks/>
          </p:cNvSpPr>
          <p:nvPr/>
        </p:nvSpPr>
        <p:spPr>
          <a:xfrm>
            <a:off x="3953608" y="3066447"/>
            <a:ext cx="7886700" cy="3626115"/>
          </a:xfrm>
          <a:prstGeom prst="rect">
            <a:avLst/>
          </a:prstGeom>
        </p:spPr>
        <p:txBody>
          <a:bodyPr vert="horz" lIns="71323" tIns="35662" rIns="71323" bIns="35662" rtlCol="0">
            <a:normAutofit/>
          </a:bodyPr>
          <a:lstStyle/>
          <a:p>
            <a:pPr marL="401193" marR="0" lvl="0" indent="-401193" algn="l" defTabSz="713232" rtl="0" eaLnBrk="1" fontAlgn="auto" latinLnBrk="0" hangingPunct="1">
              <a:lnSpc>
                <a:spcPct val="90000"/>
              </a:lnSpc>
              <a:spcBef>
                <a:spcPts val="780"/>
              </a:spcBef>
              <a:spcAft>
                <a:spcPts val="0"/>
              </a:spcAft>
              <a:buClrTx/>
              <a:buSzTx/>
              <a:buFont typeface="+mj-lt"/>
              <a:buAutoNum type="alphaUcPeriod"/>
              <a:tabLst/>
              <a:defRPr/>
            </a:pPr>
            <a:r>
              <a:rPr kumimoji="0" lang="nb-NO" sz="4400" b="0" i="0" u="none" strike="noStrike" kern="1200" cap="none" spc="0" normalizeH="0" baseline="0" noProof="0" dirty="0">
                <a:ln>
                  <a:noFill/>
                </a:ln>
                <a:solidFill>
                  <a:schemeClr val="tx1"/>
                </a:solidFill>
                <a:effectLst/>
                <a:uLnTx/>
                <a:uFillTx/>
                <a:latin typeface="+mn-lt"/>
                <a:ea typeface="+mn-ea"/>
                <a:cs typeface="+mn-cs"/>
              </a:rPr>
              <a:t>1 av 3</a:t>
            </a:r>
          </a:p>
          <a:p>
            <a:pPr marL="401193" marR="0" lvl="0" indent="-401193" algn="l" defTabSz="713232" rtl="0" eaLnBrk="1" fontAlgn="auto" latinLnBrk="0" hangingPunct="1">
              <a:lnSpc>
                <a:spcPct val="90000"/>
              </a:lnSpc>
              <a:spcBef>
                <a:spcPts val="780"/>
              </a:spcBef>
              <a:spcAft>
                <a:spcPts val="0"/>
              </a:spcAft>
              <a:buClrTx/>
              <a:buSzTx/>
              <a:buFont typeface="+mj-lt"/>
              <a:buAutoNum type="alphaUcPeriod"/>
              <a:tabLst/>
              <a:defRPr/>
            </a:pPr>
            <a:r>
              <a:rPr kumimoji="0" lang="nb-NO" sz="4400" b="0" i="0" u="none" strike="noStrike" kern="1200" cap="none" spc="0" normalizeH="0" baseline="0" noProof="0" dirty="0">
                <a:ln>
                  <a:noFill/>
                </a:ln>
                <a:solidFill>
                  <a:schemeClr val="tx1"/>
                </a:solidFill>
                <a:effectLst/>
                <a:uLnTx/>
                <a:uFillTx/>
                <a:latin typeface="+mn-lt"/>
                <a:ea typeface="+mn-ea"/>
                <a:cs typeface="+mn-cs"/>
              </a:rPr>
              <a:t>1 av 4</a:t>
            </a:r>
          </a:p>
          <a:p>
            <a:pPr marL="401193" marR="0" lvl="0" indent="-401193" algn="l" defTabSz="713232" rtl="0" eaLnBrk="1" fontAlgn="auto" latinLnBrk="0" hangingPunct="1">
              <a:lnSpc>
                <a:spcPct val="90000"/>
              </a:lnSpc>
              <a:spcBef>
                <a:spcPts val="780"/>
              </a:spcBef>
              <a:spcAft>
                <a:spcPts val="0"/>
              </a:spcAft>
              <a:buClrTx/>
              <a:buSzTx/>
              <a:buFont typeface="+mj-lt"/>
              <a:buAutoNum type="alphaUcPeriod"/>
              <a:tabLst/>
              <a:defRPr/>
            </a:pPr>
            <a:r>
              <a:rPr kumimoji="0" lang="nb-NO" sz="4400" b="0" i="0" u="none" strike="noStrike" kern="1200" cap="none" spc="0" normalizeH="0" baseline="0" noProof="0" dirty="0">
                <a:ln>
                  <a:noFill/>
                </a:ln>
                <a:solidFill>
                  <a:schemeClr val="tx1"/>
                </a:solidFill>
                <a:effectLst/>
                <a:uLnTx/>
                <a:uFillTx/>
                <a:latin typeface="+mn-lt"/>
                <a:ea typeface="+mn-ea"/>
                <a:cs typeface="+mn-cs"/>
              </a:rPr>
              <a:t>1 av 5</a:t>
            </a:r>
          </a:p>
        </p:txBody>
      </p:sp>
      <p:sp>
        <p:nvSpPr>
          <p:cNvPr id="5" name="Pil venstre 4"/>
          <p:cNvSpPr/>
          <p:nvPr/>
        </p:nvSpPr>
        <p:spPr>
          <a:xfrm>
            <a:off x="6495005" y="3066447"/>
            <a:ext cx="1113397" cy="4926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nb-NO"/>
          </a:p>
        </p:txBody>
      </p:sp>
    </p:spTree>
    <p:extLst>
      <p:ext uri="{BB962C8B-B14F-4D97-AF65-F5344CB8AC3E}">
        <p14:creationId xmlns:p14="http://schemas.microsoft.com/office/powerpoint/2010/main" val="48647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312792" y="789277"/>
            <a:ext cx="8879208" cy="1500320"/>
          </a:xfrm>
        </p:spPr>
        <p:txBody>
          <a:bodyPr>
            <a:noAutofit/>
          </a:bodyPr>
          <a:lstStyle/>
          <a:p>
            <a:r>
              <a:rPr lang="nb-NO" sz="4000" dirty="0">
                <a:solidFill>
                  <a:srgbClr val="FF0000"/>
                </a:solidFill>
              </a:rPr>
              <a:t>Hvor mange får en psykisk lidelse i løpet av livet?</a:t>
            </a:r>
            <a:endParaRPr lang="nb-NO" sz="4000" dirty="0"/>
          </a:p>
        </p:txBody>
      </p:sp>
      <p:sp>
        <p:nvSpPr>
          <p:cNvPr id="4" name="Plassholder for innhold 2"/>
          <p:cNvSpPr txBox="1">
            <a:spLocks/>
          </p:cNvSpPr>
          <p:nvPr/>
        </p:nvSpPr>
        <p:spPr>
          <a:xfrm>
            <a:off x="3497110" y="3023076"/>
            <a:ext cx="7886700" cy="3626115"/>
          </a:xfrm>
          <a:prstGeom prst="rect">
            <a:avLst/>
          </a:prstGeom>
        </p:spPr>
        <p:txBody>
          <a:bodyPr vert="horz" lIns="71323" tIns="35662" rIns="71323" bIns="35662" rtlCol="0">
            <a:normAutofit/>
          </a:bodyPr>
          <a:lstStyle/>
          <a:p>
            <a:pPr marL="579501" marR="0" lvl="0" indent="-579501" algn="l" defTabSz="713232" rtl="0" eaLnBrk="1" fontAlgn="auto" latinLnBrk="0" hangingPunct="1">
              <a:lnSpc>
                <a:spcPct val="90000"/>
              </a:lnSpc>
              <a:spcBef>
                <a:spcPts val="780"/>
              </a:spcBef>
              <a:spcAft>
                <a:spcPts val="0"/>
              </a:spcAft>
              <a:buClrTx/>
              <a:buSzTx/>
              <a:buFont typeface="+mj-lt"/>
              <a:buAutoNum type="alphaUcPeriod"/>
              <a:tabLst/>
              <a:defRPr/>
            </a:pPr>
            <a:r>
              <a:rPr kumimoji="0" lang="nb-NO" sz="4400" b="0" i="0" u="none" strike="noStrike" kern="1200" cap="none" spc="0" normalizeH="0" baseline="0" noProof="0" dirty="0">
                <a:ln>
                  <a:noFill/>
                </a:ln>
                <a:solidFill>
                  <a:schemeClr val="tx1"/>
                </a:solidFill>
                <a:effectLst/>
                <a:uLnTx/>
                <a:uFillTx/>
                <a:latin typeface="+mn-lt"/>
                <a:ea typeface="+mn-ea"/>
                <a:cs typeface="+mn-cs"/>
              </a:rPr>
              <a:t>En fjerdedel</a:t>
            </a:r>
          </a:p>
          <a:p>
            <a:pPr marL="579501" marR="0" lvl="0" indent="-579501" algn="l" defTabSz="713232" rtl="0" eaLnBrk="1" fontAlgn="auto" latinLnBrk="0" hangingPunct="1">
              <a:lnSpc>
                <a:spcPct val="90000"/>
              </a:lnSpc>
              <a:spcBef>
                <a:spcPts val="780"/>
              </a:spcBef>
              <a:spcAft>
                <a:spcPts val="0"/>
              </a:spcAft>
              <a:buClrTx/>
              <a:buSzTx/>
              <a:buFont typeface="+mj-lt"/>
              <a:buAutoNum type="alphaUcPeriod"/>
              <a:tabLst/>
              <a:defRPr/>
            </a:pPr>
            <a:r>
              <a:rPr kumimoji="0" lang="nb-NO" sz="4400" b="0" i="0" u="none" strike="noStrike" kern="1200" cap="none" spc="0" normalizeH="0" baseline="0" noProof="0" dirty="0">
                <a:ln>
                  <a:noFill/>
                </a:ln>
                <a:solidFill>
                  <a:schemeClr val="tx1"/>
                </a:solidFill>
                <a:effectLst/>
                <a:uLnTx/>
                <a:uFillTx/>
                <a:latin typeface="+mn-lt"/>
                <a:ea typeface="+mn-ea"/>
                <a:cs typeface="+mn-cs"/>
              </a:rPr>
              <a:t>En tredjedel</a:t>
            </a:r>
          </a:p>
          <a:p>
            <a:pPr marL="579501" marR="0" lvl="0" indent="-579501" algn="l" defTabSz="713232" rtl="0" eaLnBrk="1" fontAlgn="auto" latinLnBrk="0" hangingPunct="1">
              <a:lnSpc>
                <a:spcPct val="90000"/>
              </a:lnSpc>
              <a:spcBef>
                <a:spcPts val="780"/>
              </a:spcBef>
              <a:spcAft>
                <a:spcPts val="0"/>
              </a:spcAft>
              <a:buClrTx/>
              <a:buSzTx/>
              <a:buFont typeface="+mj-lt"/>
              <a:buAutoNum type="alphaUcPeriod"/>
              <a:tabLst/>
              <a:defRPr/>
            </a:pPr>
            <a:r>
              <a:rPr kumimoji="0" lang="nb-NO" sz="4400" b="0" i="0" u="none" strike="noStrike" kern="1200" cap="none" spc="0" normalizeH="0" baseline="0" noProof="0" dirty="0">
                <a:ln>
                  <a:noFill/>
                </a:ln>
                <a:solidFill>
                  <a:schemeClr val="tx1"/>
                </a:solidFill>
                <a:effectLst/>
                <a:uLnTx/>
                <a:uFillTx/>
                <a:latin typeface="+mn-lt"/>
                <a:ea typeface="+mn-ea"/>
                <a:cs typeface="+mn-cs"/>
              </a:rPr>
              <a:t>Halvparten</a:t>
            </a:r>
          </a:p>
        </p:txBody>
      </p:sp>
      <p:sp>
        <p:nvSpPr>
          <p:cNvPr id="5" name="Pil venstre 4"/>
          <p:cNvSpPr/>
          <p:nvPr/>
        </p:nvSpPr>
        <p:spPr>
          <a:xfrm>
            <a:off x="7217859" y="4534212"/>
            <a:ext cx="1253926" cy="4512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nb-NO"/>
          </a:p>
        </p:txBody>
      </p:sp>
    </p:spTree>
    <p:extLst>
      <p:ext uri="{BB962C8B-B14F-4D97-AF65-F5344CB8AC3E}">
        <p14:creationId xmlns:p14="http://schemas.microsoft.com/office/powerpoint/2010/main" val="48647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normAutofit/>
          </a:bodyPr>
          <a:lstStyle/>
          <a:p>
            <a:r>
              <a:rPr lang="nb-NO" sz="4000" dirty="0">
                <a:solidFill>
                  <a:srgbClr val="FF0000"/>
                </a:solidFill>
              </a:rPr>
              <a:t>Hva er de tre vanligste psykiske lidelsene blant folk?</a:t>
            </a:r>
            <a:endParaRPr lang="nb-NO" sz="4000" dirty="0"/>
          </a:p>
        </p:txBody>
      </p:sp>
      <p:sp>
        <p:nvSpPr>
          <p:cNvPr id="6" name="Plassholder for innhold 2"/>
          <p:cNvSpPr txBox="1">
            <a:spLocks/>
          </p:cNvSpPr>
          <p:nvPr/>
        </p:nvSpPr>
        <p:spPr>
          <a:xfrm>
            <a:off x="3617842" y="2898227"/>
            <a:ext cx="7886700" cy="3626115"/>
          </a:xfrm>
          <a:prstGeom prst="rect">
            <a:avLst/>
          </a:prstGeom>
        </p:spPr>
        <p:txBody>
          <a:bodyPr vert="horz" lIns="71323" tIns="35662" rIns="71323" bIns="35662" rtlCol="0">
            <a:normAutofit/>
          </a:bodyPr>
          <a:lstStyle/>
          <a:p>
            <a:pPr marL="401193" marR="0" lvl="0" indent="-401193" algn="l" defTabSz="713232" rtl="0" eaLnBrk="1" fontAlgn="auto" latinLnBrk="0" hangingPunct="1">
              <a:lnSpc>
                <a:spcPct val="90000"/>
              </a:lnSpc>
              <a:spcBef>
                <a:spcPts val="780"/>
              </a:spcBef>
              <a:spcAft>
                <a:spcPts val="0"/>
              </a:spcAft>
              <a:buClrTx/>
              <a:buSzTx/>
              <a:buFont typeface="+mj-lt"/>
              <a:buAutoNum type="alphaUcPeriod"/>
              <a:tabLst/>
              <a:defRPr/>
            </a:pPr>
            <a:r>
              <a:rPr kumimoji="0" lang="nb-NO" sz="3600" b="0" i="0" u="none" strike="noStrike" kern="1200" cap="none" spc="0" normalizeH="0" baseline="0" noProof="0" dirty="0">
                <a:ln>
                  <a:noFill/>
                </a:ln>
                <a:solidFill>
                  <a:schemeClr val="tx1"/>
                </a:solidFill>
                <a:effectLst/>
                <a:uLnTx/>
                <a:uFillTx/>
                <a:latin typeface="+mn-lt"/>
                <a:ea typeface="+mn-ea"/>
                <a:cs typeface="+mn-cs"/>
              </a:rPr>
              <a:t>Tvangstanker, depresjon og angst</a:t>
            </a:r>
          </a:p>
          <a:p>
            <a:pPr marL="401193" marR="0" lvl="0" indent="-401193" algn="l" defTabSz="713232" rtl="0" eaLnBrk="1" fontAlgn="auto" latinLnBrk="0" hangingPunct="1">
              <a:lnSpc>
                <a:spcPct val="90000"/>
              </a:lnSpc>
              <a:spcBef>
                <a:spcPts val="780"/>
              </a:spcBef>
              <a:spcAft>
                <a:spcPts val="0"/>
              </a:spcAft>
              <a:buClrTx/>
              <a:buSzTx/>
              <a:buFont typeface="+mj-lt"/>
              <a:buAutoNum type="alphaUcPeriod"/>
              <a:tabLst/>
              <a:defRPr/>
            </a:pPr>
            <a:r>
              <a:rPr kumimoji="0" lang="nb-NO" sz="3600" b="0" i="0" u="none" strike="noStrike" kern="1200" cap="none" spc="0" normalizeH="0" baseline="0" noProof="0" dirty="0">
                <a:ln>
                  <a:noFill/>
                </a:ln>
                <a:solidFill>
                  <a:schemeClr val="tx1"/>
                </a:solidFill>
                <a:effectLst/>
                <a:uLnTx/>
                <a:uFillTx/>
                <a:latin typeface="+mn-lt"/>
                <a:ea typeface="+mn-ea"/>
                <a:cs typeface="+mn-cs"/>
              </a:rPr>
              <a:t>Rusmisbruk, depresjon og angst </a:t>
            </a:r>
          </a:p>
          <a:p>
            <a:pPr marL="401193" marR="0" lvl="0" indent="-401193" algn="l" defTabSz="713232" rtl="0" eaLnBrk="1" fontAlgn="auto" latinLnBrk="0" hangingPunct="1">
              <a:lnSpc>
                <a:spcPct val="90000"/>
              </a:lnSpc>
              <a:spcBef>
                <a:spcPts val="780"/>
              </a:spcBef>
              <a:spcAft>
                <a:spcPts val="0"/>
              </a:spcAft>
              <a:buClrTx/>
              <a:buSzTx/>
              <a:buFont typeface="+mj-lt"/>
              <a:buAutoNum type="alphaUcPeriod"/>
              <a:tabLst/>
              <a:defRPr/>
            </a:pPr>
            <a:r>
              <a:rPr kumimoji="0" lang="nb-NO" sz="3600" b="0" i="0" u="none" strike="noStrike" kern="1200" cap="none" spc="0" normalizeH="0" baseline="0" noProof="0" dirty="0">
                <a:ln>
                  <a:noFill/>
                </a:ln>
                <a:solidFill>
                  <a:schemeClr val="tx1"/>
                </a:solidFill>
                <a:effectLst/>
                <a:uLnTx/>
                <a:uFillTx/>
                <a:latin typeface="+mn-lt"/>
                <a:ea typeface="+mn-ea"/>
                <a:cs typeface="+mn-cs"/>
              </a:rPr>
              <a:t>Spiseforstyrrelse, depresjon og angst</a:t>
            </a:r>
          </a:p>
        </p:txBody>
      </p:sp>
      <p:sp>
        <p:nvSpPr>
          <p:cNvPr id="5" name="Pil venstre 4"/>
          <p:cNvSpPr/>
          <p:nvPr/>
        </p:nvSpPr>
        <p:spPr>
          <a:xfrm>
            <a:off x="10255912" y="3541476"/>
            <a:ext cx="975072" cy="4038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nb-NO"/>
          </a:p>
        </p:txBody>
      </p:sp>
    </p:spTree>
    <p:extLst>
      <p:ext uri="{BB962C8B-B14F-4D97-AF65-F5344CB8AC3E}">
        <p14:creationId xmlns:p14="http://schemas.microsoft.com/office/powerpoint/2010/main" val="48647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lassholder for innhold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098949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250142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279098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normAutofit/>
          </a:bodyPr>
          <a:lstStyle/>
          <a:p>
            <a:pPr algn="ctr"/>
            <a:r>
              <a:rPr lang="nb-NO" sz="3200" dirty="0"/>
              <a:t>Alfred og Skyggen: En liten film om selvkritikk</a:t>
            </a:r>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845970" y="1322829"/>
            <a:ext cx="6827343" cy="4750734"/>
          </a:xfrm>
        </p:spPr>
      </p:pic>
      <p:sp>
        <p:nvSpPr>
          <p:cNvPr id="2" name="TekstSylinder 1">
            <a:extLst>
              <a:ext uri="{FF2B5EF4-FFF2-40B4-BE49-F238E27FC236}">
                <a16:creationId xmlns:a16="http://schemas.microsoft.com/office/drawing/2014/main" id="{8B904E61-2F0D-3875-301E-EFF438D802F2}"/>
              </a:ext>
            </a:extLst>
          </p:cNvPr>
          <p:cNvSpPr txBox="1"/>
          <p:nvPr/>
        </p:nvSpPr>
        <p:spPr>
          <a:xfrm>
            <a:off x="3503213" y="6073563"/>
            <a:ext cx="5709026" cy="369332"/>
          </a:xfrm>
          <a:prstGeom prst="rect">
            <a:avLst/>
          </a:prstGeom>
          <a:noFill/>
        </p:spPr>
        <p:txBody>
          <a:bodyPr wrap="square" rtlCol="0">
            <a:spAutoFit/>
          </a:bodyPr>
          <a:lstStyle/>
          <a:p>
            <a:r>
              <a:rPr lang="nb-NO" dirty="0">
                <a:hlinkClick r:id="rId4"/>
              </a:rPr>
              <a:t>https://www.youtube.com/watch?v=YX5Qoi2pD34&amp;t=5s</a:t>
            </a:r>
            <a:endParaRPr lang="nb-NO" dirty="0"/>
          </a:p>
        </p:txBody>
      </p:sp>
    </p:spTree>
    <p:extLst>
      <p:ext uri="{BB962C8B-B14F-4D97-AF65-F5344CB8AC3E}">
        <p14:creationId xmlns:p14="http://schemas.microsoft.com/office/powerpoint/2010/main" val="1866069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4" y="254000"/>
            <a:ext cx="7981120" cy="1500320"/>
          </a:xfrm>
        </p:spPr>
        <p:txBody>
          <a:bodyPr>
            <a:normAutofit/>
          </a:bodyPr>
          <a:lstStyle/>
          <a:p>
            <a:r>
              <a:rPr lang="nb-NO" sz="3400" dirty="0"/>
              <a:t>Bilder</a:t>
            </a:r>
          </a:p>
        </p:txBody>
      </p:sp>
      <p:sp>
        <p:nvSpPr>
          <p:cNvPr id="4" name="Plassholder for tekst 3"/>
          <p:cNvSpPr>
            <a:spLocks noGrp="1"/>
          </p:cNvSpPr>
          <p:nvPr>
            <p:ph type="body" idx="10"/>
          </p:nvPr>
        </p:nvSpPr>
        <p:spPr/>
        <p:txBody>
          <a:bodyPr>
            <a:normAutofit fontScale="70000" lnSpcReduction="20000"/>
          </a:bodyPr>
          <a:lstStyle/>
          <a:p>
            <a:r>
              <a:rPr lang="nb-NO" sz="2800" b="1" dirty="0"/>
              <a:t>Samtale: Fotograf Jonas Ingstad. Det er gitt samtykke til bruk</a:t>
            </a:r>
          </a:p>
          <a:p>
            <a:endParaRPr lang="nb-NO" sz="2800" b="1" dirty="0"/>
          </a:p>
          <a:p>
            <a:r>
              <a:rPr lang="nb-NO" sz="2800" dirty="0"/>
              <a:t>Regn og tåke: </a:t>
            </a:r>
            <a:r>
              <a:rPr lang="nb-NO" sz="2800" dirty="0" err="1"/>
              <a:t>Pixabay</a:t>
            </a:r>
            <a:endParaRPr lang="nb-NO" sz="2800" dirty="0"/>
          </a:p>
          <a:p>
            <a:r>
              <a:rPr lang="nb-NO" sz="2800" dirty="0"/>
              <a:t>Vennestøtte: </a:t>
            </a:r>
            <a:r>
              <a:rPr lang="nb-NO" sz="2800" dirty="0" err="1"/>
              <a:t>Pixabay</a:t>
            </a:r>
            <a:endParaRPr lang="nb-NO" sz="2800" dirty="0"/>
          </a:p>
          <a:p>
            <a:r>
              <a:rPr lang="nb-NO" sz="2800" dirty="0"/>
              <a:t>Ballongfølelser: </a:t>
            </a:r>
            <a:r>
              <a:rPr lang="nb-NO" sz="2800" dirty="0">
                <a:hlinkClick r:id="rId2"/>
              </a:rPr>
              <a:t>Lidya Nada</a:t>
            </a:r>
            <a:r>
              <a:rPr lang="nb-NO" sz="2800" dirty="0"/>
              <a:t> </a:t>
            </a:r>
            <a:r>
              <a:rPr lang="nb-NO" sz="2800" dirty="0" err="1"/>
              <a:t>on</a:t>
            </a:r>
            <a:r>
              <a:rPr lang="nb-NO" sz="2800" dirty="0"/>
              <a:t> </a:t>
            </a:r>
            <a:r>
              <a:rPr lang="nb-NO" sz="2800" dirty="0">
                <a:hlinkClick r:id="rId3"/>
              </a:rPr>
              <a:t>Unsplash</a:t>
            </a:r>
            <a:endParaRPr lang="nb-NO" sz="2800" dirty="0"/>
          </a:p>
          <a:p>
            <a:r>
              <a:rPr lang="nb-NO" sz="2800" dirty="0"/>
              <a:t>I mengden: </a:t>
            </a:r>
            <a:r>
              <a:rPr lang="nb-NO" sz="2800" dirty="0">
                <a:hlinkClick r:id="rId4"/>
              </a:rPr>
              <a:t>Grae Dickason</a:t>
            </a:r>
            <a:r>
              <a:rPr lang="nb-NO" sz="2800" dirty="0"/>
              <a:t> fra </a:t>
            </a:r>
            <a:r>
              <a:rPr lang="nb-NO" sz="2800" dirty="0">
                <a:hlinkClick r:id="rId5"/>
              </a:rPr>
              <a:t>Pixabay</a:t>
            </a:r>
            <a:endParaRPr lang="nb-NO" sz="2800" dirty="0"/>
          </a:p>
          <a:p>
            <a:pPr lvl="0"/>
            <a:r>
              <a:rPr lang="nb-NO" sz="2800" dirty="0"/>
              <a:t>Tåre: </a:t>
            </a:r>
            <a:r>
              <a:rPr lang="nb-NO" sz="2800" b="1" dirty="0">
                <a:solidFill>
                  <a:schemeClr val="tx1"/>
                </a:solidFill>
              </a:rPr>
              <a:t> Luis </a:t>
            </a:r>
            <a:r>
              <a:rPr lang="nb-NO" sz="2800" b="1" dirty="0" err="1">
                <a:solidFill>
                  <a:schemeClr val="tx1"/>
                </a:solidFill>
              </a:rPr>
              <a:t>Galvez</a:t>
            </a:r>
            <a:r>
              <a:rPr lang="nb-NO" sz="2800" b="1" dirty="0">
                <a:solidFill>
                  <a:schemeClr val="tx1"/>
                </a:solidFill>
              </a:rPr>
              <a:t> </a:t>
            </a:r>
            <a:r>
              <a:rPr lang="nb-NO" sz="2800" b="1" dirty="0" err="1">
                <a:solidFill>
                  <a:schemeClr val="tx1"/>
                </a:solidFill>
              </a:rPr>
              <a:t>on</a:t>
            </a:r>
            <a:r>
              <a:rPr lang="nb-NO" sz="2800" b="1" dirty="0">
                <a:solidFill>
                  <a:schemeClr val="tx1"/>
                </a:solidFill>
              </a:rPr>
              <a:t> </a:t>
            </a:r>
            <a:r>
              <a:rPr lang="nb-NO" sz="2800" b="1" dirty="0" err="1">
                <a:solidFill>
                  <a:schemeClr val="tx1"/>
                </a:solidFill>
              </a:rPr>
              <a:t>Unsplash</a:t>
            </a:r>
            <a:endParaRPr lang="nb-NO" sz="2800" b="1" dirty="0">
              <a:solidFill>
                <a:schemeClr val="tx1"/>
              </a:solidFill>
            </a:endParaRPr>
          </a:p>
          <a:p>
            <a:r>
              <a:rPr lang="nb-NO" sz="2800" dirty="0"/>
              <a:t>Egg: </a:t>
            </a:r>
            <a:r>
              <a:rPr lang="nb-NO" sz="2800" dirty="0">
                <a:hlinkClick r:id="rId6"/>
              </a:rPr>
              <a:t>Tengyart</a:t>
            </a:r>
            <a:r>
              <a:rPr lang="nb-NO" sz="2800" dirty="0"/>
              <a:t> </a:t>
            </a:r>
            <a:r>
              <a:rPr lang="nb-NO" sz="2800" dirty="0" err="1"/>
              <a:t>on</a:t>
            </a:r>
            <a:r>
              <a:rPr lang="nb-NO" sz="2800" dirty="0"/>
              <a:t> </a:t>
            </a:r>
            <a:r>
              <a:rPr lang="nb-NO" sz="2800" dirty="0">
                <a:hlinkClick r:id="rId3"/>
              </a:rPr>
              <a:t>Unsplash</a:t>
            </a:r>
            <a:endParaRPr lang="nb-NO" sz="2800" dirty="0"/>
          </a:p>
          <a:p>
            <a:pPr lvl="0"/>
            <a:endParaRPr lang="nb-NO" sz="2800" b="1" dirty="0">
              <a:solidFill>
                <a:schemeClr val="tx1"/>
              </a:solidFill>
            </a:endParaRPr>
          </a:p>
          <a:p>
            <a:r>
              <a:rPr lang="nb-NO" sz="2800" dirty="0"/>
              <a:t> </a:t>
            </a:r>
          </a:p>
          <a:p>
            <a:endParaRPr lang="nb-NO" sz="2800" dirty="0"/>
          </a:p>
          <a:p>
            <a:endParaRPr lang="nb-NO" sz="2800" b="1" dirty="0"/>
          </a:p>
          <a:p>
            <a:endParaRPr lang="nb-NO" sz="2800" b="1" dirty="0"/>
          </a:p>
          <a:p>
            <a:endParaRPr lang="nb-NO" dirty="0"/>
          </a:p>
          <a:p>
            <a:endParaRPr lang="nb-NO" dirty="0"/>
          </a:p>
          <a:p>
            <a:endParaRPr lang="nb-NO" dirty="0"/>
          </a:p>
        </p:txBody>
      </p:sp>
    </p:spTree>
    <p:extLst>
      <p:ext uri="{BB962C8B-B14F-4D97-AF65-F5344CB8AC3E}">
        <p14:creationId xmlns:p14="http://schemas.microsoft.com/office/powerpoint/2010/main" val="1908859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Billie </a:t>
            </a:r>
            <a:r>
              <a:rPr lang="nb-NO" dirty="0" err="1"/>
              <a:t>Eilish</a:t>
            </a:r>
            <a:r>
              <a:rPr lang="nb-NO" dirty="0"/>
              <a:t> - Bury a </a:t>
            </a:r>
            <a:r>
              <a:rPr lang="nb-NO" dirty="0" err="1"/>
              <a:t>Friend</a:t>
            </a:r>
            <a:endParaRPr lang="nb-NO" dirty="0"/>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972210" y="1320683"/>
            <a:ext cx="6247579" cy="4216633"/>
          </a:xfrm>
        </p:spPr>
      </p:pic>
      <p:sp>
        <p:nvSpPr>
          <p:cNvPr id="3" name="TekstSylinder 2">
            <a:extLst>
              <a:ext uri="{FF2B5EF4-FFF2-40B4-BE49-F238E27FC236}">
                <a16:creationId xmlns:a16="http://schemas.microsoft.com/office/drawing/2014/main" id="{141D7126-1711-D2E7-FFE5-4129319FE4CB}"/>
              </a:ext>
            </a:extLst>
          </p:cNvPr>
          <p:cNvSpPr txBox="1"/>
          <p:nvPr/>
        </p:nvSpPr>
        <p:spPr>
          <a:xfrm>
            <a:off x="3829087" y="5692742"/>
            <a:ext cx="4276555" cy="646331"/>
          </a:xfrm>
          <a:prstGeom prst="rect">
            <a:avLst/>
          </a:prstGeom>
          <a:noFill/>
        </p:spPr>
        <p:txBody>
          <a:bodyPr wrap="none" rtlCol="0">
            <a:spAutoFit/>
          </a:bodyPr>
          <a:lstStyle/>
          <a:p>
            <a:r>
              <a:rPr lang="nb-NO" i="1" dirty="0">
                <a:hlinkClick r:id="rId4"/>
              </a:rPr>
              <a:t>www.youtube.com/watch?v=RVc4kayC9bo</a:t>
            </a:r>
            <a:r>
              <a:rPr lang="nb-NO" i="1" dirty="0"/>
              <a:t>  </a:t>
            </a:r>
            <a:endParaRPr lang="nb-NO" dirty="0"/>
          </a:p>
          <a:p>
            <a:endParaRPr lang="nb-NO" dirty="0"/>
          </a:p>
        </p:txBody>
      </p:sp>
    </p:spTree>
    <p:extLst>
      <p:ext uri="{BB962C8B-B14F-4D97-AF65-F5344CB8AC3E}">
        <p14:creationId xmlns:p14="http://schemas.microsoft.com/office/powerpoint/2010/main" val="17491547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endParaRPr lang="nb-NO"/>
          </a:p>
        </p:txBody>
      </p:sp>
      <p:pic>
        <p:nvPicPr>
          <p:cNvPr id="4" name="Plassholder for innhold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18203"/>
            <a:ext cx="12192000" cy="9067495"/>
          </a:xfrm>
          <a:prstGeom prst="rect">
            <a:avLst/>
          </a:prstGeom>
        </p:spPr>
      </p:pic>
    </p:spTree>
    <p:extLst>
      <p:ext uri="{BB962C8B-B14F-4D97-AF65-F5344CB8AC3E}">
        <p14:creationId xmlns:p14="http://schemas.microsoft.com/office/powerpoint/2010/main" val="3317807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pic>
        <p:nvPicPr>
          <p:cNvPr id="4" name="Plassholder for innhold 11"/>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1821" y="0"/>
            <a:ext cx="12401004" cy="8029691"/>
          </a:xfrm>
          <a:prstGeom prst="rect">
            <a:avLst/>
          </a:prstGeom>
        </p:spPr>
      </p:pic>
    </p:spTree>
    <p:extLst>
      <p:ext uri="{BB962C8B-B14F-4D97-AF65-F5344CB8AC3E}">
        <p14:creationId xmlns:p14="http://schemas.microsoft.com/office/powerpoint/2010/main" val="1278795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3" name="Plassholder for tekst 2"/>
          <p:cNvSpPr>
            <a:spLocks noGrp="1"/>
          </p:cNvSpPr>
          <p:nvPr>
            <p:ph type="body" idx="10"/>
          </p:nvPr>
        </p:nvSpPr>
        <p:spPr/>
        <p:txBody>
          <a:bodyPr/>
          <a:lstStyle/>
          <a:p>
            <a:endParaRPr lang="nb-NO"/>
          </a:p>
        </p:txBody>
      </p:sp>
    </p:spTree>
    <p:extLst>
      <p:ext uri="{BB962C8B-B14F-4D97-AF65-F5344CB8AC3E}">
        <p14:creationId xmlns:p14="http://schemas.microsoft.com/office/powerpoint/2010/main" val="107774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4" name="Plassholder for innhold 3"/>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l="-9167" r="-9167"/>
          <a:stretch/>
        </p:blipFill>
        <p:spPr>
          <a:xfrm>
            <a:off x="-1247000" y="-488726"/>
            <a:ext cx="14576139" cy="8199078"/>
          </a:xfrm>
          <a:prstGeom prst="rect">
            <a:avLst/>
          </a:prstGeom>
          <a:effectLst/>
        </p:spPr>
      </p:pic>
    </p:spTree>
    <p:extLst>
      <p:ext uri="{BB962C8B-B14F-4D97-AF65-F5344CB8AC3E}">
        <p14:creationId xmlns:p14="http://schemas.microsoft.com/office/powerpoint/2010/main" val="353063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a:xfrm>
            <a:off x="1022952" y="1341531"/>
            <a:ext cx="10993584" cy="3899766"/>
          </a:xfrm>
        </p:spPr>
        <p:txBody>
          <a:bodyPr/>
          <a:lstStyle/>
          <a:p>
            <a:pPr marL="0" indent="0">
              <a:buNone/>
            </a:pPr>
            <a:r>
              <a:rPr lang="nb-NO" sz="4000" dirty="0"/>
              <a:t>På verdensbasis er det flere som dør som følge av </a:t>
            </a:r>
            <a:r>
              <a:rPr lang="nb-NO" sz="4000" dirty="0">
                <a:solidFill>
                  <a:srgbClr val="FF0000"/>
                </a:solidFill>
              </a:rPr>
              <a:t>selvmord enn av drap og krig </a:t>
            </a:r>
            <a:r>
              <a:rPr lang="nb-NO" sz="4000" dirty="0"/>
              <a:t>til sammen. </a:t>
            </a:r>
          </a:p>
          <a:p>
            <a:pPr marL="0" indent="0">
              <a:buNone/>
            </a:pPr>
            <a:endParaRPr lang="nb-NO" sz="4000" dirty="0"/>
          </a:p>
          <a:p>
            <a:pPr marL="0" indent="0">
              <a:buNone/>
            </a:pPr>
            <a:r>
              <a:rPr lang="nb-NO" sz="4000" dirty="0"/>
              <a:t>Selvmord er den </a:t>
            </a:r>
            <a:r>
              <a:rPr lang="nb-NO" sz="4000" dirty="0">
                <a:solidFill>
                  <a:srgbClr val="FF0000"/>
                </a:solidFill>
              </a:rPr>
              <a:t>tredje</a:t>
            </a:r>
            <a:r>
              <a:rPr lang="nb-NO" sz="4000" dirty="0"/>
              <a:t> </a:t>
            </a:r>
            <a:r>
              <a:rPr lang="nb-NO" sz="4000" dirty="0">
                <a:solidFill>
                  <a:srgbClr val="FF0000"/>
                </a:solidFill>
              </a:rPr>
              <a:t>vanligste </a:t>
            </a:r>
            <a:r>
              <a:rPr lang="nb-NO" sz="4000" dirty="0"/>
              <a:t>dødsårsaken for mennesker mellom 15 og 29 år. </a:t>
            </a:r>
          </a:p>
        </p:txBody>
      </p:sp>
    </p:spTree>
    <p:extLst>
      <p:ext uri="{BB962C8B-B14F-4D97-AF65-F5344CB8AC3E}">
        <p14:creationId xmlns:p14="http://schemas.microsoft.com/office/powerpoint/2010/main" val="1638230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pPr algn="ctr"/>
            <a:r>
              <a:rPr lang="nb-NO" sz="3600" dirty="0"/>
              <a:t>Film: Hvorfor er det viktig å spørre om selvmordstanker?</a:t>
            </a:r>
          </a:p>
        </p:txBody>
      </p:sp>
      <p:sp>
        <p:nvSpPr>
          <p:cNvPr id="6" name="TekstSylinder 5"/>
          <p:cNvSpPr txBox="1"/>
          <p:nvPr/>
        </p:nvSpPr>
        <p:spPr>
          <a:xfrm>
            <a:off x="1060817" y="5768619"/>
            <a:ext cx="10070366" cy="502908"/>
          </a:xfrm>
          <a:prstGeom prst="rect">
            <a:avLst/>
          </a:prstGeom>
          <a:noFill/>
        </p:spPr>
        <p:txBody>
          <a:bodyPr wrap="square" lIns="71323" tIns="35662" rIns="71323" bIns="35662" rtlCol="0">
            <a:spAutoFit/>
          </a:bodyPr>
          <a:lstStyle/>
          <a:p>
            <a:pPr algn="ctr"/>
            <a:r>
              <a:rPr lang="nb-NO" sz="1400" dirty="0">
                <a:hlinkClick r:id="rId3"/>
              </a:rPr>
              <a:t>https://www.youtube.com/watch?v=3BByqa7bhto&amp;fbclid=IwAR30yQ_zpwI-UQgK2uFin8jw5FHXZ-_Siy2i2-3ELJ871QWtNBV7-BPAVpg</a:t>
            </a:r>
            <a:endParaRPr lang="nb-NO" sz="1400" dirty="0"/>
          </a:p>
        </p:txBody>
      </p:sp>
      <p:pic>
        <p:nvPicPr>
          <p:cNvPr id="4" name="Plassholder for innhold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124700" y="1547736"/>
            <a:ext cx="5843405" cy="4052549"/>
          </a:xfrm>
        </p:spPr>
      </p:pic>
    </p:spTree>
    <p:extLst>
      <p:ext uri="{BB962C8B-B14F-4D97-AF65-F5344CB8AC3E}">
        <p14:creationId xmlns:p14="http://schemas.microsoft.com/office/powerpoint/2010/main" val="152976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lassholder for innhold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3" name="TekstSylinder 2">
            <a:extLst>
              <a:ext uri="{FF2B5EF4-FFF2-40B4-BE49-F238E27FC236}">
                <a16:creationId xmlns:a16="http://schemas.microsoft.com/office/drawing/2014/main" id="{F30C563E-B121-4935-11E0-37C83CEE6230}"/>
              </a:ext>
            </a:extLst>
          </p:cNvPr>
          <p:cNvSpPr txBox="1"/>
          <p:nvPr/>
        </p:nvSpPr>
        <p:spPr>
          <a:xfrm>
            <a:off x="739302" y="753419"/>
            <a:ext cx="6613414" cy="1015663"/>
          </a:xfrm>
          <a:prstGeom prst="rect">
            <a:avLst/>
          </a:prstGeom>
          <a:noFill/>
        </p:spPr>
        <p:txBody>
          <a:bodyPr wrap="none" rtlCol="0">
            <a:spAutoFit/>
          </a:bodyPr>
          <a:lstStyle/>
          <a:p>
            <a:r>
              <a:rPr lang="nb-NO" sz="6000" dirty="0">
                <a:solidFill>
                  <a:schemeClr val="bg1"/>
                </a:solidFill>
              </a:rPr>
              <a:t>Hvordan har du det?</a:t>
            </a:r>
          </a:p>
        </p:txBody>
      </p:sp>
    </p:spTree>
    <p:extLst>
      <p:ext uri="{BB962C8B-B14F-4D97-AF65-F5344CB8AC3E}">
        <p14:creationId xmlns:p14="http://schemas.microsoft.com/office/powerpoint/2010/main" val="3548058735"/>
      </p:ext>
    </p:extLst>
  </p:cSld>
  <p:clrMapOvr>
    <a:masterClrMapping/>
  </p:clrMapOvr>
</p:sld>
</file>

<file path=ppt/theme/theme1.xml><?xml version="1.0" encoding="utf-8"?>
<a:theme xmlns:a="http://schemas.openxmlformats.org/drawingml/2006/main" name="4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6271</TotalTime>
  <Words>1463</Words>
  <Application>Microsoft Macintosh PowerPoint</Application>
  <PresentationFormat>Widescreen</PresentationFormat>
  <Paragraphs>100</Paragraphs>
  <Slides>19</Slides>
  <Notes>17</Notes>
  <HiddenSlides>0</HiddenSlides>
  <MMClips>0</MMClips>
  <ScaleCrop>false</ScaleCrop>
  <HeadingPairs>
    <vt:vector size="6" baseType="variant">
      <vt:variant>
        <vt:lpstr>Brukte skrifter</vt:lpstr>
      </vt:variant>
      <vt:variant>
        <vt:i4>3</vt:i4>
      </vt:variant>
      <vt:variant>
        <vt:lpstr>Tema</vt:lpstr>
      </vt:variant>
      <vt:variant>
        <vt:i4>4</vt:i4>
      </vt:variant>
      <vt:variant>
        <vt:lpstr>Lysbildetitler</vt:lpstr>
      </vt:variant>
      <vt:variant>
        <vt:i4>19</vt:i4>
      </vt:variant>
    </vt:vector>
  </HeadingPairs>
  <TitlesOfParts>
    <vt:vector size="26" baseType="lpstr">
      <vt:lpstr>Arial</vt:lpstr>
      <vt:lpstr>Calibri</vt:lpstr>
      <vt:lpstr>Georgia</vt:lpstr>
      <vt:lpstr>4_Office-tema</vt:lpstr>
      <vt:lpstr>5_Office-tema</vt:lpstr>
      <vt:lpstr>3_Office-tema</vt:lpstr>
      <vt:lpstr>6_Office-tema</vt:lpstr>
      <vt:lpstr>Tristhet</vt:lpstr>
      <vt:lpstr>Billie Eilish - Bury a Friend</vt:lpstr>
      <vt:lpstr>PowerPoint-presentasjon</vt:lpstr>
      <vt:lpstr>PowerPoint-presentasjon</vt:lpstr>
      <vt:lpstr>PowerPoint-presentasjon</vt:lpstr>
      <vt:lpstr>PowerPoint-presentasjon</vt:lpstr>
      <vt:lpstr>PowerPoint-presentasjon</vt:lpstr>
      <vt:lpstr>Film: Hvorfor er det viktig å spørre om selvmordstanker?</vt:lpstr>
      <vt:lpstr>PowerPoint-presentasjon</vt:lpstr>
      <vt:lpstr>PowerPoint-presentasjon</vt:lpstr>
      <vt:lpstr>PowerPoint-presentasjon</vt:lpstr>
      <vt:lpstr>Hvor mange får en psykisk lidelse i løpet av et år?</vt:lpstr>
      <vt:lpstr>Hvor mange får en psykisk lidelse i løpet av livet?</vt:lpstr>
      <vt:lpstr>Hva er de tre vanligste psykiske lidelsene blant folk?</vt:lpstr>
      <vt:lpstr>PowerPoint-presentasjon</vt:lpstr>
      <vt:lpstr>PowerPoint-presentasjon</vt:lpstr>
      <vt:lpstr>PowerPoint-presentasjon</vt:lpstr>
      <vt:lpstr>Alfred og Skyggen: En liten film om selvkritikk</vt:lpstr>
      <vt:lpstr>Bilder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56</cp:revision>
  <dcterms:created xsi:type="dcterms:W3CDTF">2020-06-04T09:22:00Z</dcterms:created>
  <dcterms:modified xsi:type="dcterms:W3CDTF">2025-07-30T10:34:59Z</dcterms:modified>
</cp:coreProperties>
</file>