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83" r:id="rId2"/>
    <p:sldMasterId id="2147483659" r:id="rId3"/>
    <p:sldMasterId id="2147483675" r:id="rId4"/>
  </p:sldMasterIdLst>
  <p:notesMasterIdLst>
    <p:notesMasterId r:id="rId21"/>
  </p:notesMasterIdLst>
  <p:sldIdLst>
    <p:sldId id="261" r:id="rId5"/>
    <p:sldId id="279" r:id="rId6"/>
    <p:sldId id="270" r:id="rId7"/>
    <p:sldId id="283" r:id="rId8"/>
    <p:sldId id="282" r:id="rId9"/>
    <p:sldId id="271" r:id="rId10"/>
    <p:sldId id="288" r:id="rId11"/>
    <p:sldId id="273" r:id="rId12"/>
    <p:sldId id="275" r:id="rId13"/>
    <p:sldId id="276" r:id="rId14"/>
    <p:sldId id="265" r:id="rId15"/>
    <p:sldId id="285" r:id="rId16"/>
    <p:sldId id="286" r:id="rId17"/>
    <p:sldId id="287" r:id="rId18"/>
    <p:sldId id="289" r:id="rId19"/>
    <p:sldId id="281" r:id="rId20"/>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1538"/>
    <p:restoredTop sz="79220" autoAdjust="0"/>
  </p:normalViewPr>
  <p:slideViewPr>
    <p:cSldViewPr snapToGrid="0" snapToObjects="1">
      <p:cViewPr>
        <p:scale>
          <a:sx n="72" d="100"/>
          <a:sy n="72" d="100"/>
        </p:scale>
        <p:origin x="144" y="520"/>
      </p:cViewPr>
      <p:guideLst>
        <p:guide orient="horz" pos="2160"/>
        <p:guide pos="3840"/>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n-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AECA6B-B312-4F47-B3D1-EA7C7D58AD5A}" type="datetimeFigureOut">
              <a:rPr lang="nn-NO" smtClean="0"/>
              <a:t>23.07.2025</a:t>
            </a:fld>
            <a:endParaRPr lang="nn-NO"/>
          </a:p>
        </p:txBody>
      </p:sp>
      <p:sp>
        <p:nvSpPr>
          <p:cNvPr id="4" name="Plassholder for lysbil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n-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n-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3AF79D-7614-A448-9D81-1B2943083F21}" type="slidenum">
              <a:rPr lang="nn-NO" smtClean="0"/>
              <a:t>‹#›</a:t>
            </a:fld>
            <a:endParaRPr lang="nn-NO"/>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fn.no/tema/baerekraftig-utvikling-fattigdom-og-befolkning/fattigdom#Undervisningsopplegg-5"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unsplash.com/@kellysikkema?utm_source=unsplash&amp;utm_medium=referral&amp;utm_content=creditCopyText"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unsplash.com/s/photos/lego?utm_source=unsplash&amp;utm_medium=referral&amp;utm_content=creditCopyText"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IGQmdoK_ZfY"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udiolinks.com/tour-guide-system-renta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n-NO" dirty="0"/>
          </a:p>
        </p:txBody>
      </p:sp>
      <p:sp>
        <p:nvSpPr>
          <p:cNvPr id="4" name="Plassholder for lysbildenummer 3"/>
          <p:cNvSpPr>
            <a:spLocks noGrp="1"/>
          </p:cNvSpPr>
          <p:nvPr>
            <p:ph type="sldNum" sz="quarter" idx="10"/>
          </p:nvPr>
        </p:nvSpPr>
        <p:spPr/>
        <p:txBody>
          <a:bodyPr/>
          <a:lstStyle/>
          <a:p>
            <a:fld id="{8A3AF79D-7614-A448-9D81-1B2943083F21}" type="slidenum">
              <a:rPr lang="nn-NO" smtClean="0"/>
              <a:t>1</a:t>
            </a:fld>
            <a:endParaRPr lang="nn-NO"/>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lvl="0"/>
            <a:r>
              <a:rPr lang="nb-NO" sz="1200" b="1" kern="1200" dirty="0">
                <a:solidFill>
                  <a:schemeClr val="tx1"/>
                </a:solidFill>
                <a:effectLst/>
                <a:latin typeface="+mn-lt"/>
                <a:ea typeface="+mn-ea"/>
                <a:cs typeface="+mn-cs"/>
              </a:rPr>
              <a:t>Ifølge FN kommer jordens befolkning til å øke med 4 milliarder mennesker frem til 2100. Hva er den viktigste årsaken til denne økningen?</a:t>
            </a:r>
            <a:endParaRPr lang="nb-NO" sz="1200" kern="1200" dirty="0">
              <a:solidFill>
                <a:schemeClr val="tx1"/>
              </a:solidFill>
              <a:effectLst/>
              <a:latin typeface="+mn-lt"/>
              <a:ea typeface="+mn-ea"/>
              <a:cs typeface="+mn-cs"/>
            </a:endParaRPr>
          </a:p>
          <a:p>
            <a:pPr lvl="0"/>
            <a:r>
              <a:rPr lang="nb-NO" sz="1200" kern="1200" dirty="0">
                <a:solidFill>
                  <a:schemeClr val="tx1"/>
                </a:solidFill>
                <a:effectLst/>
                <a:latin typeface="+mn-lt"/>
                <a:ea typeface="+mn-ea"/>
                <a:cs typeface="+mn-cs"/>
              </a:rPr>
              <a:t>A: Det vil være flere barn (under 15 år)</a:t>
            </a:r>
          </a:p>
          <a:p>
            <a:pPr lvl="0"/>
            <a:r>
              <a:rPr lang="nb-NO" sz="1200" kern="1200" dirty="0">
                <a:solidFill>
                  <a:schemeClr val="tx1"/>
                </a:solidFill>
                <a:effectLst/>
                <a:latin typeface="+mn-lt"/>
                <a:ea typeface="+mn-ea"/>
                <a:cs typeface="+mn-cs"/>
              </a:rPr>
              <a:t>B: Det vil være flere voksne (i alderen 15-74 år) (riktig svar)</a:t>
            </a:r>
          </a:p>
          <a:p>
            <a:pPr lvl="0"/>
            <a:r>
              <a:rPr lang="nb-NO" sz="1200" kern="1200" dirty="0">
                <a:solidFill>
                  <a:schemeClr val="tx1"/>
                </a:solidFill>
                <a:effectLst/>
                <a:latin typeface="+mn-lt"/>
                <a:ea typeface="+mn-ea"/>
                <a:cs typeface="+mn-cs"/>
              </a:rPr>
              <a:t>C: Det vil være flere svært gamle mennesker (75 år og eldre)</a:t>
            </a:r>
          </a:p>
          <a:p>
            <a:endParaRPr lang="nb-NO" dirty="0"/>
          </a:p>
          <a:p>
            <a:r>
              <a:rPr lang="nb-NO" dirty="0"/>
              <a:t>B: Begrunnelse Det vil være flere voksne, fordi flere</a:t>
            </a:r>
            <a:r>
              <a:rPr lang="nb-NO" baseline="0" dirty="0"/>
              <a:t> vokser opp og færre dør av sykdom og krig</a:t>
            </a:r>
          </a:p>
          <a:p>
            <a:r>
              <a:rPr lang="nb-NO" baseline="0" dirty="0"/>
              <a:t>Forventet levealder i verden er nå 70 år, den stiger.</a:t>
            </a:r>
            <a:endParaRPr lang="nb-NO" dirty="0"/>
          </a:p>
          <a:p>
            <a:endParaRPr lang="nn-NO" dirty="0"/>
          </a:p>
        </p:txBody>
      </p:sp>
      <p:sp>
        <p:nvSpPr>
          <p:cNvPr id="4" name="Plassholder for lysbildenummer 3"/>
          <p:cNvSpPr>
            <a:spLocks noGrp="1"/>
          </p:cNvSpPr>
          <p:nvPr>
            <p:ph type="sldNum" sz="quarter" idx="10"/>
          </p:nvPr>
        </p:nvSpPr>
        <p:spPr/>
        <p:txBody>
          <a:bodyPr/>
          <a:lstStyle/>
          <a:p>
            <a:fld id="{8A3AF79D-7614-A448-9D81-1B2943083F21}" type="slidenum">
              <a:rPr lang="nn-NO" smtClean="0"/>
              <a:t>10</a:t>
            </a:fld>
            <a:endParaRPr lang="nn-NO"/>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a:buNone/>
            </a:pPr>
            <a:r>
              <a:rPr lang="nb-NO" sz="1200" b="1" kern="1200" dirty="0">
                <a:solidFill>
                  <a:schemeClr val="tx1"/>
                </a:solidFill>
                <a:effectLst/>
                <a:latin typeface="+mn-lt"/>
                <a:ea typeface="+mn-ea"/>
                <a:cs typeface="+mn-cs"/>
              </a:rPr>
              <a:t>Men: De siste årene har utviklingen bremset opp eller snudd på enkelte områder</a:t>
            </a:r>
            <a:r>
              <a:rPr lang="nb-NO" sz="1200" kern="1200" dirty="0">
                <a:solidFill>
                  <a:schemeClr val="tx1"/>
                </a:solidFill>
                <a:effectLst/>
                <a:latin typeface="+mn-lt"/>
                <a:ea typeface="+mn-ea"/>
                <a:cs typeface="+mn-cs"/>
              </a:rPr>
              <a:t>, særlig på grunn av pandemien, krig og klimakrisen. Noen har fått det verre. Statistikk fra FN viser </a:t>
            </a:r>
            <a:r>
              <a:rPr lang="nb-NO" sz="1200" b="1" kern="1200" dirty="0">
                <a:solidFill>
                  <a:schemeClr val="tx1"/>
                </a:solidFill>
                <a:effectLst/>
                <a:latin typeface="+mn-lt"/>
                <a:ea typeface="+mn-ea"/>
                <a:cs typeface="+mn-cs"/>
              </a:rPr>
              <a:t>likevel </a:t>
            </a:r>
            <a:r>
              <a:rPr lang="nb-NO" sz="1200" kern="1200" dirty="0">
                <a:solidFill>
                  <a:schemeClr val="tx1"/>
                </a:solidFill>
                <a:effectLst/>
                <a:latin typeface="+mn-lt"/>
                <a:ea typeface="+mn-ea"/>
                <a:cs typeface="+mn-cs"/>
              </a:rPr>
              <a:t>at verden fortsatt har gjort store fremskritt sammenlignet med for noen tiår siden. Vi må huske: Mennesker har gjennom tidene klart å løse mange problemer knyttet til fattigdom, krig, og overlevelse. Innsats nytter. </a:t>
            </a:r>
            <a:r>
              <a:rPr lang="nb-NO" sz="1800" dirty="0">
                <a:solidFill>
                  <a:srgbClr val="280D25"/>
                </a:solidFill>
                <a:effectLst/>
                <a:latin typeface="Calibri" panose="020F0502020204030204" pitchFamily="34" charset="0"/>
                <a:ea typeface="Calibri" panose="020F0502020204030204" pitchFamily="34" charset="0"/>
                <a:cs typeface="Calibri" panose="020F0502020204030204" pitchFamily="34" charset="0"/>
              </a:rPr>
              <a:t>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dirty="0">
                <a:effectLst/>
                <a:latin typeface="Calibri" panose="020F0502020204030204" pitchFamily="34" charset="0"/>
                <a:ea typeface="Calibri" panose="020F0502020204030204" pitchFamily="34" charset="0"/>
                <a:cs typeface="Calibri" panose="020F0502020204030204" pitchFamily="34" charset="0"/>
              </a:rPr>
              <a:t>FN: </a:t>
            </a:r>
            <a:r>
              <a:rPr lang="nb-NO" sz="1800" u="sng" dirty="0">
                <a:solidFill>
                  <a:srgbClr val="3573A8"/>
                </a:solidFill>
                <a:effectLst/>
                <a:latin typeface="Calibri" panose="020F0502020204030204" pitchFamily="34" charset="0"/>
                <a:ea typeface="Calibri" panose="020F0502020204030204" pitchFamily="34" charset="0"/>
                <a:cs typeface="Calibri" panose="020F0502020204030204" pitchFamily="34" charset="0"/>
                <a:hlinkClick r:id="rId3"/>
              </a:rPr>
              <a:t>https://fn.no/tema/baerekraftig-utvikling-fattigdom-og-befolkning/fattigdom#Undervisningsopplegg-5</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gn="l" defTabSz="457200" rtl="0" eaLnBrk="1" fontAlgn="auto" latinLnBrk="0" hangingPunct="1">
              <a:lnSpc>
                <a:spcPct val="100000"/>
              </a:lnSpc>
              <a:spcBef>
                <a:spcPts val="0"/>
              </a:spcBef>
              <a:spcAft>
                <a:spcPts val="0"/>
              </a:spcAft>
              <a:buClrTx/>
              <a:buSzTx/>
              <a:buFontTx/>
              <a:buNone/>
              <a:tabLst/>
              <a:defRPr/>
            </a:pPr>
            <a:r>
              <a:rPr lang="nb-NO" dirty="0">
                <a:solidFill>
                  <a:schemeClr val="bg1"/>
                </a:solidFill>
              </a:rPr>
              <a:t>Foto: Alex </a:t>
            </a:r>
            <a:r>
              <a:rPr lang="nb-NO" dirty="0" err="1">
                <a:solidFill>
                  <a:schemeClr val="bg1"/>
                </a:solidFill>
              </a:rPr>
              <a:t>Krivic</a:t>
            </a:r>
            <a:endParaRPr lang="nb-NO" dirty="0">
              <a:solidFill>
                <a:schemeClr val="bg1"/>
              </a:solidFill>
            </a:endParaRPr>
          </a:p>
          <a:p>
            <a:endParaRPr lang="nb-NO" dirty="0"/>
          </a:p>
          <a:p>
            <a:endParaRPr lang="nn-NO" dirty="0"/>
          </a:p>
        </p:txBody>
      </p:sp>
      <p:sp>
        <p:nvSpPr>
          <p:cNvPr id="4" name="Plassholder for lysbildenummer 3"/>
          <p:cNvSpPr>
            <a:spLocks noGrp="1"/>
          </p:cNvSpPr>
          <p:nvPr>
            <p:ph type="sldNum" sz="quarter" idx="10"/>
          </p:nvPr>
        </p:nvSpPr>
        <p:spPr/>
        <p:txBody>
          <a:bodyPr/>
          <a:lstStyle/>
          <a:p>
            <a:fld id="{8A3AF79D-7614-A448-9D81-1B2943083F21}" type="slidenum">
              <a:rPr lang="nn-NO" smtClean="0"/>
              <a:t>11</a:t>
            </a:fld>
            <a:endParaRPr lang="nn-NO"/>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Det hjelper å tro på noe, brenne for noe</a:t>
            </a:r>
            <a:r>
              <a:rPr lang="nb-NO" sz="1200" kern="1200" dirty="0">
                <a:solidFill>
                  <a:schemeClr val="tx1"/>
                </a:solidFill>
                <a:effectLst/>
                <a:latin typeface="+mn-lt"/>
                <a:ea typeface="+mn-ea"/>
                <a:cs typeface="+mn-cs"/>
              </a:rPr>
              <a:t>. Hvis du er redd for klimaet, så gjør noe med det, og bli medlem i en klimabevegelse. En viktig del av å være et menneske, er å være medborger. Engasjement vil gi deg energi. Å gjøre noe for andre vil gi deg energi. Samfunnet </a:t>
            </a:r>
            <a:r>
              <a:rPr lang="nb-NO" sz="1200" i="1" kern="1200" dirty="0">
                <a:solidFill>
                  <a:schemeClr val="tx1"/>
                </a:solidFill>
                <a:effectLst/>
                <a:latin typeface="+mn-lt"/>
                <a:ea typeface="+mn-ea"/>
                <a:cs typeface="+mn-cs"/>
              </a:rPr>
              <a:t>trenger</a:t>
            </a:r>
            <a:r>
              <a:rPr lang="nb-NO" sz="1200" kern="1200" dirty="0">
                <a:solidFill>
                  <a:schemeClr val="tx1"/>
                </a:solidFill>
                <a:effectLst/>
                <a:latin typeface="+mn-lt"/>
                <a:ea typeface="+mn-ea"/>
                <a:cs typeface="+mn-cs"/>
              </a:rPr>
              <a:t> at du og jeg bryr oss. </a:t>
            </a:r>
          </a:p>
          <a:p>
            <a:endParaRPr lang="nb-NO" dirty="0"/>
          </a:p>
          <a:p>
            <a:r>
              <a:rPr lang="nb-NO" dirty="0"/>
              <a:t>Bilde: Jonas Ingstad</a:t>
            </a:r>
          </a:p>
        </p:txBody>
      </p:sp>
      <p:sp>
        <p:nvSpPr>
          <p:cNvPr id="4" name="Plassholder for lysbildenummer 3"/>
          <p:cNvSpPr>
            <a:spLocks noGrp="1"/>
          </p:cNvSpPr>
          <p:nvPr>
            <p:ph type="sldNum" sz="quarter" idx="10"/>
          </p:nvPr>
        </p:nvSpPr>
        <p:spPr/>
        <p:txBody>
          <a:bodyPr/>
          <a:lstStyle/>
          <a:p>
            <a:fld id="{8A3AF79D-7614-A448-9D81-1B2943083F21}" type="slidenum">
              <a:rPr lang="nn-NO" smtClean="0"/>
              <a:t>12</a:t>
            </a:fld>
            <a:endParaRPr lang="nn-NO"/>
          </a:p>
        </p:txBody>
      </p:sp>
    </p:spTree>
    <p:extLst>
      <p:ext uri="{BB962C8B-B14F-4D97-AF65-F5344CB8AC3E}">
        <p14:creationId xmlns:p14="http://schemas.microsoft.com/office/powerpoint/2010/main" val="1850396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Du må kanskje arbeide hardt for å nå noen mål. Men hardt kan være bra!</a:t>
            </a:r>
            <a:r>
              <a:rPr lang="nb-NO" sz="1200" kern="1200" dirty="0">
                <a:solidFill>
                  <a:schemeClr val="tx1"/>
                </a:solidFill>
                <a:effectLst/>
                <a:latin typeface="+mn-lt"/>
                <a:ea typeface="+mn-ea"/>
                <a:cs typeface="+mn-cs"/>
              </a:rPr>
              <a:t> Hjernen kan sammenlignes med en muskel – den blir sterkere og smartere når du trener den. Litt stress er bra for oss: Det skjerper fokus og øker oksygentilførselen til hjernen. Du trener opp hjernen ved å arbeide med oppgaver som gjør at du må tenke hardt. Når du strever, betyr det at du lærer. Å streve betyr IKKE at du er dum. </a:t>
            </a:r>
            <a:r>
              <a:rPr lang="nb-NO" sz="1200" b="1" kern="1200" dirty="0">
                <a:solidFill>
                  <a:schemeClr val="tx1"/>
                </a:solidFill>
                <a:effectLst/>
                <a:latin typeface="+mn-lt"/>
                <a:ea typeface="+mn-ea"/>
                <a:cs typeface="+mn-cs"/>
              </a:rPr>
              <a:t>Mange av oss </a:t>
            </a:r>
            <a:r>
              <a:rPr lang="nb-NO" sz="1200" kern="1200" dirty="0">
                <a:solidFill>
                  <a:schemeClr val="tx1"/>
                </a:solidFill>
                <a:effectLst/>
                <a:latin typeface="+mn-lt"/>
                <a:ea typeface="+mn-ea"/>
                <a:cs typeface="+mn-cs"/>
              </a:rPr>
              <a:t>mister motet når vi ikke får til noe. Da er det kjempeviktig HVA vi sier til oss selv. Prøv å si: «Jeg skal gjøre mitt beste, selv om jeg strever. Det viktigste er at jeg prøver. Det er godt nok.» </a:t>
            </a:r>
          </a:p>
          <a:p>
            <a:endParaRPr lang="nb-NO" dirty="0"/>
          </a:p>
        </p:txBody>
      </p:sp>
      <p:sp>
        <p:nvSpPr>
          <p:cNvPr id="4" name="Plassholder for lysbildenummer 3"/>
          <p:cNvSpPr>
            <a:spLocks noGrp="1"/>
          </p:cNvSpPr>
          <p:nvPr>
            <p:ph type="sldNum" sz="quarter" idx="10"/>
          </p:nvPr>
        </p:nvSpPr>
        <p:spPr/>
        <p:txBody>
          <a:bodyPr/>
          <a:lstStyle/>
          <a:p>
            <a:fld id="{8A3AF79D-7614-A448-9D81-1B2943083F21}" type="slidenum">
              <a:rPr lang="nn-NO" smtClean="0"/>
              <a:t>13</a:t>
            </a:fld>
            <a:endParaRPr lang="nn-NO"/>
          </a:p>
        </p:txBody>
      </p:sp>
    </p:spTree>
    <p:extLst>
      <p:ext uri="{BB962C8B-B14F-4D97-AF65-F5344CB8AC3E}">
        <p14:creationId xmlns:p14="http://schemas.microsoft.com/office/powerpoint/2010/main" val="1343633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800" b="1" dirty="0">
                <a:solidFill>
                  <a:srgbClr val="280D25"/>
                </a:solidFill>
                <a:effectLst/>
                <a:latin typeface="Calibri" panose="020F0502020204030204" pitchFamily="34" charset="0"/>
                <a:ea typeface="Times New Roman" panose="02020603050405020304" pitchFamily="18" charset="0"/>
                <a:cs typeface="Calibri" panose="020F0502020204030204" pitchFamily="34" charset="0"/>
              </a:rPr>
              <a:t>Det rare er at å prøve å klare noe vanskelig som regel er gøyere enn selve resultatet. </a:t>
            </a:r>
            <a:r>
              <a:rPr lang="nb-NO" sz="1800" dirty="0">
                <a:solidFill>
                  <a:srgbClr val="280D25"/>
                </a:solidFill>
                <a:effectLst/>
                <a:latin typeface="Calibri" panose="020F0502020204030204" pitchFamily="34" charset="0"/>
                <a:ea typeface="Times New Roman" panose="02020603050405020304" pitchFamily="18" charset="0"/>
                <a:cs typeface="Calibri" panose="020F0502020204030204" pitchFamily="34" charset="0"/>
              </a:rPr>
              <a:t>Bare tenk på lego-bygging. Mange barn storkoser seg med å bygge noe vanskelig, et høyt tårn for eksempel. Og når de er ferdige så river de det ned, eller mister interessen. Slik er det i livet og. Det er gøyest å prøve å klare noe, for da har vi noe meningsfullt å holde på med.</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sz="1200" b="0" i="0" kern="1200" dirty="0">
              <a:solidFill>
                <a:schemeClr val="tx1"/>
              </a:solidFill>
              <a:effectLst/>
              <a:latin typeface="+mn-lt"/>
              <a:ea typeface="+mn-ea"/>
              <a:cs typeface="+mn-cs"/>
            </a:endParaRPr>
          </a:p>
          <a:p>
            <a:r>
              <a:rPr lang="nb-NO" sz="1200" b="0" i="0" kern="1200" dirty="0">
                <a:solidFill>
                  <a:schemeClr val="tx1"/>
                </a:solidFill>
                <a:effectLst/>
                <a:latin typeface="+mn-lt"/>
                <a:ea typeface="+mn-ea"/>
                <a:cs typeface="+mn-cs"/>
              </a:rPr>
              <a:t>Photo by </a:t>
            </a:r>
            <a:r>
              <a:rPr lang="nb-NO" sz="1200" b="0" i="0" kern="1200" dirty="0">
                <a:solidFill>
                  <a:schemeClr val="tx1"/>
                </a:solidFill>
                <a:effectLst/>
                <a:latin typeface="+mn-lt"/>
                <a:ea typeface="+mn-ea"/>
                <a:cs typeface="+mn-cs"/>
                <a:hlinkClick r:id="rId3"/>
              </a:rPr>
              <a:t>Kelly Sikkema</a:t>
            </a:r>
            <a:r>
              <a:rPr lang="nb-NO" sz="1200" b="0" i="0" kern="1200" dirty="0">
                <a:solidFill>
                  <a:schemeClr val="tx1"/>
                </a:solidFill>
                <a:effectLst/>
                <a:latin typeface="+mn-lt"/>
                <a:ea typeface="+mn-ea"/>
                <a:cs typeface="+mn-cs"/>
              </a:rPr>
              <a:t> </a:t>
            </a:r>
            <a:r>
              <a:rPr lang="nb-NO" sz="1200" b="0" i="0" kern="1200" dirty="0" err="1">
                <a:solidFill>
                  <a:schemeClr val="tx1"/>
                </a:solidFill>
                <a:effectLst/>
                <a:latin typeface="+mn-lt"/>
                <a:ea typeface="+mn-ea"/>
                <a:cs typeface="+mn-cs"/>
              </a:rPr>
              <a:t>on</a:t>
            </a:r>
            <a:r>
              <a:rPr lang="nb-NO" sz="1200" b="0" i="0" kern="1200" dirty="0">
                <a:solidFill>
                  <a:schemeClr val="tx1"/>
                </a:solidFill>
                <a:effectLst/>
                <a:latin typeface="+mn-lt"/>
                <a:ea typeface="+mn-ea"/>
                <a:cs typeface="+mn-cs"/>
              </a:rPr>
              <a:t> </a:t>
            </a:r>
            <a:r>
              <a:rPr lang="nb-NO" sz="1200" b="0" i="0" kern="1200" dirty="0">
                <a:solidFill>
                  <a:schemeClr val="tx1"/>
                </a:solidFill>
                <a:effectLst/>
                <a:latin typeface="+mn-lt"/>
                <a:ea typeface="+mn-ea"/>
                <a:cs typeface="+mn-cs"/>
                <a:hlinkClick r:id="rId4"/>
              </a:rPr>
              <a:t>Unsplash</a:t>
            </a:r>
            <a:endParaRPr lang="nb-NO" dirty="0"/>
          </a:p>
        </p:txBody>
      </p:sp>
      <p:sp>
        <p:nvSpPr>
          <p:cNvPr id="4" name="Plassholder for lysbildenummer 3"/>
          <p:cNvSpPr>
            <a:spLocks noGrp="1"/>
          </p:cNvSpPr>
          <p:nvPr>
            <p:ph type="sldNum" sz="quarter" idx="10"/>
          </p:nvPr>
        </p:nvSpPr>
        <p:spPr/>
        <p:txBody>
          <a:bodyPr/>
          <a:lstStyle/>
          <a:p>
            <a:fld id="{8A3AF79D-7614-A448-9D81-1B2943083F21}" type="slidenum">
              <a:rPr lang="nn-NO" smtClean="0"/>
              <a:t>14</a:t>
            </a:fld>
            <a:endParaRPr lang="nn-NO"/>
          </a:p>
        </p:txBody>
      </p:sp>
    </p:spTree>
    <p:extLst>
      <p:ext uri="{BB962C8B-B14F-4D97-AF65-F5344CB8AC3E}">
        <p14:creationId xmlns:p14="http://schemas.microsoft.com/office/powerpoint/2010/main" val="1583986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900" kern="1200" dirty="0">
                <a:solidFill>
                  <a:schemeClr val="tx1"/>
                </a:solidFill>
                <a:effectLst/>
                <a:latin typeface="+mn-lt"/>
                <a:ea typeface="+mn-ea"/>
                <a:cs typeface="+mn-cs"/>
              </a:rPr>
              <a:t>Vi avslutter med å se en musikkvideo: </a:t>
            </a:r>
            <a:r>
              <a:rPr lang="nb-NO" sz="900" kern="1200" dirty="0" err="1">
                <a:solidFill>
                  <a:schemeClr val="tx1"/>
                </a:solidFill>
                <a:effectLst/>
                <a:latin typeface="+mn-lt"/>
                <a:ea typeface="+mn-ea"/>
                <a:cs typeface="+mn-cs"/>
              </a:rPr>
              <a:t>Laleh</a:t>
            </a:r>
            <a:r>
              <a:rPr lang="nb-NO" sz="900" kern="1200" dirty="0">
                <a:solidFill>
                  <a:schemeClr val="tx1"/>
                </a:solidFill>
                <a:effectLst/>
                <a:latin typeface="+mn-lt"/>
                <a:ea typeface="+mn-ea"/>
                <a:cs typeface="+mn-cs"/>
              </a:rPr>
              <a:t> – Goliat </a:t>
            </a:r>
          </a:p>
          <a:p>
            <a:r>
              <a:rPr lang="nb-NO" sz="900" kern="1200" dirty="0">
                <a:solidFill>
                  <a:schemeClr val="tx1"/>
                </a:solidFill>
                <a:effectLst/>
                <a:latin typeface="+mn-lt"/>
                <a:ea typeface="+mn-ea"/>
                <a:cs typeface="+mn-cs"/>
              </a:rPr>
              <a:t>Den handler om de</a:t>
            </a:r>
            <a:r>
              <a:rPr lang="nb-NO" sz="900" kern="1200" baseline="0" dirty="0">
                <a:solidFill>
                  <a:schemeClr val="tx1"/>
                </a:solidFill>
                <a:effectLst/>
                <a:latin typeface="+mn-lt"/>
                <a:ea typeface="+mn-ea"/>
                <a:cs typeface="+mn-cs"/>
              </a:rPr>
              <a:t> unge som skal forme fremtiden.</a:t>
            </a:r>
            <a:endParaRPr lang="nb-NO" dirty="0">
              <a:effectLst/>
            </a:endParaRPr>
          </a:p>
          <a:p>
            <a:r>
              <a:rPr lang="nb-NO" sz="900" i="1" kern="1200" dirty="0" err="1">
                <a:solidFill>
                  <a:schemeClr val="tx1"/>
                </a:solidFill>
                <a:effectLst/>
                <a:latin typeface="+mn-lt"/>
                <a:ea typeface="+mn-ea"/>
                <a:cs typeface="+mn-cs"/>
              </a:rPr>
              <a:t>https</a:t>
            </a:r>
            <a:r>
              <a:rPr lang="nb-NO" sz="900" i="1" kern="1200" dirty="0">
                <a:solidFill>
                  <a:schemeClr val="tx1"/>
                </a:solidFill>
                <a:effectLst/>
                <a:latin typeface="+mn-lt"/>
                <a:ea typeface="+mn-ea"/>
                <a:cs typeface="+mn-cs"/>
              </a:rPr>
              <a:t>://</a:t>
            </a:r>
            <a:r>
              <a:rPr lang="nb-NO" sz="900" i="1" kern="1200" dirty="0" err="1">
                <a:solidFill>
                  <a:schemeClr val="tx1"/>
                </a:solidFill>
                <a:effectLst/>
                <a:latin typeface="+mn-lt"/>
                <a:ea typeface="+mn-ea"/>
                <a:cs typeface="+mn-cs"/>
              </a:rPr>
              <a:t>www.youtube.com</a:t>
            </a:r>
            <a:r>
              <a:rPr lang="nb-NO" sz="900" i="1" kern="1200" dirty="0">
                <a:solidFill>
                  <a:schemeClr val="tx1"/>
                </a:solidFill>
                <a:effectLst/>
                <a:latin typeface="+mn-lt"/>
                <a:ea typeface="+mn-ea"/>
                <a:cs typeface="+mn-cs"/>
              </a:rPr>
              <a:t>/</a:t>
            </a:r>
            <a:r>
              <a:rPr lang="nb-NO" sz="900" i="1" kern="1200" dirty="0" err="1">
                <a:solidFill>
                  <a:schemeClr val="tx1"/>
                </a:solidFill>
                <a:effectLst/>
                <a:latin typeface="+mn-lt"/>
                <a:ea typeface="+mn-ea"/>
                <a:cs typeface="+mn-cs"/>
              </a:rPr>
              <a:t>watch?v</a:t>
            </a:r>
            <a:r>
              <a:rPr lang="nb-NO" sz="900" i="1" kern="1200" dirty="0">
                <a:solidFill>
                  <a:schemeClr val="tx1"/>
                </a:solidFill>
                <a:effectLst/>
                <a:latin typeface="+mn-lt"/>
                <a:ea typeface="+mn-ea"/>
                <a:cs typeface="+mn-cs"/>
              </a:rPr>
              <a:t>=2z4WvIxT4w8 </a:t>
            </a:r>
            <a:endParaRPr lang="nb-NO" dirty="0">
              <a:effectLst/>
            </a:endParaRPr>
          </a:p>
          <a:p>
            <a:endParaRPr lang="nb-NO" dirty="0"/>
          </a:p>
        </p:txBody>
      </p:sp>
      <p:sp>
        <p:nvSpPr>
          <p:cNvPr id="4" name="Plassholder for lysbildenummer 3"/>
          <p:cNvSpPr>
            <a:spLocks noGrp="1"/>
          </p:cNvSpPr>
          <p:nvPr>
            <p:ph type="sldNum" sz="quarter" idx="10"/>
          </p:nvPr>
        </p:nvSpPr>
        <p:spPr/>
        <p:txBody>
          <a:bodyPr/>
          <a:lstStyle/>
          <a:p>
            <a:fld id="{A4A79456-54A0-BB44-B523-A6C9C4B96015}" type="slidenum">
              <a:rPr lang="nb-NO" smtClean="0"/>
              <a:pPr/>
              <a:t>15</a:t>
            </a:fld>
            <a:endParaRPr lang="nb-NO"/>
          </a:p>
        </p:txBody>
      </p:sp>
    </p:spTree>
    <p:extLst>
      <p:ext uri="{BB962C8B-B14F-4D97-AF65-F5344CB8AC3E}">
        <p14:creationId xmlns:p14="http://schemas.microsoft.com/office/powerpoint/2010/main" val="15235453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8A3AF79D-7614-A448-9D81-1B2943083F21}" type="slidenum">
              <a:rPr lang="nn-NO" smtClean="0"/>
              <a:t>16</a:t>
            </a:fld>
            <a:endParaRPr lang="nn-NO"/>
          </a:p>
        </p:txBody>
      </p:sp>
    </p:spTree>
    <p:extLst>
      <p:ext uri="{BB962C8B-B14F-4D97-AF65-F5344CB8AC3E}">
        <p14:creationId xmlns:p14="http://schemas.microsoft.com/office/powerpoint/2010/main" val="724959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92500" lnSpcReduction="20000"/>
          </a:bodyPr>
          <a:lstStyle/>
          <a:p>
            <a:pPr>
              <a:buNone/>
            </a:pPr>
            <a:r>
              <a:rPr lang="nb-NO" sz="1800" b="1" dirty="0">
                <a:solidFill>
                  <a:srgbClr val="280D25"/>
                </a:solidFill>
                <a:effectLst/>
                <a:latin typeface="Calibri" panose="020F0502020204030204" pitchFamily="34" charset="0"/>
                <a:ea typeface="Calibri" panose="020F0502020204030204" pitchFamily="34" charset="0"/>
                <a:cs typeface="Calibri" panose="020F0502020204030204" pitchFamily="34" charset="0"/>
              </a:rPr>
              <a:t>Da var liten drømte jeg om å ... (gi et eksempel). Hva drømmer du om?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nb-NO" sz="1800" i="1" dirty="0">
                <a:solidFill>
                  <a:srgbClr val="280D25"/>
                </a:solidFill>
                <a:effectLst/>
                <a:latin typeface="Calibri" panose="020F0502020204030204" pitchFamily="34" charset="0"/>
                <a:ea typeface="Calibri" panose="020F0502020204030204" pitchFamily="34" charset="0"/>
                <a:cs typeface="Calibri" panose="020F0502020204030204" pitchFamily="34" charset="0"/>
              </a:rPr>
              <a:t>(Ta en kunstpause og la spørsmålet henge).</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dirty="0">
                <a:solidFill>
                  <a:srgbClr val="280D25"/>
                </a:solidFill>
                <a:effectLst/>
                <a:latin typeface="Calibri" panose="020F0502020204030204" pitchFamily="34" charset="0"/>
                <a:ea typeface="Calibri" panose="020F0502020204030204" pitchFamily="34" charset="0"/>
                <a:cs typeface="Calibri" panose="020F0502020204030204" pitchFamily="34" charset="0"/>
              </a:rPr>
              <a:t>Tenker du på framtiden din? Hvordan den vil bli, hva du skal gjøre? </a:t>
            </a:r>
          </a:p>
          <a:p>
            <a:endParaRPr lang="nb-NO" sz="1800" dirty="0">
              <a:solidFill>
                <a:srgbClr val="280D25"/>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b-NO" sz="1800" b="1" dirty="0">
                <a:solidFill>
                  <a:srgbClr val="280D25"/>
                </a:solidFill>
                <a:effectLst/>
                <a:latin typeface="Calibri" panose="020F0502020204030204" pitchFamily="34" charset="0"/>
                <a:ea typeface="Calibri" panose="020F0502020204030204" pitchFamily="34" charset="0"/>
                <a:cs typeface="Calibri" panose="020F0502020204030204" pitchFamily="34" charset="0"/>
              </a:rPr>
              <a:t>Forskning viser at tanker om fremtiden er viktig for helsen vår.</a:t>
            </a:r>
            <a:r>
              <a:rPr lang="nb-NO" sz="1800" dirty="0">
                <a:solidFill>
                  <a:srgbClr val="280D25"/>
                </a:solidFill>
                <a:effectLst/>
                <a:latin typeface="Calibri" panose="020F0502020204030204" pitchFamily="34" charset="0"/>
                <a:ea typeface="Calibri" panose="020F0502020204030204" pitchFamily="34" charset="0"/>
                <a:cs typeface="Calibri" panose="020F0502020204030204" pitchFamily="34" charset="0"/>
              </a:rPr>
              <a:t> Kjempeviktig.</a:t>
            </a:r>
            <a:r>
              <a:rPr lang="nb-NO" sz="1800" b="1" dirty="0">
                <a:solidFill>
                  <a:srgbClr val="280D25"/>
                </a:solidFill>
                <a:effectLst/>
                <a:latin typeface="Calibri" panose="020F0502020204030204" pitchFamily="34" charset="0"/>
                <a:ea typeface="Calibri" panose="020F0502020204030204" pitchFamily="34" charset="0"/>
                <a:cs typeface="Calibri" panose="020F0502020204030204" pitchFamily="34" charset="0"/>
              </a:rPr>
              <a:t> </a:t>
            </a:r>
            <a:r>
              <a:rPr lang="nb-NO" sz="1800" dirty="0">
                <a:solidFill>
                  <a:srgbClr val="280D25"/>
                </a:solidFill>
                <a:effectLst/>
                <a:latin typeface="Calibri" panose="020F0502020204030204" pitchFamily="34" charset="0"/>
                <a:ea typeface="Calibri" panose="020F0502020204030204" pitchFamily="34" charset="0"/>
                <a:cs typeface="Calibri" panose="020F0502020204030204" pitchFamily="34" charset="0"/>
              </a:rPr>
              <a:t>Mennesker trenger drømmer, for de driver oss fremover. Jo sterkere vi drømmer, jo mer drivkraft. Vi trenger å se for oss fremtiden og sette oss mål - gjerne store mål. Det er litt som å gå tur: hvem tror du har størst sjanse for å nå langt – den personen som bestemmer seg for å gå en tur til butikken, eller den personen som bestemmer seg for å nå toppen av et fjell? Alle kan ikke bli statsminister, og alle kan ikke bli rike, men mange kan faktisk mye mer enn de tror.</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nb-NO" sz="1200" dirty="0"/>
          </a:p>
          <a:p>
            <a:pPr marL="0" marR="0" indent="0" algn="l" defTabSz="457200" rtl="0" eaLnBrk="1" fontAlgn="auto" latinLnBrk="0" hangingPunct="1">
              <a:lnSpc>
                <a:spcPct val="100000"/>
              </a:lnSpc>
              <a:spcBef>
                <a:spcPts val="0"/>
              </a:spcBef>
              <a:spcAft>
                <a:spcPts val="0"/>
              </a:spcAft>
              <a:buClrTx/>
              <a:buSzTx/>
              <a:buFontTx/>
              <a:buNone/>
              <a:tabLst/>
              <a:defRPr/>
            </a:pPr>
            <a:r>
              <a:rPr lang="nb-NO" sz="1200" dirty="0"/>
              <a:t>Foto: Mathias </a:t>
            </a:r>
            <a:r>
              <a:rPr lang="nb-NO" sz="1200" dirty="0" err="1"/>
              <a:t>Hesthaven</a:t>
            </a:r>
            <a:endParaRPr lang="nb-NO" sz="1200" dirty="0"/>
          </a:p>
          <a:p>
            <a:endParaRPr lang="nb-NO" dirty="0"/>
          </a:p>
        </p:txBody>
      </p:sp>
      <p:sp>
        <p:nvSpPr>
          <p:cNvPr id="4" name="Plassholder for lysbildenummer 3"/>
          <p:cNvSpPr>
            <a:spLocks noGrp="1"/>
          </p:cNvSpPr>
          <p:nvPr>
            <p:ph type="sldNum" sz="quarter" idx="10"/>
          </p:nvPr>
        </p:nvSpPr>
        <p:spPr/>
        <p:txBody>
          <a:bodyPr/>
          <a:lstStyle/>
          <a:p>
            <a:fld id="{8A3AF79D-7614-A448-9D81-1B2943083F21}" type="slidenum">
              <a:rPr lang="nn-NO" smtClean="0"/>
              <a:t>2</a:t>
            </a:fld>
            <a:endParaRPr lang="nn-NO"/>
          </a:p>
        </p:txBody>
      </p:sp>
    </p:spTree>
    <p:extLst>
      <p:ext uri="{BB962C8B-B14F-4D97-AF65-F5344CB8AC3E}">
        <p14:creationId xmlns:p14="http://schemas.microsoft.com/office/powerpoint/2010/main" val="2031833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a:buNone/>
            </a:pPr>
            <a:r>
              <a:rPr lang="nb-NO" sz="1800" b="1" dirty="0">
                <a:solidFill>
                  <a:srgbClr val="280D25"/>
                </a:solidFill>
                <a:effectLst/>
                <a:latin typeface="Calibri" panose="020F0502020204030204" pitchFamily="34" charset="0"/>
                <a:ea typeface="Calibri" panose="020F0502020204030204" pitchFamily="34" charset="0"/>
                <a:cs typeface="Calibri" panose="020F0502020204030204" pitchFamily="34" charset="0"/>
              </a:rPr>
              <a:t>3.Det vi fokuserer på, er det vi legger merke til. Nå skal vi se et eksempel på det.</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nb-NO" sz="1800" b="1" dirty="0">
                <a:solidFill>
                  <a:srgbClr val="280D25"/>
                </a:solidFill>
                <a:effectLst/>
                <a:latin typeface="Calibri" panose="020F0502020204030204" pitchFamily="34" charset="0"/>
                <a:ea typeface="Calibri" panose="020F0502020204030204" pitchFamily="34" charset="0"/>
                <a:cs typeface="Calibri" panose="020F0502020204030204" pitchFamily="34" charset="0"/>
              </a:rPr>
              <a:t>Film: The </a:t>
            </a:r>
            <a:r>
              <a:rPr lang="nb-NO" sz="1800" b="1" dirty="0" err="1">
                <a:solidFill>
                  <a:srgbClr val="280D25"/>
                </a:solidFill>
                <a:effectLst/>
                <a:latin typeface="Calibri" panose="020F0502020204030204" pitchFamily="34" charset="0"/>
                <a:ea typeface="Calibri" panose="020F0502020204030204" pitchFamily="34" charset="0"/>
                <a:cs typeface="Calibri" panose="020F0502020204030204" pitchFamily="34" charset="0"/>
              </a:rPr>
              <a:t>Monkey</a:t>
            </a:r>
            <a:r>
              <a:rPr lang="nb-NO" sz="1800" b="1" dirty="0">
                <a:solidFill>
                  <a:srgbClr val="280D25"/>
                </a:solidFill>
                <a:effectLst/>
                <a:latin typeface="Calibri" panose="020F0502020204030204" pitchFamily="34" charset="0"/>
                <a:ea typeface="Calibri" panose="020F0502020204030204" pitchFamily="34" charset="0"/>
                <a:cs typeface="Calibri" panose="020F0502020204030204" pitchFamily="34" charset="0"/>
              </a:rPr>
              <a:t> Business </a:t>
            </a:r>
            <a:r>
              <a:rPr lang="nb-NO" sz="1800" b="1" dirty="0" err="1">
                <a:solidFill>
                  <a:srgbClr val="280D25"/>
                </a:solidFill>
                <a:effectLst/>
                <a:latin typeface="Calibri" panose="020F0502020204030204" pitchFamily="34" charset="0"/>
                <a:ea typeface="Calibri" panose="020F0502020204030204" pitchFamily="34" charset="0"/>
                <a:cs typeface="Calibri" panose="020F0502020204030204" pitchFamily="34" charset="0"/>
              </a:rPr>
              <a:t>Illusion</a:t>
            </a:r>
            <a:r>
              <a:rPr lang="nb-NO" sz="1800" b="1" dirty="0">
                <a:solidFill>
                  <a:srgbClr val="280D25"/>
                </a:solidFill>
                <a:effectLst/>
                <a:latin typeface="Calibri" panose="020F0502020204030204" pitchFamily="34" charset="0"/>
                <a:ea typeface="Calibri" panose="020F0502020204030204" pitchFamily="34" charset="0"/>
                <a:cs typeface="Calibri" panose="020F0502020204030204" pitchFamily="34" charset="0"/>
              </a:rPr>
              <a:t> av Daniel S. Simons</a:t>
            </a:r>
            <a:r>
              <a:rPr lang="nb-NO" sz="1800" dirty="0">
                <a:solidFill>
                  <a:srgbClr val="280D25"/>
                </a:solidFill>
                <a:effectLst/>
                <a:latin typeface="Calibri" panose="020F0502020204030204" pitchFamily="34" charset="0"/>
                <a:ea typeface="Calibri" panose="020F0502020204030204" pitchFamily="34" charset="0"/>
                <a:cs typeface="Calibri" panose="020F0502020204030204" pitchFamily="34" charset="0"/>
              </a:rPr>
              <a:t>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nb-NO" sz="1800" dirty="0">
                <a:solidFill>
                  <a:srgbClr val="280D25"/>
                </a:solidFill>
                <a:effectLst/>
                <a:latin typeface="Calibri" panose="020F0502020204030204" pitchFamily="34" charset="0"/>
                <a:ea typeface="Calibri" panose="020F0502020204030204" pitchFamily="34" charset="0"/>
                <a:cs typeface="Calibri" panose="020F0502020204030204" pitchFamily="34" charset="0"/>
              </a:rPr>
              <a:t>Prøv å gjøre nøyaktig som mannen sier, og se hva hjernen gjør da.</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nb-NO" sz="1800" dirty="0">
                <a:solidFill>
                  <a:srgbClr val="280D25"/>
                </a:solidFill>
                <a:effectLst/>
                <a:latin typeface="Calibri" panose="020F0502020204030204" pitchFamily="34" charset="0"/>
                <a:ea typeface="Calibri" panose="020F0502020204030204" pitchFamily="34" charset="0"/>
                <a:cs typeface="Calibri" panose="020F0502020204030204" pitchFamily="34" charset="0"/>
              </a:rPr>
              <a:t>Om du kjenner eksperimentet, hold det for deg selv </a:t>
            </a:r>
            <a:r>
              <a:rPr lang="nb-NO" sz="1800" dirty="0">
                <a:solidFill>
                  <a:srgbClr val="280D25"/>
                </a:solidFill>
                <a:effectLst/>
                <a:latin typeface="Calibri" panose="020F0502020204030204" pitchFamily="34" charset="0"/>
                <a:ea typeface="Calibri" panose="020F0502020204030204" pitchFamily="34" charset="0"/>
                <a:cs typeface="Calibri" panose="020F0502020204030204" pitchFamily="34" charset="0"/>
                <a:sym typeface="Wingdings" pitchFamily="2" charset="2"/>
              </a:rPr>
              <a:t></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u="sng" dirty="0">
                <a:solidFill>
                  <a:srgbClr val="280D25"/>
                </a:solidFill>
                <a:effectLst/>
                <a:latin typeface="Calibri" panose="020F0502020204030204" pitchFamily="34" charset="0"/>
                <a:ea typeface="Times New Roman" panose="02020603050405020304" pitchFamily="18" charset="0"/>
                <a:cs typeface="Calibri" panose="020F0502020204030204" pitchFamily="34" charset="0"/>
                <a:hlinkClick r:id="rId3"/>
              </a:rPr>
              <a:t>https://www.youtube.com/watch?v=IGQmdoK_ZfY</a:t>
            </a:r>
            <a:endParaRPr lang="nb-NO" sz="1800" dirty="0">
              <a:solidFill>
                <a:srgbClr val="280D25"/>
              </a:solidFill>
              <a:effectLst/>
              <a:latin typeface="Calibri" panose="020F0502020204030204" pitchFamily="34" charset="0"/>
              <a:ea typeface="Calibri" panose="020F0502020204030204" pitchFamily="34" charset="0"/>
              <a:cs typeface="Calibri" panose="020F0502020204030204" pitchFamily="34" charset="0"/>
              <a:sym typeface="Wingdings" pitchFamily="2" charset="2"/>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b-NO" sz="1800" b="1" dirty="0">
                <a:solidFill>
                  <a:srgbClr val="280D25"/>
                </a:solidFill>
                <a:effectLst/>
                <a:latin typeface="Calibri" panose="020F0502020204030204" pitchFamily="34" charset="0"/>
                <a:ea typeface="Calibri" panose="020F0502020204030204" pitchFamily="34" charset="0"/>
                <a:cs typeface="Calibri" panose="020F0502020204030204" pitchFamily="34" charset="0"/>
              </a:rPr>
              <a:t>Filmen viser hvor lett hjernen vår kan styres.</a:t>
            </a:r>
            <a:r>
              <a:rPr lang="nb-NO" sz="1800" dirty="0">
                <a:solidFill>
                  <a:srgbClr val="280D25"/>
                </a:solidFill>
                <a:effectLst/>
                <a:latin typeface="Calibri" panose="020F0502020204030204" pitchFamily="34" charset="0"/>
                <a:ea typeface="Calibri" panose="020F0502020204030204" pitchFamily="34" charset="0"/>
                <a:cs typeface="Calibri" panose="020F0502020204030204" pitchFamily="34" charset="0"/>
              </a:rPr>
              <a:t>  Når hjernen får beskjed om å tenke på en bestemt måte, så bruker vi ressursene våre til det. Dermed er det mindre ressurser til andre ting, som vi går glipp av. Du ser bare det du er oppmerksom på.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n-NO" dirty="0"/>
          </a:p>
        </p:txBody>
      </p:sp>
      <p:sp>
        <p:nvSpPr>
          <p:cNvPr id="4" name="Plassholder for lysbildenummer 3"/>
          <p:cNvSpPr>
            <a:spLocks noGrp="1"/>
          </p:cNvSpPr>
          <p:nvPr>
            <p:ph type="sldNum" sz="quarter" idx="10"/>
          </p:nvPr>
        </p:nvSpPr>
        <p:spPr/>
        <p:txBody>
          <a:bodyPr/>
          <a:lstStyle/>
          <a:p>
            <a:fld id="{8A3AF79D-7614-A448-9D81-1B2943083F21}" type="slidenum">
              <a:rPr lang="nn-NO" smtClean="0"/>
              <a:t>3</a:t>
            </a:fld>
            <a:endParaRPr lang="nn-NO"/>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800" b="1" dirty="0">
                <a:solidFill>
                  <a:srgbClr val="280D25"/>
                </a:solidFill>
                <a:effectLst/>
                <a:latin typeface="Calibri" panose="020F0502020204030204" pitchFamily="34" charset="0"/>
                <a:ea typeface="Calibri" panose="020F0502020204030204" pitchFamily="34" charset="0"/>
                <a:cs typeface="Calibri" panose="020F0502020204030204" pitchFamily="34" charset="0"/>
              </a:rPr>
              <a:t>Når vi snakker om fremtiden, må vi hjelpe hverandre til rett fokus:</a:t>
            </a:r>
            <a:r>
              <a:rPr lang="nb-NO" sz="1800" dirty="0">
                <a:solidFill>
                  <a:srgbClr val="280D25"/>
                </a:solidFill>
                <a:effectLst/>
                <a:latin typeface="Calibri" panose="020F0502020204030204" pitchFamily="34" charset="0"/>
                <a:ea typeface="Calibri" panose="020F0502020204030204" pitchFamily="34" charset="0"/>
                <a:cs typeface="Calibri" panose="020F0502020204030204" pitchFamily="34" charset="0"/>
              </a:rPr>
              <a:t> Å se mulighetene, ikke hindringene. Hvis hjernen får beskjed om å feste seg ved noe negativt, så gjør den det. Men hvis den også får beskjed om å lete etter det positive og se etter muligheter, ja da kan hjernen gjøre det òg.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a:p>
            <a:r>
              <a:rPr lang="nb-NO" dirty="0"/>
              <a:t>Foto: Jonas</a:t>
            </a:r>
            <a:r>
              <a:rPr lang="nb-NO" baseline="0" dirty="0"/>
              <a:t> Ingstad</a:t>
            </a:r>
            <a:endParaRPr lang="nb-NO" dirty="0"/>
          </a:p>
        </p:txBody>
      </p:sp>
      <p:sp>
        <p:nvSpPr>
          <p:cNvPr id="4" name="Plassholder for lysbildenummer 3"/>
          <p:cNvSpPr>
            <a:spLocks noGrp="1"/>
          </p:cNvSpPr>
          <p:nvPr>
            <p:ph type="sldNum" sz="quarter" idx="10"/>
          </p:nvPr>
        </p:nvSpPr>
        <p:spPr/>
        <p:txBody>
          <a:bodyPr/>
          <a:lstStyle/>
          <a:p>
            <a:fld id="{8A3AF79D-7614-A448-9D81-1B2943083F21}" type="slidenum">
              <a:rPr lang="nn-NO" smtClean="0"/>
              <a:t>4</a:t>
            </a:fld>
            <a:endParaRPr lang="nn-NO"/>
          </a:p>
        </p:txBody>
      </p:sp>
    </p:spTree>
    <p:extLst>
      <p:ext uri="{BB962C8B-B14F-4D97-AF65-F5344CB8AC3E}">
        <p14:creationId xmlns:p14="http://schemas.microsoft.com/office/powerpoint/2010/main" val="345918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800" b="1" dirty="0">
                <a:solidFill>
                  <a:srgbClr val="280D25"/>
                </a:solidFill>
                <a:effectLst/>
                <a:latin typeface="Calibri" panose="020F0502020204030204" pitchFamily="34" charset="0"/>
                <a:ea typeface="Calibri" panose="020F0502020204030204" pitchFamily="34" charset="0"/>
                <a:cs typeface="Calibri" panose="020F0502020204030204" pitchFamily="34" charset="0"/>
              </a:rPr>
              <a:t>Voksne har en tendens til å skremme</a:t>
            </a:r>
            <a:r>
              <a:rPr lang="nb-NO" sz="1800" dirty="0">
                <a:solidFill>
                  <a:srgbClr val="280D25"/>
                </a:solidFill>
                <a:effectLst/>
                <a:latin typeface="Calibri" panose="020F0502020204030204" pitchFamily="34" charset="0"/>
                <a:ea typeface="Calibri" panose="020F0502020204030204" pitchFamily="34" charset="0"/>
                <a:cs typeface="Calibri" panose="020F0502020204030204" pitchFamily="34" charset="0"/>
              </a:rPr>
              <a:t>, i beste mening, for å få dere til å skjerpe dere. På slutten av barneskolen hørte dere kanskje at «det er viktig å venne seg til mer lekser og lengre prøver, for sånn er det på ungdomsskolen. Vi må begynne med det vanskelige nå, så dere kan venne dere til å jobbe hardere, for skolen blir verre». Og nå hører dere kanskje: «Bare vent til videregående, der blir det mer press. Det er viktig å jobbe hardt, så du kommer videre i livet». Men hjelper sånt snakk?</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effectLst/>
            </a:endParaRPr>
          </a:p>
          <a:p>
            <a:r>
              <a:rPr lang="nb-NO" dirty="0"/>
              <a:t>Bilde: Jonas Ingstad</a:t>
            </a:r>
          </a:p>
        </p:txBody>
      </p:sp>
      <p:sp>
        <p:nvSpPr>
          <p:cNvPr id="4" name="Plassholder for lysbildenummer 3"/>
          <p:cNvSpPr>
            <a:spLocks noGrp="1"/>
          </p:cNvSpPr>
          <p:nvPr>
            <p:ph type="sldNum" sz="quarter" idx="10"/>
          </p:nvPr>
        </p:nvSpPr>
        <p:spPr/>
        <p:txBody>
          <a:bodyPr/>
          <a:lstStyle/>
          <a:p>
            <a:fld id="{8A3AF79D-7614-A448-9D81-1B2943083F21}" type="slidenum">
              <a:rPr lang="nn-NO" smtClean="0"/>
              <a:t>5</a:t>
            </a:fld>
            <a:endParaRPr lang="nn-NO"/>
          </a:p>
        </p:txBody>
      </p:sp>
    </p:spTree>
    <p:extLst>
      <p:ext uri="{BB962C8B-B14F-4D97-AF65-F5344CB8AC3E}">
        <p14:creationId xmlns:p14="http://schemas.microsoft.com/office/powerpoint/2010/main" val="917375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800" dirty="0">
                <a:solidFill>
                  <a:srgbClr val="280D25"/>
                </a:solidFill>
                <a:effectLst/>
                <a:latin typeface="Calibri" panose="020F0502020204030204" pitchFamily="34" charset="0"/>
                <a:ea typeface="Calibri" panose="020F0502020204030204" pitchFamily="34" charset="0"/>
                <a:cs typeface="Calibri" panose="020F0502020204030204" pitchFamily="34" charset="0"/>
              </a:rPr>
              <a:t>Tenk hvis en reiseleder hadde snakket sånn! «Velkommen til New York, her er det fint, men du må passe deg, for det er farlig her, det er mange steder du ikke må gå. Dessuten har du dårlig tid, for byen er veldig stor, så du må forte deg. Og du trenger mye penger, for alt er veldig dyrt her ...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b-NO" sz="1800" dirty="0">
                <a:solidFill>
                  <a:srgbClr val="280D25"/>
                </a:solidFill>
                <a:effectLst/>
                <a:latin typeface="Calibri" panose="020F0502020204030204" pitchFamily="34" charset="0"/>
                <a:ea typeface="Calibri" panose="020F0502020204030204" pitchFamily="34" charset="0"/>
                <a:cs typeface="Calibri" panose="020F0502020204030204" pitchFamily="34" charset="0"/>
              </a:rPr>
              <a:t>Voksne burde heller snakke positivt! Det meste blir jo bedre, ikke verre. Ungdomsskolen er bedre enn barneskolen, ikke sant? Videregående er bedre enn ungdomsskolen, mye bedre. Og voksenlivet er best av alt, helt sant! Da kan du bruke tiden din på en jobb du liker, som du trives med, og henge med mennesker som du velger selv. Og kjøre bil. Velge hvor du vil bo.</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b-NO" altLang="x-none" sz="1200" dirty="0">
                <a:hlinkClick r:id="rId3"/>
              </a:rPr>
              <a:t>Bilde:</a:t>
            </a:r>
            <a:r>
              <a:rPr lang="nb-NO" altLang="x-none" sz="1200" baseline="0" dirty="0">
                <a:hlinkClick r:id="rId3"/>
              </a:rPr>
              <a:t> </a:t>
            </a:r>
            <a:r>
              <a:rPr lang="nb-NO" altLang="x-none" sz="1200" dirty="0">
                <a:hlinkClick r:id="rId3"/>
              </a:rPr>
              <a:t>https://www.audiolinks.com/tour-guide-system-rental/</a:t>
            </a:r>
            <a:endParaRPr lang="nb-NO" altLang="x-none" sz="120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endParaRPr lang="nb-NO" sz="1200" b="1"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A3AF79D-7614-A448-9D81-1B2943083F21}" type="slidenum">
              <a:rPr lang="nn-NO" smtClean="0"/>
              <a:t>6</a:t>
            </a:fld>
            <a:endParaRPr lang="nn-NO"/>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buNone/>
            </a:pPr>
            <a:r>
              <a:rPr lang="nb-NO" sz="1800" b="1" dirty="0">
                <a:solidFill>
                  <a:srgbClr val="280D25"/>
                </a:solidFill>
                <a:effectLst/>
                <a:latin typeface="Calibri" panose="020F0502020204030204" pitchFamily="34" charset="0"/>
                <a:ea typeface="Calibri" panose="020F0502020204030204" pitchFamily="34" charset="0"/>
                <a:cs typeface="Calibri" panose="020F0502020204030204" pitchFamily="34" charset="0"/>
              </a:rPr>
              <a:t>Mange voksne tenker at alt var bedre før, og at nå blir ting bare verre og verre.</a:t>
            </a:r>
            <a:r>
              <a:rPr lang="nb-NO" sz="1800" dirty="0">
                <a:solidFill>
                  <a:srgbClr val="280D25"/>
                </a:solidFill>
                <a:effectLst/>
                <a:latin typeface="Calibri" panose="020F0502020204030204" pitchFamily="34" charset="0"/>
                <a:ea typeface="Calibri" panose="020F0502020204030204" pitchFamily="34" charset="0"/>
                <a:cs typeface="Calibri" panose="020F0502020204030204" pitchFamily="34" charset="0"/>
              </a:rPr>
              <a:t> Media er med på å forsterke det inntrykket ved å fokusere på alle de dårlige nyhetene. Sannheten er at verdensproblemene er mindre nå enn før på flere områder. Det viser statistikk fra FN.</a:t>
            </a:r>
          </a:p>
          <a:p>
            <a:pPr>
              <a:buNone/>
            </a:pP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dirty="0" err="1">
                <a:effectLst/>
                <a:latin typeface="Calibri" panose="020F0502020204030204" pitchFamily="34" charset="0"/>
                <a:ea typeface="Calibri" panose="020F0502020204030204" pitchFamily="34" charset="0"/>
                <a:cs typeface="Calibri" panose="020F0502020204030204" pitchFamily="34" charset="0"/>
              </a:rPr>
              <a:t>Rosling</a:t>
            </a:r>
            <a:r>
              <a:rPr lang="nb-NO" sz="1800" dirty="0">
                <a:effectLst/>
                <a:latin typeface="Calibri" panose="020F0502020204030204" pitchFamily="34" charset="0"/>
                <a:ea typeface="Calibri" panose="020F0502020204030204" pitchFamily="34" charset="0"/>
                <a:cs typeface="Calibri" panose="020F0502020204030204" pitchFamily="34" charset="0"/>
              </a:rPr>
              <a:t>, H., </a:t>
            </a:r>
            <a:r>
              <a:rPr lang="nb-NO" sz="1800" dirty="0" err="1">
                <a:effectLst/>
                <a:latin typeface="Calibri" panose="020F0502020204030204" pitchFamily="34" charset="0"/>
                <a:ea typeface="Calibri" panose="020F0502020204030204" pitchFamily="34" charset="0"/>
                <a:cs typeface="Calibri" panose="020F0502020204030204" pitchFamily="34" charset="0"/>
              </a:rPr>
              <a:t>Rosling</a:t>
            </a:r>
            <a:r>
              <a:rPr lang="nb-NO" sz="1800" dirty="0">
                <a:effectLst/>
                <a:latin typeface="Calibri" panose="020F0502020204030204" pitchFamily="34" charset="0"/>
                <a:ea typeface="Calibri" panose="020F0502020204030204" pitchFamily="34" charset="0"/>
                <a:cs typeface="Calibri" panose="020F0502020204030204" pitchFamily="34" charset="0"/>
              </a:rPr>
              <a:t>, O. &amp; </a:t>
            </a:r>
            <a:r>
              <a:rPr lang="nb-NO" sz="1800" dirty="0" err="1">
                <a:effectLst/>
                <a:latin typeface="Calibri" panose="020F0502020204030204" pitchFamily="34" charset="0"/>
                <a:ea typeface="Calibri" panose="020F0502020204030204" pitchFamily="34" charset="0"/>
                <a:cs typeface="Calibri" panose="020F0502020204030204" pitchFamily="34" charset="0"/>
              </a:rPr>
              <a:t>Rosling</a:t>
            </a:r>
            <a:r>
              <a:rPr lang="nb-NO" sz="1800" dirty="0">
                <a:effectLst/>
                <a:latin typeface="Calibri" panose="020F0502020204030204" pitchFamily="34" charset="0"/>
                <a:ea typeface="Calibri" panose="020F0502020204030204" pitchFamily="34" charset="0"/>
                <a:cs typeface="Calibri" panose="020F0502020204030204" pitchFamily="34" charset="0"/>
              </a:rPr>
              <a:t>, A.R. (2018). </a:t>
            </a:r>
            <a:r>
              <a:rPr lang="nb-NO" sz="1800" i="1" dirty="0" err="1">
                <a:effectLst/>
                <a:latin typeface="Calibri" panose="020F0502020204030204" pitchFamily="34" charset="0"/>
                <a:ea typeface="Calibri" panose="020F0502020204030204" pitchFamily="34" charset="0"/>
                <a:cs typeface="Calibri" panose="020F0502020204030204" pitchFamily="34" charset="0"/>
              </a:rPr>
              <a:t>Factfulness</a:t>
            </a:r>
            <a:r>
              <a:rPr lang="nb-NO" sz="1800" i="1" dirty="0">
                <a:effectLst/>
                <a:latin typeface="Calibri" panose="020F0502020204030204" pitchFamily="34" charset="0"/>
                <a:ea typeface="Calibri" panose="020F0502020204030204" pitchFamily="34" charset="0"/>
                <a:cs typeface="Calibri" panose="020F0502020204030204" pitchFamily="34" charset="0"/>
              </a:rPr>
              <a:t>. Ti knep som hjelper deg å forstå verden.</a:t>
            </a:r>
            <a:r>
              <a:rPr lang="nb-NO" sz="1800" dirty="0">
                <a:effectLst/>
                <a:latin typeface="Calibri" panose="020F0502020204030204" pitchFamily="34" charset="0"/>
                <a:ea typeface="Calibri" panose="020F0502020204030204" pitchFamily="34" charset="0"/>
                <a:cs typeface="Calibri" panose="020F0502020204030204" pitchFamily="34" charset="0"/>
              </a:rPr>
              <a:t> Oslo: Cappelen Damm.</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4" name="Plassholder for lysbildenummer 3"/>
          <p:cNvSpPr>
            <a:spLocks noGrp="1"/>
          </p:cNvSpPr>
          <p:nvPr>
            <p:ph type="sldNum" sz="quarter" idx="10"/>
          </p:nvPr>
        </p:nvSpPr>
        <p:spPr/>
        <p:txBody>
          <a:bodyPr/>
          <a:lstStyle/>
          <a:p>
            <a:fld id="{8A3AF79D-7614-A448-9D81-1B2943083F21}" type="slidenum">
              <a:rPr lang="nn-NO" smtClean="0"/>
              <a:t>7</a:t>
            </a:fld>
            <a:endParaRPr lang="nn-NO"/>
          </a:p>
        </p:txBody>
      </p:sp>
    </p:spTree>
    <p:extLst>
      <p:ext uri="{BB962C8B-B14F-4D97-AF65-F5344CB8AC3E}">
        <p14:creationId xmlns:p14="http://schemas.microsoft.com/office/powerpoint/2010/main" val="743935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lvl="0"/>
            <a:r>
              <a:rPr lang="nb-NO" sz="1200" b="1" kern="1200" dirty="0">
                <a:solidFill>
                  <a:schemeClr val="tx1"/>
                </a:solidFill>
                <a:effectLst/>
                <a:latin typeface="+mn-lt"/>
                <a:ea typeface="+mn-ea"/>
                <a:cs typeface="+mn-cs"/>
              </a:rPr>
              <a:t>Hvor bor størstedelen av verdens befolkning? ( </a:t>
            </a:r>
            <a:r>
              <a:rPr lang="nb-NO" sz="1800" dirty="0" err="1">
                <a:solidFill>
                  <a:srgbClr val="280D25"/>
                </a:solidFill>
                <a:effectLst/>
                <a:latin typeface="Calibri" panose="020F0502020204030204" pitchFamily="34" charset="0"/>
                <a:ea typeface="Calibri" panose="020F0502020204030204" pitchFamily="34" charset="0"/>
              </a:rPr>
              <a:t>faktasjekket</a:t>
            </a:r>
            <a:r>
              <a:rPr lang="nb-NO" sz="1800" dirty="0">
                <a:solidFill>
                  <a:srgbClr val="280D25"/>
                </a:solidFill>
                <a:effectLst/>
                <a:latin typeface="Calibri" panose="020F0502020204030204" pitchFamily="34" charset="0"/>
                <a:ea typeface="Calibri" panose="020F0502020204030204" pitchFamily="34" charset="0"/>
              </a:rPr>
              <a:t> 2025</a:t>
            </a:r>
            <a:r>
              <a:rPr lang="nb-NO" dirty="0">
                <a:effectLst/>
              </a:rPr>
              <a:t> )</a:t>
            </a:r>
            <a:endParaRPr lang="nb-NO" sz="1200" kern="1200" dirty="0">
              <a:solidFill>
                <a:schemeClr val="tx1"/>
              </a:solidFill>
              <a:effectLst/>
              <a:latin typeface="+mn-lt"/>
              <a:ea typeface="+mn-ea"/>
              <a:cs typeface="+mn-cs"/>
            </a:endParaRPr>
          </a:p>
          <a:p>
            <a:pPr lvl="0"/>
            <a:r>
              <a:rPr lang="nb-NO" sz="1200" kern="1200" dirty="0">
                <a:solidFill>
                  <a:schemeClr val="tx1"/>
                </a:solidFill>
                <a:effectLst/>
                <a:latin typeface="+mn-lt"/>
                <a:ea typeface="+mn-ea"/>
                <a:cs typeface="+mn-cs"/>
              </a:rPr>
              <a:t>A: I lavinntektsland</a:t>
            </a:r>
          </a:p>
          <a:p>
            <a:pPr lvl="0"/>
            <a:r>
              <a:rPr lang="nb-NO" sz="1200" kern="1200" dirty="0">
                <a:solidFill>
                  <a:schemeClr val="tx1"/>
                </a:solidFill>
                <a:effectLst/>
                <a:latin typeface="+mn-lt"/>
                <a:ea typeface="+mn-ea"/>
                <a:cs typeface="+mn-cs"/>
              </a:rPr>
              <a:t>B: I middelinntektsland (riktig svar)</a:t>
            </a:r>
          </a:p>
          <a:p>
            <a:pPr lvl="0"/>
            <a:r>
              <a:rPr lang="nb-NO" sz="1200" kern="1200" dirty="0">
                <a:solidFill>
                  <a:schemeClr val="tx1"/>
                </a:solidFill>
                <a:effectLst/>
                <a:latin typeface="+mn-lt"/>
                <a:ea typeface="+mn-ea"/>
                <a:cs typeface="+mn-cs"/>
              </a:rPr>
              <a:t>C: I høyinntekstland</a:t>
            </a:r>
          </a:p>
          <a:p>
            <a:pPr marL="0" marR="0" indent="0" algn="l" defTabSz="457200" rtl="0" eaLnBrk="1" fontAlgn="auto" latinLnBrk="0" hangingPunct="1">
              <a:lnSpc>
                <a:spcPct val="100000"/>
              </a:lnSpc>
              <a:spcBef>
                <a:spcPts val="0"/>
              </a:spcBef>
              <a:spcAft>
                <a:spcPts val="0"/>
              </a:spcAft>
              <a:buClrTx/>
              <a:buSzTx/>
              <a:buFontTx/>
              <a:buNone/>
              <a:tabLst/>
              <a:defRPr/>
            </a:pPr>
            <a:endParaRPr lang="nb-NO" dirty="0"/>
          </a:p>
          <a:p>
            <a:pPr marL="0" marR="0" indent="0" algn="l" defTabSz="457200" rtl="0" eaLnBrk="1" fontAlgn="auto" latinLnBrk="0" hangingPunct="1">
              <a:lnSpc>
                <a:spcPct val="100000"/>
              </a:lnSpc>
              <a:spcBef>
                <a:spcPts val="0"/>
              </a:spcBef>
              <a:spcAft>
                <a:spcPts val="0"/>
              </a:spcAft>
              <a:buClrTx/>
              <a:buSzTx/>
              <a:buFontTx/>
              <a:buNone/>
              <a:tabLst/>
              <a:defRPr/>
            </a:pPr>
            <a:r>
              <a:rPr lang="nb-NO" dirty="0"/>
              <a:t>2B</a:t>
            </a:r>
            <a:r>
              <a:rPr lang="nb-NO" baseline="0" dirty="0"/>
              <a:t> Middelinntekstland</a:t>
            </a:r>
            <a:endParaRPr lang="nb-NO" dirty="0"/>
          </a:p>
          <a:p>
            <a:endParaRPr lang="nn-NO" dirty="0"/>
          </a:p>
        </p:txBody>
      </p:sp>
      <p:sp>
        <p:nvSpPr>
          <p:cNvPr id="4" name="Plassholder for lysbildenummer 3"/>
          <p:cNvSpPr>
            <a:spLocks noGrp="1"/>
          </p:cNvSpPr>
          <p:nvPr>
            <p:ph type="sldNum" sz="quarter" idx="10"/>
          </p:nvPr>
        </p:nvSpPr>
        <p:spPr/>
        <p:txBody>
          <a:bodyPr/>
          <a:lstStyle/>
          <a:p>
            <a:fld id="{8A3AF79D-7614-A448-9D81-1B2943083F21}" type="slidenum">
              <a:rPr lang="nn-NO" smtClean="0"/>
              <a:t>8</a:t>
            </a:fld>
            <a:endParaRPr lang="nn-NO"/>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b="1" kern="1200" dirty="0">
                <a:solidFill>
                  <a:schemeClr val="tx1"/>
                </a:solidFill>
                <a:effectLst/>
                <a:latin typeface="+mn-lt"/>
                <a:ea typeface="+mn-ea"/>
                <a:cs typeface="+mn-cs"/>
              </a:rPr>
              <a:t>Hvordan har antall dødsfall per år som følge av naturkatastrofer endret seg i løpet av de siste 100 årene?</a:t>
            </a:r>
            <a:endParaRPr lang="nb-NO" sz="1200" kern="1200" dirty="0">
              <a:solidFill>
                <a:schemeClr val="tx1"/>
              </a:solidFill>
              <a:effectLst/>
              <a:latin typeface="+mn-lt"/>
              <a:ea typeface="+mn-ea"/>
              <a:cs typeface="+mn-cs"/>
            </a:endParaRPr>
          </a:p>
          <a:p>
            <a:pPr lvl="0"/>
            <a:r>
              <a:rPr lang="nb-NO" sz="1200" kern="1200" dirty="0">
                <a:solidFill>
                  <a:schemeClr val="tx1"/>
                </a:solidFill>
                <a:effectLst/>
                <a:latin typeface="+mn-lt"/>
                <a:ea typeface="+mn-ea"/>
                <a:cs typeface="+mn-cs"/>
              </a:rPr>
              <a:t>A: Det er mer enn fordoblet</a:t>
            </a:r>
          </a:p>
          <a:p>
            <a:pPr lvl="0"/>
            <a:r>
              <a:rPr lang="nb-NO" sz="1200" kern="1200" dirty="0">
                <a:solidFill>
                  <a:schemeClr val="tx1"/>
                </a:solidFill>
                <a:effectLst/>
                <a:latin typeface="+mn-lt"/>
                <a:ea typeface="+mn-ea"/>
                <a:cs typeface="+mn-cs"/>
              </a:rPr>
              <a:t>B: Det er omtrent uforandret</a:t>
            </a:r>
          </a:p>
          <a:p>
            <a:pPr lvl="0"/>
            <a:r>
              <a:rPr lang="nb-NO" sz="1200" kern="1200" dirty="0">
                <a:solidFill>
                  <a:schemeClr val="tx1"/>
                </a:solidFill>
                <a:effectLst/>
                <a:latin typeface="+mn-lt"/>
                <a:ea typeface="+mn-ea"/>
                <a:cs typeface="+mn-cs"/>
              </a:rPr>
              <a:t>C: Det er redusert til under halvparten (riktig svar)</a:t>
            </a:r>
          </a:p>
          <a:p>
            <a:endParaRPr lang="nb-NO" dirty="0"/>
          </a:p>
        </p:txBody>
      </p:sp>
      <p:sp>
        <p:nvSpPr>
          <p:cNvPr id="4" name="Plassholder for lysbildenummer 3"/>
          <p:cNvSpPr>
            <a:spLocks noGrp="1"/>
          </p:cNvSpPr>
          <p:nvPr>
            <p:ph type="sldNum" sz="quarter" idx="10"/>
          </p:nvPr>
        </p:nvSpPr>
        <p:spPr/>
        <p:txBody>
          <a:bodyPr/>
          <a:lstStyle/>
          <a:p>
            <a:fld id="{8A3AF79D-7614-A448-9D81-1B2943083F21}" type="slidenum">
              <a:rPr lang="nn-NO" smtClean="0"/>
              <a:t>9</a:t>
            </a:fld>
            <a:endParaRPr lang="nn-NO"/>
          </a:p>
        </p:txBody>
      </p:sp>
    </p:spTree>
    <p:extLst>
      <p:ext uri="{BB962C8B-B14F-4D97-AF65-F5344CB8AC3E}">
        <p14:creationId xmlns:p14="http://schemas.microsoft.com/office/powerpoint/2010/main" val="1257695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463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7" name="Tittel 1">
            <a:extLst>
              <a:ext uri="{FF2B5EF4-FFF2-40B4-BE49-F238E27FC236}">
                <a16:creationId xmlns:a16="http://schemas.microsoft.com/office/drawing/2014/main" id="{255CCC1D-290E-D24F-8E8C-DCD80863DF85}"/>
              </a:ext>
            </a:extLst>
          </p:cNvPr>
          <p:cNvSpPr>
            <a:spLocks noGrp="1"/>
          </p:cNvSpPr>
          <p:nvPr>
            <p:ph type="title"/>
          </p:nvPr>
        </p:nvSpPr>
        <p:spPr>
          <a:xfrm>
            <a:off x="3617842" y="543509"/>
            <a:ext cx="7981120" cy="1500320"/>
          </a:xfrm>
        </p:spPr>
        <p:txBody>
          <a:bodyPr anchor="b">
            <a:normAutofit/>
          </a:bodyPr>
          <a:lstStyle>
            <a:lvl1pPr>
              <a:defRPr sz="3000"/>
            </a:lvl1pPr>
          </a:lstStyle>
          <a:p>
            <a:r>
              <a:rPr lang="nb-NO" dirty="0"/>
              <a:t>Klikk for å redigere tittelstil</a:t>
            </a:r>
          </a:p>
        </p:txBody>
      </p:sp>
      <p:pic>
        <p:nvPicPr>
          <p:cNvPr id="8" name="Bilde 7">
            <a:extLst>
              <a:ext uri="{FF2B5EF4-FFF2-40B4-BE49-F238E27FC236}">
                <a16:creationId xmlns:a16="http://schemas.microsoft.com/office/drawing/2014/main" id="{A918FFFA-6865-214E-B419-20498D0BF61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0596"/>
          <a:stretch/>
        </p:blipFill>
        <p:spPr>
          <a:xfrm>
            <a:off x="0" y="1644714"/>
            <a:ext cx="2843768" cy="3968028"/>
          </a:xfrm>
          <a:prstGeom prst="rect">
            <a:avLst/>
          </a:prstGeom>
        </p:spPr>
      </p:pic>
    </p:spTree>
    <p:extLst>
      <p:ext uri="{BB962C8B-B14F-4D97-AF65-F5344CB8AC3E}">
        <p14:creationId xmlns:p14="http://schemas.microsoft.com/office/powerpoint/2010/main" val="2847431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tellysbilde">
    <p:bg>
      <p:bgRef idx="1001">
        <a:schemeClr val="bg2"/>
      </p:bgRef>
    </p:bg>
    <p:spTree>
      <p:nvGrpSpPr>
        <p:cNvPr id="1" name=""/>
        <p:cNvGrpSpPr/>
        <p:nvPr/>
      </p:nvGrpSpPr>
      <p:grpSpPr>
        <a:xfrm>
          <a:off x="0" y="0"/>
          <a:ext cx="0" cy="0"/>
          <a:chOff x="0" y="0"/>
          <a:chExt cx="0" cy="0"/>
        </a:xfrm>
      </p:grpSpPr>
      <p:pic>
        <p:nvPicPr>
          <p:cNvPr id="3" name="Bilde 2" descr="Et bilde som inneholder leke&#10;&#10;Automatisk generert beskrivelse">
            <a:extLst>
              <a:ext uri="{FF2B5EF4-FFF2-40B4-BE49-F238E27FC236}">
                <a16:creationId xmlns:a16="http://schemas.microsoft.com/office/drawing/2014/main" id="{4CB7E9BA-EFA4-8B47-A22B-55016C9611A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16443" y="691978"/>
            <a:ext cx="1550450" cy="6166022"/>
          </a:xfrm>
          <a:prstGeom prst="rect">
            <a:avLst/>
          </a:prstGeom>
        </p:spPr>
      </p:pic>
      <p:pic>
        <p:nvPicPr>
          <p:cNvPr id="5" name="Bilde 4" descr="Et bilde som inneholder skjorte&#10;&#10;Automatisk generert beskrivelse">
            <a:extLst>
              <a:ext uri="{FF2B5EF4-FFF2-40B4-BE49-F238E27FC236}">
                <a16:creationId xmlns:a16="http://schemas.microsoft.com/office/drawing/2014/main" id="{6820AB77-5EEE-3B4A-BE4D-1BE9215279C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66893" y="823170"/>
            <a:ext cx="2635766" cy="6034830"/>
          </a:xfrm>
          <a:prstGeom prst="rect">
            <a:avLst/>
          </a:prstGeom>
        </p:spPr>
      </p:pic>
      <p:pic>
        <p:nvPicPr>
          <p:cNvPr id="9" name="Bilde 8" descr="Et bilde som inneholder stopp&#10;&#10;Automatisk generert beskrivelse">
            <a:extLst>
              <a:ext uri="{FF2B5EF4-FFF2-40B4-BE49-F238E27FC236}">
                <a16:creationId xmlns:a16="http://schemas.microsoft.com/office/drawing/2014/main" id="{19211924-76BE-E445-84D0-A7737C4ECF2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277500" y="5879996"/>
            <a:ext cx="657815" cy="765014"/>
          </a:xfrm>
          <a:prstGeom prst="rect">
            <a:avLst/>
          </a:prstGeom>
        </p:spPr>
      </p:pic>
    </p:spTree>
    <p:extLst>
      <p:ext uri="{BB962C8B-B14F-4D97-AF65-F5344CB8AC3E}">
        <p14:creationId xmlns:p14="http://schemas.microsoft.com/office/powerpoint/2010/main" val="2133883900"/>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5" name="Bilde 4">
            <a:extLst>
              <a:ext uri="{FF2B5EF4-FFF2-40B4-BE49-F238E27FC236}">
                <a16:creationId xmlns:a16="http://schemas.microsoft.com/office/drawing/2014/main" id="{E7C10410-8B93-714B-B64B-77D37DA3014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089613" y="-327742"/>
            <a:ext cx="2203486" cy="933777"/>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437322" y="447261"/>
            <a:ext cx="6758608" cy="4726056"/>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5" name="Plassholder for bilde 7">
            <a:extLst>
              <a:ext uri="{FF2B5EF4-FFF2-40B4-BE49-F238E27FC236}">
                <a16:creationId xmlns:a16="http://schemas.microsoft.com/office/drawing/2014/main" id="{A3C7CC5C-DB45-7649-A246-96AE37B0DA16}"/>
              </a:ext>
            </a:extLst>
          </p:cNvPr>
          <p:cNvSpPr>
            <a:spLocks noGrp="1"/>
          </p:cNvSpPr>
          <p:nvPr>
            <p:ph type="pic" idx="11"/>
          </p:nvPr>
        </p:nvSpPr>
        <p:spPr>
          <a:xfrm>
            <a:off x="7494104" y="447261"/>
            <a:ext cx="3462131" cy="2256182"/>
          </a:xfrm>
          <a:prstGeom prst="rect">
            <a:avLst/>
          </a:prstGeom>
        </p:spPr>
      </p:sp>
      <p:sp>
        <p:nvSpPr>
          <p:cNvPr id="8" name="Plassholder for bilde 7">
            <a:extLst>
              <a:ext uri="{FF2B5EF4-FFF2-40B4-BE49-F238E27FC236}">
                <a16:creationId xmlns:a16="http://schemas.microsoft.com/office/drawing/2014/main" id="{CA394562-8932-984B-AB93-8DC6578417D3}"/>
              </a:ext>
            </a:extLst>
          </p:cNvPr>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0116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a:xfrm>
            <a:off x="581889" y="365125"/>
            <a:ext cx="10993584" cy="1325563"/>
          </a:xfrm>
          <a:prstGeom prst="rect">
            <a:avLst/>
          </a:prstGeom>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a:xfrm>
            <a:off x="581889" y="1825625"/>
            <a:ext cx="10993584" cy="3899766"/>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1128032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10826750" cy="2852737"/>
          </a:xfrm>
          <a:prstGeom prst="rect">
            <a:avLst/>
          </a:prstGeo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2033933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C1BD739-4466-EE4A-8335-F7F1373C42F9}"/>
              </a:ext>
            </a:extLst>
          </p:cNvPr>
          <p:cNvSpPr>
            <a:spLocks noGrp="1"/>
          </p:cNvSpPr>
          <p:nvPr>
            <p:ph sz="half" idx="1"/>
          </p:nvPr>
        </p:nvSpPr>
        <p:spPr>
          <a:xfrm>
            <a:off x="581889" y="1825625"/>
            <a:ext cx="5437911" cy="3806248"/>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a16="http://schemas.microsoft.com/office/drawing/2014/main" id="{6507E102-81DF-024D-9060-93851F9FE2E7}"/>
              </a:ext>
            </a:extLst>
          </p:cNvPr>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03349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5E962AB4-2ECE-934B-8DBC-D5B430909D69}"/>
              </a:ext>
            </a:extLst>
          </p:cNvPr>
          <p:cNvSpPr>
            <a:spLocks noGrp="1"/>
          </p:cNvSpPr>
          <p:nvPr>
            <p:ph type="title"/>
          </p:nvPr>
        </p:nvSpPr>
        <p:spPr>
          <a:xfrm>
            <a:off x="6877877" y="1570383"/>
            <a:ext cx="4859783" cy="2494232"/>
          </a:xfrm>
          <a:prstGeom prst="rect">
            <a:avLst/>
          </a:prstGeom>
        </p:spPr>
        <p:txBody>
          <a:bodyPr anchor="t"/>
          <a:lstStyle>
            <a:lvl1pPr>
              <a:defRPr sz="6000"/>
            </a:lvl1pPr>
          </a:lstStyle>
          <a:p>
            <a:r>
              <a:rPr lang="nb-NO" dirty="0"/>
              <a:t>Klikk for å redigere tittelstil</a:t>
            </a:r>
          </a:p>
        </p:txBody>
      </p:sp>
    </p:spTree>
    <p:extLst>
      <p:ext uri="{BB962C8B-B14F-4D97-AF65-F5344CB8AC3E}">
        <p14:creationId xmlns:p14="http://schemas.microsoft.com/office/powerpoint/2010/main" val="2012975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E343EF9A-E21D-7B41-BF3B-7029A5EB6B4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3826" y="510672"/>
            <a:ext cx="2161055" cy="6347327"/>
          </a:xfrm>
          <a:prstGeom prst="rect">
            <a:avLst/>
          </a:prstGeom>
        </p:spPr>
      </p:pic>
      <p:pic>
        <p:nvPicPr>
          <p:cNvPr id="5" name="Bilde 4">
            <a:extLst>
              <a:ext uri="{FF2B5EF4-FFF2-40B4-BE49-F238E27FC236}">
                <a16:creationId xmlns:a16="http://schemas.microsoft.com/office/drawing/2014/main" id="{6F280C95-EDD3-AC44-A390-E39288CC2A71}"/>
              </a:ext>
            </a:extLst>
          </p:cNvPr>
          <p:cNvPicPr>
            <a:picLocks noChangeAspect="1"/>
          </p:cNvPicPr>
          <p:nvPr userDrawn="1"/>
        </p:nvPicPr>
        <p:blipFill>
          <a:blip r:embed="rId3" cstate="email">
            <a:alphaModFix amt="50000"/>
            <a:extLst>
              <a:ext uri="{28A0092B-C50C-407E-A947-70E740481C1C}">
                <a14:useLocalDpi xmlns:a14="http://schemas.microsoft.com/office/drawing/2010/main"/>
              </a:ext>
            </a:extLst>
          </a:blip>
          <a:stretch>
            <a:fillRect/>
          </a:stretch>
        </p:blipFill>
        <p:spPr>
          <a:xfrm>
            <a:off x="8325338" y="3422693"/>
            <a:ext cx="4263400" cy="1806712"/>
          </a:xfrm>
          <a:prstGeom prst="rect">
            <a:avLst/>
          </a:prstGeom>
        </p:spPr>
      </p:pic>
      <p:pic>
        <p:nvPicPr>
          <p:cNvPr id="10" name="Bilde 9" descr="Et bilde som inneholder stopp&#10;&#10;Automatisk generert beskrivelse">
            <a:extLst>
              <a:ext uri="{FF2B5EF4-FFF2-40B4-BE49-F238E27FC236}">
                <a16:creationId xmlns:a16="http://schemas.microsoft.com/office/drawing/2014/main" id="{3D67082C-AE15-AE47-B28B-BFD75C29369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804549" y="1298394"/>
            <a:ext cx="2602780" cy="3026935"/>
          </a:xfrm>
          <a:prstGeom prst="rect">
            <a:avLst/>
          </a:prstGeom>
        </p:spPr>
      </p:pic>
    </p:spTree>
    <p:extLst>
      <p:ext uri="{BB962C8B-B14F-4D97-AF65-F5344CB8AC3E}">
        <p14:creationId xmlns:p14="http://schemas.microsoft.com/office/powerpoint/2010/main" val="2997419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bg>
      <p:bgRef idx="1001">
        <a:schemeClr val="bg2"/>
      </p:bgRef>
    </p:bg>
    <p:spTree>
      <p:nvGrpSpPr>
        <p:cNvPr id="1" name=""/>
        <p:cNvGrpSpPr/>
        <p:nvPr/>
      </p:nvGrpSpPr>
      <p:grpSpPr>
        <a:xfrm>
          <a:off x="0" y="0"/>
          <a:ext cx="0" cy="0"/>
          <a:chOff x="0" y="0"/>
          <a:chExt cx="0" cy="0"/>
        </a:xfrm>
      </p:grpSpPr>
      <p:pic>
        <p:nvPicPr>
          <p:cNvPr id="3" name="Bilde 2" descr="Et bilde som inneholder leke&#10;&#10;Automatisk generert beskrivelse">
            <a:extLst>
              <a:ext uri="{FF2B5EF4-FFF2-40B4-BE49-F238E27FC236}">
                <a16:creationId xmlns:a16="http://schemas.microsoft.com/office/drawing/2014/main" id="{4CB7E9BA-EFA4-8B47-A22B-55016C9611A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16443" y="691978"/>
            <a:ext cx="1550450" cy="6166022"/>
          </a:xfrm>
          <a:prstGeom prst="rect">
            <a:avLst/>
          </a:prstGeom>
        </p:spPr>
      </p:pic>
      <p:pic>
        <p:nvPicPr>
          <p:cNvPr id="5" name="Bilde 4" descr="Et bilde som inneholder skjorte&#10;&#10;Automatisk generert beskrivelse">
            <a:extLst>
              <a:ext uri="{FF2B5EF4-FFF2-40B4-BE49-F238E27FC236}">
                <a16:creationId xmlns:a16="http://schemas.microsoft.com/office/drawing/2014/main" id="{6820AB77-5EEE-3B4A-BE4D-1BE9215279C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66893" y="823170"/>
            <a:ext cx="2635766" cy="6034830"/>
          </a:xfrm>
          <a:prstGeom prst="rect">
            <a:avLst/>
          </a:prstGeom>
        </p:spPr>
      </p:pic>
      <p:pic>
        <p:nvPicPr>
          <p:cNvPr id="9" name="Bilde 8" descr="Et bilde som inneholder stopp&#10;&#10;Automatisk generert beskrivelse">
            <a:extLst>
              <a:ext uri="{FF2B5EF4-FFF2-40B4-BE49-F238E27FC236}">
                <a16:creationId xmlns:a16="http://schemas.microsoft.com/office/drawing/2014/main" id="{19211924-76BE-E445-84D0-A7737C4ECF2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277500" y="5879996"/>
            <a:ext cx="657815" cy="765014"/>
          </a:xfrm>
          <a:prstGeom prst="rect">
            <a:avLst/>
          </a:prstGeom>
        </p:spPr>
      </p:pic>
    </p:spTree>
    <p:extLst>
      <p:ext uri="{BB962C8B-B14F-4D97-AF65-F5344CB8AC3E}">
        <p14:creationId xmlns:p14="http://schemas.microsoft.com/office/powerpoint/2010/main" val="210211957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tellysbilde">
    <p:bg>
      <p:bgRef idx="1001">
        <a:schemeClr val="bg2"/>
      </p:bgRef>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6820AB77-5EEE-3B4A-BE4D-1BE9215279C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812184" y="916954"/>
            <a:ext cx="2074843" cy="6034830"/>
          </a:xfrm>
          <a:prstGeom prst="rect">
            <a:avLst/>
          </a:prstGeom>
        </p:spPr>
      </p:pic>
      <p:pic>
        <p:nvPicPr>
          <p:cNvPr id="9" name="Bilde 8">
            <a:extLst>
              <a:ext uri="{FF2B5EF4-FFF2-40B4-BE49-F238E27FC236}">
                <a16:creationId xmlns:a16="http://schemas.microsoft.com/office/drawing/2014/main" id="{19211924-76BE-E445-84D0-A7737C4ECF2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1277500" y="5879996"/>
            <a:ext cx="657814" cy="765014"/>
          </a:xfrm>
          <a:prstGeom prst="rect">
            <a:avLst/>
          </a:prstGeom>
        </p:spPr>
      </p:pic>
      <p:pic>
        <p:nvPicPr>
          <p:cNvPr id="7" name="Bilde 6">
            <a:extLst>
              <a:ext uri="{FF2B5EF4-FFF2-40B4-BE49-F238E27FC236}">
                <a16:creationId xmlns:a16="http://schemas.microsoft.com/office/drawing/2014/main" id="{9A90EA33-3F38-1342-9A28-75B033CCD2B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424172" y="823170"/>
            <a:ext cx="2054660" cy="6034830"/>
          </a:xfrm>
          <a:prstGeom prst="rect">
            <a:avLst/>
          </a:prstGeom>
        </p:spPr>
      </p:pic>
    </p:spTree>
    <p:extLst>
      <p:ext uri="{BB962C8B-B14F-4D97-AF65-F5344CB8AC3E}">
        <p14:creationId xmlns:p14="http://schemas.microsoft.com/office/powerpoint/2010/main" val="349886458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627321-09CD-7E4C-A03E-E063D1D59C4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2A6FC44-80E3-004E-86FA-1113D21DBEC9}"/>
              </a:ext>
            </a:extLst>
          </p:cNvPr>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Tree>
    <p:extLst>
      <p:ext uri="{BB962C8B-B14F-4D97-AF65-F5344CB8AC3E}">
        <p14:creationId xmlns:p14="http://schemas.microsoft.com/office/powerpoint/2010/main" val="3483282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3775063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9352419" cy="2852737"/>
          </a:xfr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6" name="Bilde 5">
            <a:extLst>
              <a:ext uri="{FF2B5EF4-FFF2-40B4-BE49-F238E27FC236}">
                <a16:creationId xmlns:a16="http://schemas.microsoft.com/office/drawing/2014/main" id="{1B1B87ED-8A13-2943-A02C-BCB13520FB4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flipH="1">
            <a:off x="10210319" y="472302"/>
            <a:ext cx="1720993" cy="5005633"/>
          </a:xfrm>
          <a:prstGeom prst="rect">
            <a:avLst/>
          </a:prstGeom>
        </p:spPr>
      </p:pic>
    </p:spTree>
    <p:extLst>
      <p:ext uri="{BB962C8B-B14F-4D97-AF65-F5344CB8AC3E}">
        <p14:creationId xmlns:p14="http://schemas.microsoft.com/office/powerpoint/2010/main" val="1182924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p:txBody>
          <a:bodyPr/>
          <a:lstStyle/>
          <a:p>
            <a:r>
              <a:rPr lang="nb-NO"/>
              <a:t>Klikk for å redigere tittelstil</a:t>
            </a:r>
          </a:p>
        </p:txBody>
      </p:sp>
      <p:sp>
        <p:nvSpPr>
          <p:cNvPr id="5" name="Plassholder for tekst 2">
            <a:extLst>
              <a:ext uri="{FF2B5EF4-FFF2-40B4-BE49-F238E27FC236}">
                <a16:creationId xmlns:a16="http://schemas.microsoft.com/office/drawing/2014/main" id="{F9BCAB48-F424-6D4B-AA19-81B8F95C9801}"/>
              </a:ext>
            </a:extLst>
          </p:cNvPr>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1143587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8.xml"/><Relationship Id="rId7"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3" name="Bilde 2" descr="Et bilde som inneholder tegning, tallerken&#10;&#10;Automatisk generert beskrivelse">
            <a:extLst>
              <a:ext uri="{FF2B5EF4-FFF2-40B4-BE49-F238E27FC236}">
                <a16:creationId xmlns:a16="http://schemas.microsoft.com/office/drawing/2014/main" id="{890F2505-F370-1B45-80EB-E778065FABD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98202" y="1473498"/>
            <a:ext cx="3943245" cy="5268799"/>
          </a:xfrm>
          <a:prstGeom prst="rect">
            <a:avLst/>
          </a:prstGeom>
        </p:spPr>
      </p:pic>
      <p:pic>
        <p:nvPicPr>
          <p:cNvPr id="5" name="Bilde 4" descr="Et bilde som inneholder kjole, skjorte&#10;&#10;Automatisk generert beskrivelse">
            <a:extLst>
              <a:ext uri="{FF2B5EF4-FFF2-40B4-BE49-F238E27FC236}">
                <a16:creationId xmlns:a16="http://schemas.microsoft.com/office/drawing/2014/main" id="{67386237-4D27-EE4D-8074-9D0499C9F5A0}"/>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56685" y="736600"/>
            <a:ext cx="1968500" cy="6121400"/>
          </a:xfrm>
          <a:prstGeom prst="rect">
            <a:avLst/>
          </a:prstGeom>
        </p:spPr>
      </p:pic>
      <p:pic>
        <p:nvPicPr>
          <p:cNvPr id="9" name="Bilde 8" descr="Et bilde som inneholder stopp&#10;&#10;Automatisk generert beskrivelse">
            <a:extLst>
              <a:ext uri="{FF2B5EF4-FFF2-40B4-BE49-F238E27FC236}">
                <a16:creationId xmlns:a16="http://schemas.microsoft.com/office/drawing/2014/main" id="{4283CD0B-DEB7-304A-BCE2-E76073FC3EA6}"/>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1277500" y="5879996"/>
            <a:ext cx="657815" cy="765014"/>
          </a:xfrm>
          <a:prstGeom prst="rect">
            <a:avLst/>
          </a:prstGeom>
        </p:spPr>
      </p:pic>
    </p:spTree>
    <p:extLst>
      <p:ext uri="{BB962C8B-B14F-4D97-AF65-F5344CB8AC3E}">
        <p14:creationId xmlns:p14="http://schemas.microsoft.com/office/powerpoint/2010/main" val="4060189657"/>
      </p:ext>
    </p:extLst>
  </p:cSld>
  <p:clrMap bg1="lt1" tx1="dk1" bg2="lt2" tx2="dk2" accent1="accent1" accent2="accent2" accent3="accent3" accent4="accent4" accent5="accent5" accent6="accent6" hlink="hlink" folHlink="folHlink"/>
  <p:sldLayoutIdLst>
    <p:sldLayoutId id="2147483668" r:id="rId1"/>
    <p:sldLayoutId id="214748366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2326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B7AD31D-6C6F-F141-A9F4-79ED8780319D}"/>
              </a:ext>
            </a:extLst>
          </p:cNvPr>
          <p:cNvSpPr>
            <a:spLocks noGrp="1"/>
          </p:cNvSpPr>
          <p:nvPr>
            <p:ph type="title"/>
          </p:nvPr>
        </p:nvSpPr>
        <p:spPr>
          <a:xfrm>
            <a:off x="581889" y="365125"/>
            <a:ext cx="10993584"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582C29AA-83AD-2D40-B1F3-B0BBA9B8EC05}"/>
              </a:ext>
            </a:extLst>
          </p:cNvPr>
          <p:cNvSpPr>
            <a:spLocks noGrp="1"/>
          </p:cNvSpPr>
          <p:nvPr>
            <p:ph type="body" idx="1"/>
          </p:nvPr>
        </p:nvSpPr>
        <p:spPr>
          <a:xfrm>
            <a:off x="581889" y="1825625"/>
            <a:ext cx="10993584" cy="3899766"/>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5" name="Bilde 4" descr="Et bilde som inneholder stopp&#10;&#10;Automatisk generert beskrivelse">
            <a:extLst>
              <a:ext uri="{FF2B5EF4-FFF2-40B4-BE49-F238E27FC236}">
                <a16:creationId xmlns:a16="http://schemas.microsoft.com/office/drawing/2014/main" id="{771EA46F-53CF-0C4D-8A20-E0C529363926}"/>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1277500" y="5879996"/>
            <a:ext cx="657815" cy="765014"/>
          </a:xfrm>
          <a:prstGeom prst="rect">
            <a:avLst/>
          </a:prstGeom>
        </p:spPr>
      </p:pic>
    </p:spTree>
    <p:extLst>
      <p:ext uri="{BB962C8B-B14F-4D97-AF65-F5344CB8AC3E}">
        <p14:creationId xmlns:p14="http://schemas.microsoft.com/office/powerpoint/2010/main" val="20474874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82" r:id="rId5"/>
    <p:sldLayoutId id="2147483688"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B0DED296-CFB3-A14F-AE17-9B60E1E8F77A}"/>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11278503" y="5882326"/>
            <a:ext cx="655811" cy="762684"/>
          </a:xfrm>
          <a:prstGeom prst="rect">
            <a:avLst/>
          </a:prstGeom>
        </p:spPr>
      </p:pic>
    </p:spTree>
    <p:extLst>
      <p:ext uri="{BB962C8B-B14F-4D97-AF65-F5344CB8AC3E}">
        <p14:creationId xmlns:p14="http://schemas.microsoft.com/office/powerpoint/2010/main" val="2527318826"/>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0" r:id="rId3"/>
    <p:sldLayoutId id="2147483677" r:id="rId4"/>
    <p:sldLayoutId id="2147483678" r:id="rId5"/>
    <p:sldLayoutId id="2147483679"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hyperlink" Target="https://www.youtube.com/watch?v=2z4WvIxT4w8"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audiolinks.com/tour-guide-system-rental/"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hyperlink" Target="https://unsplash.com/s/photos/lego?utm_source=unsplash&amp;utm_medium=referral&amp;utm_content=creditCopyText" TargetMode="External"/><Relationship Id="rId4" Type="http://schemas.openxmlformats.org/officeDocument/2006/relationships/hyperlink" Target="https://unsplash.com/@kellysikkema?utm_source=unsplash&amp;utm_medium=referral&amp;utm_content=creditCopyTex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hyperlink" Target="https://www.youtube.com/watch?v=IGQmdoK_Zf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DF1D6C-452C-5F4C-9BC4-A330BA9D9222}"/>
              </a:ext>
            </a:extLst>
          </p:cNvPr>
          <p:cNvSpPr>
            <a:spLocks noGrp="1"/>
          </p:cNvSpPr>
          <p:nvPr>
            <p:ph type="title"/>
          </p:nvPr>
        </p:nvSpPr>
        <p:spPr>
          <a:xfrm>
            <a:off x="6877877" y="968375"/>
            <a:ext cx="4859783" cy="2494232"/>
          </a:xfrm>
        </p:spPr>
        <p:txBody>
          <a:bodyPr/>
          <a:lstStyle/>
          <a:p>
            <a:r>
              <a:rPr lang="nb-NO" dirty="0"/>
              <a:t>Framtid og drømmer</a:t>
            </a:r>
          </a:p>
        </p:txBody>
      </p:sp>
      <p:sp>
        <p:nvSpPr>
          <p:cNvPr id="3" name="Undertittel 2"/>
          <p:cNvSpPr txBox="1">
            <a:spLocks/>
          </p:cNvSpPr>
          <p:nvPr/>
        </p:nvSpPr>
        <p:spPr>
          <a:xfrm>
            <a:off x="6877877" y="3462607"/>
            <a:ext cx="3983593" cy="1459793"/>
          </a:xfrm>
          <a:prstGeom prst="rect">
            <a:avLst/>
          </a:prstGeom>
        </p:spPr>
        <p:txBody>
          <a:bodyPr vert="horz" lIns="71323" tIns="35662" rIns="71323" bIns="35662" rtlCol="0" anchor="b">
            <a:noAutofit/>
          </a:bodyPr>
          <a:lstStyle/>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Å SKAPE GOD HELSE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FOR SEG SELV OG ANDRE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ROBUST UNGDOM </a:t>
            </a:r>
          </a:p>
          <a:p>
            <a:pPr marL="0" marR="0" lvl="0" indent="0" algn="l" defTabSz="713232" rtl="0" eaLnBrk="1" fontAlgn="auto" latinLnBrk="0" hangingPunct="1">
              <a:lnSpc>
                <a:spcPct val="90000"/>
              </a:lnSpc>
              <a:spcBef>
                <a:spcPts val="780"/>
              </a:spcBef>
              <a:spcAft>
                <a:spcPts val="0"/>
              </a:spcAft>
              <a:buClrTx/>
              <a:buSzTx/>
              <a:buFont typeface="Arial"/>
              <a:buNone/>
              <a:tabLst/>
              <a:defRPr/>
            </a:pPr>
            <a:endParaRPr lang="nb-NO" sz="2000" dirty="0"/>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Revidert 2025</a:t>
            </a:r>
          </a:p>
        </p:txBody>
      </p:sp>
    </p:spTree>
    <p:extLst>
      <p:ext uri="{BB962C8B-B14F-4D97-AF65-F5344CB8AC3E}">
        <p14:creationId xmlns:p14="http://schemas.microsoft.com/office/powerpoint/2010/main" val="1319936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9E89FE-AB51-BD4B-A525-9D721A0EC598}"/>
              </a:ext>
            </a:extLst>
          </p:cNvPr>
          <p:cNvSpPr>
            <a:spLocks noGrp="1"/>
          </p:cNvSpPr>
          <p:nvPr>
            <p:ph type="title"/>
          </p:nvPr>
        </p:nvSpPr>
        <p:spPr>
          <a:xfrm>
            <a:off x="670789" y="1508888"/>
            <a:ext cx="10993584" cy="1325563"/>
          </a:xfrm>
        </p:spPr>
        <p:txBody>
          <a:bodyPr>
            <a:normAutofit fontScale="90000"/>
          </a:bodyPr>
          <a:lstStyle/>
          <a:p>
            <a:r>
              <a:rPr lang="nb-NO" dirty="0">
                <a:solidFill>
                  <a:schemeClr val="accent1"/>
                </a:solidFill>
              </a:rPr>
              <a:t>I følge FN kommer jordens befolkning til å øke med 4 milliarder mennesker frem til 2100. Hva er den viktigste årsaken til denne økningen?</a:t>
            </a:r>
            <a:br>
              <a:rPr lang="nb-NO" dirty="0">
                <a:solidFill>
                  <a:schemeClr val="accent1"/>
                </a:solidFill>
              </a:rPr>
            </a:br>
            <a:endParaRPr lang="nb-NO" dirty="0">
              <a:solidFill>
                <a:schemeClr val="accent1"/>
              </a:solidFill>
            </a:endParaRPr>
          </a:p>
        </p:txBody>
      </p:sp>
      <p:sp>
        <p:nvSpPr>
          <p:cNvPr id="3" name="Plassholder for innhold 2">
            <a:extLst>
              <a:ext uri="{FF2B5EF4-FFF2-40B4-BE49-F238E27FC236}">
                <a16:creationId xmlns:a16="http://schemas.microsoft.com/office/drawing/2014/main" id="{9CCB6C96-CDDD-A849-ACDD-B76DFF5F056F}"/>
              </a:ext>
            </a:extLst>
          </p:cNvPr>
          <p:cNvSpPr>
            <a:spLocks noGrp="1"/>
          </p:cNvSpPr>
          <p:nvPr>
            <p:ph idx="1"/>
          </p:nvPr>
        </p:nvSpPr>
        <p:spPr>
          <a:xfrm>
            <a:off x="581889" y="2958234"/>
            <a:ext cx="10993584" cy="3899766"/>
          </a:xfrm>
        </p:spPr>
        <p:txBody>
          <a:bodyPr/>
          <a:lstStyle/>
          <a:p>
            <a:endParaRPr lang="nb-NO" dirty="0"/>
          </a:p>
        </p:txBody>
      </p:sp>
      <p:sp>
        <p:nvSpPr>
          <p:cNvPr id="4" name="Plassholder for innhold 2"/>
          <p:cNvSpPr txBox="1">
            <a:spLocks/>
          </p:cNvSpPr>
          <p:nvPr/>
        </p:nvSpPr>
        <p:spPr>
          <a:xfrm>
            <a:off x="1931710" y="4036230"/>
            <a:ext cx="8850590" cy="3626115"/>
          </a:xfrm>
          <a:prstGeom prst="rect">
            <a:avLst/>
          </a:prstGeom>
        </p:spPr>
        <p:txBody>
          <a:bodyPr vert="horz" lIns="71323" tIns="35662" rIns="71323" bIns="35662" rtlCol="0">
            <a:normAutofit/>
          </a:bodyPr>
          <a:lstStyle/>
          <a:p>
            <a:pPr marL="178308" marR="0" lvl="0" indent="-178308" algn="l" defTabSz="713232" rtl="0" eaLnBrk="1" fontAlgn="auto" latinLnBrk="0" hangingPunct="1">
              <a:lnSpc>
                <a:spcPct val="90000"/>
              </a:lnSpc>
              <a:spcBef>
                <a:spcPts val="780"/>
              </a:spcBef>
              <a:spcAft>
                <a:spcPts val="0"/>
              </a:spcAft>
              <a:buClrTx/>
              <a:buSzTx/>
              <a:buFont typeface="Wingdings" charset="2"/>
              <a:buChar char="q"/>
              <a:tabLst/>
              <a:defRPr/>
            </a:pPr>
            <a:r>
              <a:rPr kumimoji="0" lang="nb-NO" sz="3200" b="0" i="0" u="none" strike="noStrike" kern="1200" cap="none" spc="0" normalizeH="0" baseline="0" noProof="0" dirty="0">
                <a:ln>
                  <a:noFill/>
                </a:ln>
                <a:solidFill>
                  <a:schemeClr val="tx1"/>
                </a:solidFill>
                <a:effectLst/>
                <a:uLnTx/>
                <a:uFillTx/>
                <a:latin typeface="+mn-lt"/>
                <a:ea typeface="+mn-ea"/>
                <a:cs typeface="+mn-cs"/>
              </a:rPr>
              <a:t>A: Det vil være flere barn (under 15 år)</a:t>
            </a:r>
          </a:p>
          <a:p>
            <a:pPr marL="178308" marR="0" lvl="0" indent="-178308" algn="l" defTabSz="713232" rtl="0" eaLnBrk="1" fontAlgn="auto" latinLnBrk="0" hangingPunct="1">
              <a:lnSpc>
                <a:spcPct val="90000"/>
              </a:lnSpc>
              <a:spcBef>
                <a:spcPts val="780"/>
              </a:spcBef>
              <a:spcAft>
                <a:spcPts val="0"/>
              </a:spcAft>
              <a:buClrTx/>
              <a:buSzTx/>
              <a:buFont typeface="Wingdings" charset="2"/>
              <a:buChar char="q"/>
              <a:tabLst/>
              <a:defRPr/>
            </a:pPr>
            <a:r>
              <a:rPr kumimoji="0" lang="nb-NO" sz="3200" b="0" i="0" u="none" strike="noStrike" kern="1200" cap="none" spc="0" normalizeH="0" baseline="0" noProof="0" dirty="0">
                <a:ln>
                  <a:noFill/>
                </a:ln>
                <a:solidFill>
                  <a:schemeClr val="tx1"/>
                </a:solidFill>
                <a:effectLst/>
                <a:uLnTx/>
                <a:uFillTx/>
                <a:latin typeface="+mn-lt"/>
                <a:ea typeface="+mn-ea"/>
                <a:cs typeface="+mn-cs"/>
              </a:rPr>
              <a:t>B: Det vil være flere voksne ( i alderen 15-74 år) </a:t>
            </a:r>
          </a:p>
          <a:p>
            <a:pPr marL="178308" marR="0" lvl="0" indent="-178308" algn="l" defTabSz="713232" rtl="0" eaLnBrk="1" fontAlgn="auto" latinLnBrk="0" hangingPunct="1">
              <a:lnSpc>
                <a:spcPct val="90000"/>
              </a:lnSpc>
              <a:spcBef>
                <a:spcPts val="780"/>
              </a:spcBef>
              <a:spcAft>
                <a:spcPts val="0"/>
              </a:spcAft>
              <a:buClrTx/>
              <a:buSzTx/>
              <a:buFont typeface="Wingdings" charset="2"/>
              <a:buChar char="q"/>
              <a:tabLst/>
              <a:defRPr/>
            </a:pPr>
            <a:r>
              <a:rPr kumimoji="0" lang="nb-NO" sz="3200" b="0" i="0" u="none" strike="noStrike" kern="1200" cap="none" spc="0" normalizeH="0" baseline="0" noProof="0" dirty="0">
                <a:ln>
                  <a:noFill/>
                </a:ln>
                <a:solidFill>
                  <a:schemeClr val="tx1"/>
                </a:solidFill>
                <a:effectLst/>
                <a:uLnTx/>
                <a:uFillTx/>
                <a:latin typeface="+mn-lt"/>
                <a:ea typeface="+mn-ea"/>
                <a:cs typeface="+mn-cs"/>
              </a:rPr>
              <a:t>C: Det vil være flere svært gamle mennesker (75 år og eldre)</a:t>
            </a:r>
          </a:p>
        </p:txBody>
      </p:sp>
      <p:sp>
        <p:nvSpPr>
          <p:cNvPr id="5" name="Pil venstre 4"/>
          <p:cNvSpPr/>
          <p:nvPr/>
        </p:nvSpPr>
        <p:spPr>
          <a:xfrm>
            <a:off x="10307578" y="4565387"/>
            <a:ext cx="733806" cy="40386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nb-NO"/>
          </a:p>
        </p:txBody>
      </p:sp>
    </p:spTree>
    <p:extLst>
      <p:ext uri="{BB962C8B-B14F-4D97-AF65-F5344CB8AC3E}">
        <p14:creationId xmlns:p14="http://schemas.microsoft.com/office/powerpoint/2010/main" val="331780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840EE1F8-3F67-BA43-A07C-6D18811BE082}"/>
              </a:ext>
            </a:extLst>
          </p:cNvPr>
          <p:cNvSpPr>
            <a:spLocks noGrp="1"/>
          </p:cNvSpPr>
          <p:nvPr>
            <p:ph type="body" idx="10"/>
          </p:nvPr>
        </p:nvSpPr>
        <p:spPr/>
        <p:txBody>
          <a:bodyPr/>
          <a:lstStyle/>
          <a:p>
            <a:endParaRPr lang="nb-NO"/>
          </a:p>
        </p:txBody>
      </p:sp>
      <p:pic>
        <p:nvPicPr>
          <p:cNvPr id="4" name="Bilde 4"/>
          <p:cNvPicPr>
            <a:picLocks noGrp="1" noChangeAspect="1"/>
          </p:cNvPicPr>
          <p:nvPr>
            <p:ph type="pic" idx="1"/>
          </p:nvPr>
        </p:nvPicPr>
        <p:blipFill rotWithShape="1">
          <a:blip r:embed="rId3" cstate="email">
            <a:extLst>
              <a:ext uri="{28A0092B-C50C-407E-A947-70E740481C1C}">
                <a14:useLocalDpi xmlns:a14="http://schemas.microsoft.com/office/drawing/2010/main"/>
              </a:ext>
            </a:extLst>
          </a:blip>
          <a:srcRect/>
          <a:stretch/>
        </p:blipFill>
        <p:spPr>
          <a:xfrm>
            <a:off x="0" y="-130887"/>
            <a:ext cx="12192000" cy="8490806"/>
          </a:xfrm>
          <a:prstGeom prst="rect">
            <a:avLst/>
          </a:prstGeom>
        </p:spPr>
      </p:pic>
    </p:spTree>
    <p:extLst>
      <p:ext uri="{BB962C8B-B14F-4D97-AF65-F5344CB8AC3E}">
        <p14:creationId xmlns:p14="http://schemas.microsoft.com/office/powerpoint/2010/main" val="2243753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a:xfrm>
            <a:off x="-264458" y="0"/>
            <a:ext cx="12456458" cy="8710362"/>
          </a:xfrm>
        </p:spPr>
      </p:pic>
      <p:sp>
        <p:nvSpPr>
          <p:cNvPr id="3" name="Plassholder for tekst 2"/>
          <p:cNvSpPr>
            <a:spLocks noGrp="1"/>
          </p:cNvSpPr>
          <p:nvPr>
            <p:ph type="body" idx="10"/>
          </p:nvPr>
        </p:nvSpPr>
        <p:spPr/>
        <p:txBody>
          <a:bodyPr/>
          <a:lstStyle/>
          <a:p>
            <a:endParaRPr lang="nb-NO"/>
          </a:p>
        </p:txBody>
      </p:sp>
      <p:sp>
        <p:nvSpPr>
          <p:cNvPr id="4" name="Plassholder for bilde 3"/>
          <p:cNvSpPr>
            <a:spLocks noGrp="1"/>
          </p:cNvSpPr>
          <p:nvPr>
            <p:ph type="pic" idx="11"/>
          </p:nvPr>
        </p:nvSpPr>
        <p:spPr/>
        <p:txBody>
          <a:bodyPr/>
          <a:lstStyle/>
          <a:p>
            <a:endParaRPr lang="nb-NO"/>
          </a:p>
        </p:txBody>
      </p:sp>
      <p:sp>
        <p:nvSpPr>
          <p:cNvPr id="5" name="Plassholder for bilde 4"/>
          <p:cNvSpPr>
            <a:spLocks noGrp="1"/>
          </p:cNvSpPr>
          <p:nvPr>
            <p:ph type="pic" idx="12"/>
          </p:nvPr>
        </p:nvSpPr>
        <p:spPr/>
        <p:txBody>
          <a:bodyPr/>
          <a:lstStyle/>
          <a:p>
            <a:endParaRPr lang="nb-NO"/>
          </a:p>
        </p:txBody>
      </p:sp>
    </p:spTree>
    <p:extLst>
      <p:ext uri="{BB962C8B-B14F-4D97-AF65-F5344CB8AC3E}">
        <p14:creationId xmlns:p14="http://schemas.microsoft.com/office/powerpoint/2010/main" val="1531032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a:xfrm>
            <a:off x="0" y="0"/>
            <a:ext cx="11214100" cy="7841624"/>
          </a:xfrm>
        </p:spPr>
      </p:pic>
      <p:sp>
        <p:nvSpPr>
          <p:cNvPr id="3" name="Plassholder for tekst 2"/>
          <p:cNvSpPr>
            <a:spLocks noGrp="1"/>
          </p:cNvSpPr>
          <p:nvPr>
            <p:ph type="body" idx="10"/>
          </p:nvPr>
        </p:nvSpPr>
        <p:spPr/>
        <p:txBody>
          <a:bodyPr/>
          <a:lstStyle/>
          <a:p>
            <a:endParaRPr lang="nb-NO"/>
          </a:p>
        </p:txBody>
      </p:sp>
    </p:spTree>
    <p:extLst>
      <p:ext uri="{BB962C8B-B14F-4D97-AF65-F5344CB8AC3E}">
        <p14:creationId xmlns:p14="http://schemas.microsoft.com/office/powerpoint/2010/main" val="1717359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a:xfrm>
            <a:off x="0" y="0"/>
            <a:ext cx="12192000" cy="8525435"/>
          </a:xfrm>
        </p:spPr>
      </p:pic>
      <p:sp>
        <p:nvSpPr>
          <p:cNvPr id="3" name="Plassholder for tekst 2"/>
          <p:cNvSpPr>
            <a:spLocks noGrp="1"/>
          </p:cNvSpPr>
          <p:nvPr>
            <p:ph type="body" idx="10"/>
          </p:nvPr>
        </p:nvSpPr>
        <p:spPr/>
        <p:txBody>
          <a:bodyPr/>
          <a:lstStyle/>
          <a:p>
            <a:endParaRPr lang="nb-NO"/>
          </a:p>
        </p:txBody>
      </p:sp>
      <p:sp>
        <p:nvSpPr>
          <p:cNvPr id="4" name="Plassholder for bilde 3"/>
          <p:cNvSpPr>
            <a:spLocks noGrp="1"/>
          </p:cNvSpPr>
          <p:nvPr>
            <p:ph type="pic" idx="11"/>
          </p:nvPr>
        </p:nvSpPr>
        <p:spPr/>
        <p:txBody>
          <a:bodyPr/>
          <a:lstStyle/>
          <a:p>
            <a:endParaRPr lang="nb-NO"/>
          </a:p>
        </p:txBody>
      </p:sp>
      <p:sp>
        <p:nvSpPr>
          <p:cNvPr id="5" name="Plassholder for bilde 4"/>
          <p:cNvSpPr>
            <a:spLocks noGrp="1"/>
          </p:cNvSpPr>
          <p:nvPr>
            <p:ph type="pic" idx="12"/>
          </p:nvPr>
        </p:nvSpPr>
        <p:spPr>
          <a:xfrm>
            <a:off x="6909904" y="2703443"/>
            <a:ext cx="3462131" cy="2256182"/>
          </a:xfrm>
        </p:spPr>
        <p:txBody>
          <a:bodyPr/>
          <a:lstStyle/>
          <a:p>
            <a:endParaRPr lang="nb-NO"/>
          </a:p>
        </p:txBody>
      </p:sp>
    </p:spTree>
    <p:extLst>
      <p:ext uri="{BB962C8B-B14F-4D97-AF65-F5344CB8AC3E}">
        <p14:creationId xmlns:p14="http://schemas.microsoft.com/office/powerpoint/2010/main" val="308306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p:cNvPicPr>
            <a:picLocks noGrp="1" noChangeAspect="1"/>
          </p:cNvPicPr>
          <p:nvPr>
            <p:ph idx="1"/>
          </p:nvPr>
        </p:nvPicPr>
        <p:blipFill rotWithShape="1">
          <a:blip r:embed="rId3">
            <a:extLst>
              <a:ext uri="{28A0092B-C50C-407E-A947-70E740481C1C}">
                <a14:useLocalDpi xmlns:a14="http://schemas.microsoft.com/office/drawing/2010/main" val="0"/>
              </a:ext>
            </a:extLst>
          </a:blip>
          <a:srcRect l="1103" r="9296" b="-1"/>
          <a:stretch/>
        </p:blipFill>
        <p:spPr>
          <a:xfrm>
            <a:off x="1995187" y="376518"/>
            <a:ext cx="8201626" cy="5126018"/>
          </a:xfrm>
          <a:prstGeom prst="rect">
            <a:avLst/>
          </a:prstGeom>
        </p:spPr>
      </p:pic>
      <p:sp>
        <p:nvSpPr>
          <p:cNvPr id="2" name="TekstSylinder 1"/>
          <p:cNvSpPr txBox="1"/>
          <p:nvPr/>
        </p:nvSpPr>
        <p:spPr>
          <a:xfrm>
            <a:off x="1866095" y="6021486"/>
            <a:ext cx="6923690" cy="424732"/>
          </a:xfrm>
          <a:prstGeom prst="rect">
            <a:avLst/>
          </a:prstGeom>
          <a:noFill/>
        </p:spPr>
        <p:txBody>
          <a:bodyPr wrap="none" rtlCol="0">
            <a:spAutoFit/>
          </a:bodyPr>
          <a:lstStyle/>
          <a:p>
            <a:r>
              <a:rPr lang="nb-NO" sz="2160" dirty="0">
                <a:hlinkClick r:id="rId4"/>
              </a:rPr>
              <a:t>https://www.youtube.com/watch?v=2z4WvIxT4w8</a:t>
            </a:r>
            <a:endParaRPr lang="nb-NO" sz="2160" dirty="0"/>
          </a:p>
        </p:txBody>
      </p:sp>
      <p:sp>
        <p:nvSpPr>
          <p:cNvPr id="3" name="TekstSylinder 2"/>
          <p:cNvSpPr txBox="1"/>
          <p:nvPr/>
        </p:nvSpPr>
        <p:spPr>
          <a:xfrm>
            <a:off x="1835972" y="494851"/>
            <a:ext cx="3958135" cy="757130"/>
          </a:xfrm>
          <a:prstGeom prst="rect">
            <a:avLst/>
          </a:prstGeom>
          <a:noFill/>
        </p:spPr>
        <p:txBody>
          <a:bodyPr wrap="none" rtlCol="0">
            <a:spAutoFit/>
          </a:bodyPr>
          <a:lstStyle/>
          <a:p>
            <a:r>
              <a:rPr lang="nb-NO" sz="4320" dirty="0" err="1">
                <a:solidFill>
                  <a:schemeClr val="bg1"/>
                </a:solidFill>
              </a:rPr>
              <a:t>Laleh</a:t>
            </a:r>
            <a:r>
              <a:rPr lang="nb-NO" sz="4320" dirty="0">
                <a:solidFill>
                  <a:schemeClr val="bg1"/>
                </a:solidFill>
              </a:rPr>
              <a:t>- GOLIAT</a:t>
            </a:r>
          </a:p>
        </p:txBody>
      </p:sp>
    </p:spTree>
    <p:extLst>
      <p:ext uri="{BB962C8B-B14F-4D97-AF65-F5344CB8AC3E}">
        <p14:creationId xmlns:p14="http://schemas.microsoft.com/office/powerpoint/2010/main" val="588869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6361619" y="522996"/>
            <a:ext cx="5119181" cy="5940088"/>
          </a:xfrm>
          <a:prstGeom prst="rect">
            <a:avLst/>
          </a:prstGeom>
        </p:spPr>
        <p:txBody>
          <a:bodyPr wrap="square">
            <a:spAutoFit/>
          </a:bodyPr>
          <a:lstStyle/>
          <a:p>
            <a:r>
              <a:rPr lang="nb-NO" sz="3200" b="1" dirty="0"/>
              <a:t>Bilder</a:t>
            </a:r>
          </a:p>
          <a:p>
            <a:endParaRPr lang="nb-NO" sz="3200" b="1" dirty="0"/>
          </a:p>
          <a:p>
            <a:r>
              <a:rPr lang="nb-NO" sz="2400" b="1" dirty="0"/>
              <a:t>Fotograf Jonas Ingstad </a:t>
            </a:r>
          </a:p>
          <a:p>
            <a:r>
              <a:rPr lang="nb-NO" sz="2400" b="1" dirty="0"/>
              <a:t>Elevene har gitt samtykke til bruk</a:t>
            </a:r>
          </a:p>
          <a:p>
            <a:endParaRPr lang="nb-NO" sz="2400" dirty="0"/>
          </a:p>
          <a:p>
            <a:r>
              <a:rPr lang="nb-NO" sz="2000" dirty="0"/>
              <a:t>Framtid: Mathias </a:t>
            </a:r>
            <a:r>
              <a:rPr lang="nb-NO" sz="2000" dirty="0" err="1"/>
              <a:t>Hesthaven</a:t>
            </a:r>
            <a:endParaRPr lang="nb-NO" sz="2000" dirty="0"/>
          </a:p>
          <a:p>
            <a:endParaRPr lang="nb-NO" sz="2000" dirty="0"/>
          </a:p>
          <a:p>
            <a:r>
              <a:rPr lang="nb-NO" sz="2000" dirty="0"/>
              <a:t>Reiseleder: </a:t>
            </a:r>
            <a:r>
              <a:rPr lang="nb-NO" altLang="x-none" sz="2000" dirty="0">
                <a:hlinkClick r:id="rId3"/>
              </a:rPr>
              <a:t>https://www.audiolinks.com/tour-guide-system-rental/</a:t>
            </a:r>
            <a:endParaRPr lang="nb-NO" altLang="x-none" sz="2000" dirty="0"/>
          </a:p>
          <a:p>
            <a:endParaRPr lang="nb-NO" sz="2000" dirty="0"/>
          </a:p>
          <a:p>
            <a:r>
              <a:rPr lang="nb-NO" sz="2000" dirty="0"/>
              <a:t>Fremtid: Alex </a:t>
            </a:r>
            <a:r>
              <a:rPr lang="nb-NO" sz="2000" dirty="0" err="1"/>
              <a:t>Krivic</a:t>
            </a:r>
            <a:endParaRPr lang="nb-NO" sz="2000" dirty="0"/>
          </a:p>
          <a:p>
            <a:r>
              <a:rPr lang="nb-NO" sz="2000" dirty="0"/>
              <a:t>Lego: </a:t>
            </a:r>
            <a:r>
              <a:rPr lang="nb-NO" sz="2000" dirty="0">
                <a:hlinkClick r:id="rId4"/>
              </a:rPr>
              <a:t>Kelly Sikkema</a:t>
            </a:r>
            <a:r>
              <a:rPr lang="nb-NO" sz="2000" dirty="0"/>
              <a:t> </a:t>
            </a:r>
            <a:r>
              <a:rPr lang="nb-NO" sz="2000" dirty="0" err="1"/>
              <a:t>on</a:t>
            </a:r>
            <a:r>
              <a:rPr lang="nb-NO" sz="2000" dirty="0"/>
              <a:t> </a:t>
            </a:r>
            <a:r>
              <a:rPr lang="nb-NO" sz="2000" dirty="0">
                <a:hlinkClick r:id="rId5"/>
              </a:rPr>
              <a:t>Unsplash</a:t>
            </a:r>
            <a:endParaRPr lang="nb-NO" sz="2000" dirty="0"/>
          </a:p>
          <a:p>
            <a:endParaRPr lang="nb-NO" sz="1600" dirty="0"/>
          </a:p>
          <a:p>
            <a:endParaRPr lang="nb-NO" sz="1600" dirty="0"/>
          </a:p>
          <a:p>
            <a:br>
              <a:rPr lang="nb-NO" dirty="0"/>
            </a:br>
            <a:endParaRPr lang="nb-NO" dirty="0"/>
          </a:p>
          <a:p>
            <a:endParaRPr lang="nb-NO" dirty="0"/>
          </a:p>
          <a:p>
            <a:endParaRPr lang="nb-NO" dirty="0"/>
          </a:p>
        </p:txBody>
      </p:sp>
    </p:spTree>
    <p:extLst>
      <p:ext uri="{BB962C8B-B14F-4D97-AF65-F5344CB8AC3E}">
        <p14:creationId xmlns:p14="http://schemas.microsoft.com/office/powerpoint/2010/main" val="1209802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ilde 1"/>
          <p:cNvSpPr>
            <a:spLocks noGrp="1"/>
          </p:cNvSpPr>
          <p:nvPr>
            <p:ph type="pic" idx="1"/>
          </p:nvPr>
        </p:nvSpPr>
        <p:spPr/>
        <p:txBody>
          <a:bodyPr/>
          <a:lstStyle/>
          <a:p>
            <a:endParaRPr lang="nb-NO"/>
          </a:p>
        </p:txBody>
      </p:sp>
      <p:sp>
        <p:nvSpPr>
          <p:cNvPr id="3" name="Plassholder for tekst 2"/>
          <p:cNvSpPr>
            <a:spLocks noGrp="1"/>
          </p:cNvSpPr>
          <p:nvPr>
            <p:ph type="body" idx="10"/>
          </p:nvPr>
        </p:nvSpPr>
        <p:spPr/>
        <p:txBody>
          <a:bodyPr/>
          <a:lstStyle/>
          <a:p>
            <a:endParaRPr lang="nb-NO"/>
          </a:p>
        </p:txBody>
      </p:sp>
      <p:pic>
        <p:nvPicPr>
          <p:cNvPr id="4" name="Plassholder for innhold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7620002"/>
          </a:xfrm>
          <a:prstGeom prst="rect">
            <a:avLst/>
          </a:prstGeom>
        </p:spPr>
      </p:pic>
    </p:spTree>
    <p:extLst>
      <p:ext uri="{BB962C8B-B14F-4D97-AF65-F5344CB8AC3E}">
        <p14:creationId xmlns:p14="http://schemas.microsoft.com/office/powerpoint/2010/main" val="1586401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1C51892F-16E4-184C-ACF8-359FB910871A}"/>
              </a:ext>
            </a:extLst>
          </p:cNvPr>
          <p:cNvSpPr>
            <a:spLocks noGrp="1"/>
          </p:cNvSpPr>
          <p:nvPr>
            <p:ph type="body" idx="10"/>
          </p:nvPr>
        </p:nvSpPr>
        <p:spPr/>
        <p:txBody>
          <a:bodyPr/>
          <a:lstStyle/>
          <a:p>
            <a:endParaRPr lang="nb-NO"/>
          </a:p>
        </p:txBody>
      </p:sp>
      <p:pic>
        <p:nvPicPr>
          <p:cNvPr id="6" name="Plassholder for innhold 3"/>
          <p:cNvPicPr>
            <a:picLocks noGrp="1" noRot="1" noChangeAspect="1" noMove="1" noResize="1" noEditPoints="1" noAdjustHandles="1" noChangeArrowheads="1" noChangeShapeType="1"/>
          </p:cNvPicPr>
          <p:nvPr>
            <p:ph type="pic" idx="1"/>
          </p:nvPr>
        </p:nvPicPr>
        <p:blipFill>
          <a:blip r:embed="rId3" cstate="email">
            <a:extLst>
              <a:ext uri="{28A0092B-C50C-407E-A947-70E740481C1C}">
                <a14:useLocalDpi xmlns:a14="http://schemas.microsoft.com/office/drawing/2010/main"/>
              </a:ext>
            </a:extLst>
          </a:blip>
          <a:srcRect t="-2431" b="-2431"/>
          <a:stretch>
            <a:fillRect/>
          </a:stretch>
        </p:blipFill>
        <p:spPr>
          <a:prstGeom prst="rect">
            <a:avLst/>
          </a:prstGeom>
        </p:spPr>
      </p:pic>
      <p:sp>
        <p:nvSpPr>
          <p:cNvPr id="2" name="TekstSylinder 1">
            <a:extLst>
              <a:ext uri="{FF2B5EF4-FFF2-40B4-BE49-F238E27FC236}">
                <a16:creationId xmlns:a16="http://schemas.microsoft.com/office/drawing/2014/main" id="{7E923D2C-3FC6-8969-D293-16F5FA0019B4}"/>
              </a:ext>
            </a:extLst>
          </p:cNvPr>
          <p:cNvSpPr txBox="1"/>
          <p:nvPr/>
        </p:nvSpPr>
        <p:spPr>
          <a:xfrm>
            <a:off x="788894" y="241573"/>
            <a:ext cx="8705075" cy="1569660"/>
          </a:xfrm>
          <a:prstGeom prst="rect">
            <a:avLst/>
          </a:prstGeom>
          <a:noFill/>
        </p:spPr>
        <p:txBody>
          <a:bodyPr wrap="none" rtlCol="0">
            <a:spAutoFit/>
          </a:bodyPr>
          <a:lstStyle/>
          <a:p>
            <a:pPr>
              <a:buNone/>
            </a:pPr>
            <a:endParaRPr lang="nb-NO" sz="3200" dirty="0">
              <a:effectLst/>
              <a:latin typeface="Calibri" panose="020F0502020204030204" pitchFamily="34" charset="0"/>
              <a:ea typeface="Calibri" panose="020F0502020204030204" pitchFamily="34" charset="0"/>
              <a:cs typeface="Times New Roman" panose="02020603050405020304" pitchFamily="18" charset="0"/>
            </a:endParaRPr>
          </a:p>
          <a:p>
            <a:r>
              <a:rPr lang="nb-NO" sz="3200" u="sng" dirty="0">
                <a:solidFill>
                  <a:srgbClr val="280D25"/>
                </a:solidFill>
                <a:effectLst/>
                <a:latin typeface="Calibri" panose="020F0502020204030204" pitchFamily="34" charset="0"/>
                <a:ea typeface="Times New Roman" panose="02020603050405020304" pitchFamily="18" charset="0"/>
                <a:cs typeface="Calibri" panose="020F0502020204030204" pitchFamily="34" charset="0"/>
                <a:hlinkClick r:id="rId4"/>
              </a:rPr>
              <a:t>https://www.youtube.com/watch?v=IGQmdoK_ZfY</a:t>
            </a:r>
            <a:endParaRPr lang="nb-NO" sz="3200" dirty="0">
              <a:effectLst/>
              <a:latin typeface="Calibri" panose="020F0502020204030204" pitchFamily="34" charset="0"/>
              <a:ea typeface="Calibri" panose="020F0502020204030204" pitchFamily="34" charset="0"/>
              <a:cs typeface="Times New Roman" panose="02020603050405020304" pitchFamily="18" charset="0"/>
            </a:endParaRPr>
          </a:p>
          <a:p>
            <a:r>
              <a:rPr lang="nb-NO" sz="3200" dirty="0"/>
              <a:t> </a:t>
            </a:r>
          </a:p>
        </p:txBody>
      </p:sp>
    </p:spTree>
    <p:extLst>
      <p:ext uri="{BB962C8B-B14F-4D97-AF65-F5344CB8AC3E}">
        <p14:creationId xmlns:p14="http://schemas.microsoft.com/office/powerpoint/2010/main" val="3530632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bilde 3"/>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a:xfrm>
            <a:off x="0" y="0"/>
            <a:ext cx="12192000" cy="6858000"/>
          </a:xfrm>
        </p:spPr>
      </p:pic>
      <p:sp>
        <p:nvSpPr>
          <p:cNvPr id="3" name="Plassholder for tekst 2"/>
          <p:cNvSpPr>
            <a:spLocks noGrp="1"/>
          </p:cNvSpPr>
          <p:nvPr>
            <p:ph type="body" idx="10"/>
          </p:nvPr>
        </p:nvSpPr>
        <p:spPr/>
        <p:txBody>
          <a:bodyPr/>
          <a:lstStyle/>
          <a:p>
            <a:endParaRPr lang="nb-NO"/>
          </a:p>
        </p:txBody>
      </p:sp>
    </p:spTree>
    <p:extLst>
      <p:ext uri="{BB962C8B-B14F-4D97-AF65-F5344CB8AC3E}">
        <p14:creationId xmlns:p14="http://schemas.microsoft.com/office/powerpoint/2010/main" val="1131451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idx="10"/>
          </p:nvPr>
        </p:nvSpPr>
        <p:spPr/>
        <p:txBody>
          <a:bodyPr/>
          <a:lstStyle/>
          <a:p>
            <a:endParaRPr lang="nb-NO"/>
          </a:p>
        </p:txBody>
      </p:sp>
      <p:pic>
        <p:nvPicPr>
          <p:cNvPr id="6" name="Plassholder for bilde 5"/>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a:xfrm>
            <a:off x="0" y="0"/>
            <a:ext cx="12192000" cy="6858000"/>
          </a:xfrm>
        </p:spPr>
      </p:pic>
    </p:spTree>
    <p:extLst>
      <p:ext uri="{BB962C8B-B14F-4D97-AF65-F5344CB8AC3E}">
        <p14:creationId xmlns:p14="http://schemas.microsoft.com/office/powerpoint/2010/main" val="59403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1C51892F-16E4-184C-ACF8-359FB910871A}"/>
              </a:ext>
            </a:extLst>
          </p:cNvPr>
          <p:cNvSpPr>
            <a:spLocks noGrp="1"/>
          </p:cNvSpPr>
          <p:nvPr>
            <p:ph type="body" idx="10"/>
          </p:nvPr>
        </p:nvSpPr>
        <p:spPr/>
        <p:txBody>
          <a:bodyPr/>
          <a:lstStyle/>
          <a:p>
            <a:endParaRPr lang="nb-NO"/>
          </a:p>
        </p:txBody>
      </p:sp>
      <p:pic>
        <p:nvPicPr>
          <p:cNvPr id="5" name="Plassholder for innhold 3"/>
          <p:cNvPicPr>
            <a:picLocks noGrp="1" noChangeAspect="1"/>
          </p:cNvPicPr>
          <p:nvPr>
            <p:ph type="pic" idx="1"/>
          </p:nvPr>
        </p:nvPicPr>
        <p:blipFill>
          <a:blip r:embed="rId3" cstate="email">
            <a:extLst>
              <a:ext uri="{28A0092B-C50C-407E-A947-70E740481C1C}">
                <a14:useLocalDpi xmlns:a14="http://schemas.microsoft.com/office/drawing/2010/main"/>
              </a:ext>
            </a:extLst>
          </a:blip>
          <a:srcRect t="-2569" b="-2569"/>
          <a:stretch>
            <a:fillRect/>
          </a:stretch>
        </p:blipFill>
        <p:spPr>
          <a:xfrm>
            <a:off x="-2693895" y="-335337"/>
            <a:ext cx="15226553" cy="8564936"/>
          </a:xfrm>
        </p:spPr>
      </p:pic>
    </p:spTree>
    <p:extLst>
      <p:ext uri="{BB962C8B-B14F-4D97-AF65-F5344CB8AC3E}">
        <p14:creationId xmlns:p14="http://schemas.microsoft.com/office/powerpoint/2010/main" val="3530632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102599" y="2295525"/>
            <a:ext cx="3358573" cy="1460500"/>
          </a:xfrm>
        </p:spPr>
        <p:txBody>
          <a:bodyPr/>
          <a:lstStyle/>
          <a:p>
            <a:r>
              <a:rPr lang="nb-NO" dirty="0"/>
              <a:t>Statistikk fra FN</a:t>
            </a:r>
          </a:p>
        </p:txBody>
      </p:sp>
      <p:pic>
        <p:nvPicPr>
          <p:cNvPr id="4" name="Plassholder for innhold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804894" y="0"/>
            <a:ext cx="5243314" cy="6991085"/>
          </a:xfrm>
        </p:spPr>
      </p:pic>
    </p:spTree>
    <p:extLst>
      <p:ext uri="{BB962C8B-B14F-4D97-AF65-F5344CB8AC3E}">
        <p14:creationId xmlns:p14="http://schemas.microsoft.com/office/powerpoint/2010/main" val="1533782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9E89FE-AB51-BD4B-A525-9D721A0EC598}"/>
              </a:ext>
            </a:extLst>
          </p:cNvPr>
          <p:cNvSpPr>
            <a:spLocks noGrp="1"/>
          </p:cNvSpPr>
          <p:nvPr>
            <p:ph type="title"/>
          </p:nvPr>
        </p:nvSpPr>
        <p:spPr>
          <a:xfrm>
            <a:off x="696189" y="773713"/>
            <a:ext cx="10993584" cy="1325563"/>
          </a:xfrm>
        </p:spPr>
        <p:txBody>
          <a:bodyPr>
            <a:normAutofit fontScale="90000"/>
          </a:bodyPr>
          <a:lstStyle/>
          <a:p>
            <a:r>
              <a:rPr lang="nb-NO" dirty="0">
                <a:solidFill>
                  <a:schemeClr val="accent1"/>
                </a:solidFill>
              </a:rPr>
              <a:t>Hvor bor størstedelen av verdens befolkning?</a:t>
            </a:r>
            <a:br>
              <a:rPr lang="nb-NO" dirty="0"/>
            </a:br>
            <a:endParaRPr lang="nb-NO" dirty="0"/>
          </a:p>
        </p:txBody>
      </p:sp>
      <p:sp>
        <p:nvSpPr>
          <p:cNvPr id="3" name="Plassholder for innhold 2">
            <a:extLst>
              <a:ext uri="{FF2B5EF4-FFF2-40B4-BE49-F238E27FC236}">
                <a16:creationId xmlns:a16="http://schemas.microsoft.com/office/drawing/2014/main" id="{9CCB6C96-CDDD-A849-ACDD-B76DFF5F056F}"/>
              </a:ext>
            </a:extLst>
          </p:cNvPr>
          <p:cNvSpPr>
            <a:spLocks noGrp="1"/>
          </p:cNvSpPr>
          <p:nvPr>
            <p:ph idx="1"/>
          </p:nvPr>
        </p:nvSpPr>
        <p:spPr/>
        <p:txBody>
          <a:bodyPr/>
          <a:lstStyle/>
          <a:p>
            <a:endParaRPr lang="nb-NO" dirty="0"/>
          </a:p>
        </p:txBody>
      </p:sp>
      <p:sp>
        <p:nvSpPr>
          <p:cNvPr id="4" name="Plassholder for innhold 2"/>
          <p:cNvSpPr txBox="1">
            <a:spLocks/>
          </p:cNvSpPr>
          <p:nvPr/>
        </p:nvSpPr>
        <p:spPr>
          <a:xfrm>
            <a:off x="1585383" y="2697280"/>
            <a:ext cx="7886700" cy="3626115"/>
          </a:xfrm>
          <a:prstGeom prst="rect">
            <a:avLst/>
          </a:prstGeom>
        </p:spPr>
        <p:txBody>
          <a:bodyPr vert="horz" lIns="71323" tIns="35662" rIns="71323" bIns="35662" rtlCol="0">
            <a:normAutofit/>
          </a:bodyPr>
          <a:lstStyle/>
          <a:p>
            <a:pPr marL="178308" marR="0" lvl="0" indent="-178308" algn="l" defTabSz="713232" rtl="0" eaLnBrk="1" fontAlgn="auto" latinLnBrk="0" hangingPunct="1">
              <a:lnSpc>
                <a:spcPct val="90000"/>
              </a:lnSpc>
              <a:spcBef>
                <a:spcPts val="780"/>
              </a:spcBef>
              <a:spcAft>
                <a:spcPts val="0"/>
              </a:spcAft>
              <a:buClrTx/>
              <a:buSzTx/>
              <a:buFont typeface="Wingdings" charset="2"/>
              <a:buChar char="q"/>
              <a:tabLst/>
              <a:defRPr/>
            </a:pPr>
            <a:r>
              <a:rPr kumimoji="0" lang="nb-NO" sz="3200" b="0" i="0" u="none" strike="noStrike" kern="1200" cap="none" spc="0" normalizeH="0" baseline="0" noProof="0" dirty="0">
                <a:ln>
                  <a:noFill/>
                </a:ln>
                <a:solidFill>
                  <a:schemeClr val="tx1"/>
                </a:solidFill>
                <a:effectLst/>
                <a:uLnTx/>
                <a:uFillTx/>
                <a:latin typeface="+mn-lt"/>
                <a:ea typeface="+mn-ea"/>
                <a:cs typeface="+mn-cs"/>
              </a:rPr>
              <a:t>A: I lavinntektsland</a:t>
            </a:r>
          </a:p>
          <a:p>
            <a:pPr marL="178308" marR="0" lvl="0" indent="-178308" algn="l" defTabSz="713232" rtl="0" eaLnBrk="1" fontAlgn="auto" latinLnBrk="0" hangingPunct="1">
              <a:lnSpc>
                <a:spcPct val="90000"/>
              </a:lnSpc>
              <a:spcBef>
                <a:spcPts val="780"/>
              </a:spcBef>
              <a:spcAft>
                <a:spcPts val="0"/>
              </a:spcAft>
              <a:buClrTx/>
              <a:buSzTx/>
              <a:buFont typeface="Wingdings" charset="2"/>
              <a:buChar char="q"/>
              <a:tabLst/>
              <a:defRPr/>
            </a:pPr>
            <a:r>
              <a:rPr kumimoji="0" lang="nb-NO" sz="3200" b="0" i="0" u="none" strike="noStrike" kern="1200" cap="none" spc="0" normalizeH="0" baseline="0" noProof="0" dirty="0">
                <a:ln>
                  <a:noFill/>
                </a:ln>
                <a:solidFill>
                  <a:schemeClr val="tx1"/>
                </a:solidFill>
                <a:effectLst/>
                <a:uLnTx/>
                <a:uFillTx/>
                <a:latin typeface="+mn-lt"/>
                <a:ea typeface="+mn-ea"/>
                <a:cs typeface="+mn-cs"/>
              </a:rPr>
              <a:t>B: I middelinntektsland </a:t>
            </a:r>
          </a:p>
          <a:p>
            <a:pPr marL="178308" marR="0" lvl="0" indent="-178308" algn="l" defTabSz="713232" rtl="0" eaLnBrk="1" fontAlgn="auto" latinLnBrk="0" hangingPunct="1">
              <a:lnSpc>
                <a:spcPct val="90000"/>
              </a:lnSpc>
              <a:spcBef>
                <a:spcPts val="780"/>
              </a:spcBef>
              <a:spcAft>
                <a:spcPts val="0"/>
              </a:spcAft>
              <a:buClrTx/>
              <a:buSzTx/>
              <a:buFont typeface="Wingdings" charset="2"/>
              <a:buChar char="q"/>
              <a:tabLst/>
              <a:defRPr/>
            </a:pPr>
            <a:r>
              <a:rPr kumimoji="0" lang="nb-NO" sz="3200" b="0" i="0" u="none" strike="noStrike" kern="1200" cap="none" spc="0" normalizeH="0" baseline="0" noProof="0" dirty="0">
                <a:ln>
                  <a:noFill/>
                </a:ln>
                <a:solidFill>
                  <a:schemeClr val="tx1"/>
                </a:solidFill>
                <a:effectLst/>
                <a:uLnTx/>
                <a:uFillTx/>
                <a:latin typeface="+mn-lt"/>
                <a:ea typeface="+mn-ea"/>
                <a:cs typeface="+mn-cs"/>
              </a:rPr>
              <a:t>C: I høyinntektsland</a:t>
            </a:r>
          </a:p>
        </p:txBody>
      </p:sp>
      <p:sp>
        <p:nvSpPr>
          <p:cNvPr id="5" name="Pil venstre 4"/>
          <p:cNvSpPr/>
          <p:nvPr/>
        </p:nvSpPr>
        <p:spPr>
          <a:xfrm>
            <a:off x="6078681" y="3306543"/>
            <a:ext cx="733806" cy="40386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nb-NO"/>
          </a:p>
        </p:txBody>
      </p:sp>
    </p:spTree>
    <p:extLst>
      <p:ext uri="{BB962C8B-B14F-4D97-AF65-F5344CB8AC3E}">
        <p14:creationId xmlns:p14="http://schemas.microsoft.com/office/powerpoint/2010/main" val="331780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9E89FE-AB51-BD4B-A525-9D721A0EC598}"/>
              </a:ext>
            </a:extLst>
          </p:cNvPr>
          <p:cNvSpPr>
            <a:spLocks noGrp="1"/>
          </p:cNvSpPr>
          <p:nvPr>
            <p:ph type="title"/>
          </p:nvPr>
        </p:nvSpPr>
        <p:spPr>
          <a:xfrm>
            <a:off x="759689" y="1035182"/>
            <a:ext cx="10993584" cy="1325563"/>
          </a:xfrm>
        </p:spPr>
        <p:txBody>
          <a:bodyPr>
            <a:normAutofit fontScale="90000"/>
          </a:bodyPr>
          <a:lstStyle/>
          <a:p>
            <a:r>
              <a:rPr lang="nb-NO" dirty="0">
                <a:solidFill>
                  <a:schemeClr val="accent1"/>
                </a:solidFill>
              </a:rPr>
              <a:t>Hvordan har antall dødsfall per år som følge av naturkatastrofer endret seg i løpet av de siste 100 årene?</a:t>
            </a:r>
            <a:br>
              <a:rPr lang="nb-NO" dirty="0">
                <a:solidFill>
                  <a:schemeClr val="accent1"/>
                </a:solidFill>
              </a:rPr>
            </a:br>
            <a:endParaRPr lang="nb-NO" dirty="0">
              <a:solidFill>
                <a:schemeClr val="accent1"/>
              </a:solidFill>
            </a:endParaRPr>
          </a:p>
        </p:txBody>
      </p:sp>
      <p:sp>
        <p:nvSpPr>
          <p:cNvPr id="3" name="Plassholder for innhold 2">
            <a:extLst>
              <a:ext uri="{FF2B5EF4-FFF2-40B4-BE49-F238E27FC236}">
                <a16:creationId xmlns:a16="http://schemas.microsoft.com/office/drawing/2014/main" id="{9CCB6C96-CDDD-A849-ACDD-B76DFF5F056F}"/>
              </a:ext>
            </a:extLst>
          </p:cNvPr>
          <p:cNvSpPr>
            <a:spLocks noGrp="1"/>
          </p:cNvSpPr>
          <p:nvPr>
            <p:ph idx="1"/>
          </p:nvPr>
        </p:nvSpPr>
        <p:spPr>
          <a:xfrm>
            <a:off x="759689" y="2651125"/>
            <a:ext cx="10993584" cy="3899766"/>
          </a:xfrm>
        </p:spPr>
        <p:txBody>
          <a:bodyPr/>
          <a:lstStyle/>
          <a:p>
            <a:endParaRPr lang="nb-NO" dirty="0"/>
          </a:p>
        </p:txBody>
      </p:sp>
      <p:sp>
        <p:nvSpPr>
          <p:cNvPr id="4" name="Plassholder for innhold 2"/>
          <p:cNvSpPr txBox="1">
            <a:spLocks/>
          </p:cNvSpPr>
          <p:nvPr/>
        </p:nvSpPr>
        <p:spPr>
          <a:xfrm>
            <a:off x="1847000" y="3231885"/>
            <a:ext cx="7886700" cy="3626115"/>
          </a:xfrm>
          <a:prstGeom prst="rect">
            <a:avLst/>
          </a:prstGeom>
        </p:spPr>
        <p:txBody>
          <a:bodyPr vert="horz" lIns="71323" tIns="35662" rIns="71323" bIns="35662" rtlCol="0">
            <a:normAutofit/>
          </a:bodyPr>
          <a:lstStyle/>
          <a:p>
            <a:pPr marL="178308" marR="0" lvl="0" indent="-178308" algn="l" defTabSz="713232" rtl="0" eaLnBrk="1" fontAlgn="auto" latinLnBrk="0" hangingPunct="1">
              <a:lnSpc>
                <a:spcPct val="90000"/>
              </a:lnSpc>
              <a:spcBef>
                <a:spcPts val="780"/>
              </a:spcBef>
              <a:spcAft>
                <a:spcPts val="0"/>
              </a:spcAft>
              <a:buClrTx/>
              <a:buSzTx/>
              <a:buFont typeface="Wingdings" charset="2"/>
              <a:buChar char="q"/>
              <a:tabLst/>
              <a:defRPr/>
            </a:pPr>
            <a:r>
              <a:rPr kumimoji="0" lang="nb-NO" sz="3200" b="0" i="0" u="none" strike="noStrike" kern="1200" cap="none" spc="0" normalizeH="0" baseline="0" noProof="0" dirty="0">
                <a:ln>
                  <a:noFill/>
                </a:ln>
                <a:solidFill>
                  <a:schemeClr val="tx1"/>
                </a:solidFill>
                <a:effectLst/>
                <a:uLnTx/>
                <a:uFillTx/>
                <a:latin typeface="+mn-lt"/>
                <a:ea typeface="+mn-ea"/>
                <a:cs typeface="+mn-cs"/>
              </a:rPr>
              <a:t>A: Det er mer enn fordoblet</a:t>
            </a:r>
          </a:p>
          <a:p>
            <a:pPr marL="178308" marR="0" lvl="0" indent="-178308" algn="l" defTabSz="713232" rtl="0" eaLnBrk="1" fontAlgn="auto" latinLnBrk="0" hangingPunct="1">
              <a:lnSpc>
                <a:spcPct val="90000"/>
              </a:lnSpc>
              <a:spcBef>
                <a:spcPts val="780"/>
              </a:spcBef>
              <a:spcAft>
                <a:spcPts val="0"/>
              </a:spcAft>
              <a:buClrTx/>
              <a:buSzTx/>
              <a:buFont typeface="Wingdings" charset="2"/>
              <a:buChar char="q"/>
              <a:tabLst/>
              <a:defRPr/>
            </a:pPr>
            <a:r>
              <a:rPr kumimoji="0" lang="nb-NO" sz="3200" b="0" i="0" u="none" strike="noStrike" kern="1200" cap="none" spc="0" normalizeH="0" baseline="0" noProof="0" dirty="0">
                <a:ln>
                  <a:noFill/>
                </a:ln>
                <a:solidFill>
                  <a:schemeClr val="tx1"/>
                </a:solidFill>
                <a:effectLst/>
                <a:uLnTx/>
                <a:uFillTx/>
                <a:latin typeface="+mn-lt"/>
                <a:ea typeface="+mn-ea"/>
                <a:cs typeface="+mn-cs"/>
              </a:rPr>
              <a:t>B: Det er omtrent uforandret</a:t>
            </a:r>
          </a:p>
          <a:p>
            <a:pPr marL="178308" marR="0" lvl="0" indent="-178308" algn="l" defTabSz="713232" rtl="0" eaLnBrk="1" fontAlgn="auto" latinLnBrk="0" hangingPunct="1">
              <a:lnSpc>
                <a:spcPct val="90000"/>
              </a:lnSpc>
              <a:spcBef>
                <a:spcPts val="780"/>
              </a:spcBef>
              <a:spcAft>
                <a:spcPts val="0"/>
              </a:spcAft>
              <a:buClrTx/>
              <a:buSzTx/>
              <a:buFont typeface="Wingdings" charset="2"/>
              <a:buChar char="q"/>
              <a:tabLst/>
              <a:defRPr/>
            </a:pPr>
            <a:r>
              <a:rPr kumimoji="0" lang="nb-NO" sz="3200" b="0" i="0" u="none" strike="noStrike" kern="1200" cap="none" spc="0" normalizeH="0" baseline="0" noProof="0" dirty="0">
                <a:ln>
                  <a:noFill/>
                </a:ln>
                <a:solidFill>
                  <a:schemeClr val="tx1"/>
                </a:solidFill>
                <a:effectLst/>
                <a:uLnTx/>
                <a:uFillTx/>
                <a:latin typeface="+mn-lt"/>
                <a:ea typeface="+mn-ea"/>
                <a:cs typeface="+mn-cs"/>
              </a:rPr>
              <a:t>C: Det er redusert til under halvparten </a:t>
            </a:r>
          </a:p>
        </p:txBody>
      </p:sp>
      <p:sp>
        <p:nvSpPr>
          <p:cNvPr id="5" name="Pil venstre 4"/>
          <p:cNvSpPr/>
          <p:nvPr/>
        </p:nvSpPr>
        <p:spPr>
          <a:xfrm>
            <a:off x="8826330" y="4399078"/>
            <a:ext cx="733806" cy="40386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nb-NO"/>
          </a:p>
        </p:txBody>
      </p:sp>
    </p:spTree>
    <p:extLst>
      <p:ext uri="{BB962C8B-B14F-4D97-AF65-F5344CB8AC3E}">
        <p14:creationId xmlns:p14="http://schemas.microsoft.com/office/powerpoint/2010/main" val="331780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4_Office-tema">
  <a:themeElements>
    <a:clrScheme name="Egendefinert 1">
      <a:dk1>
        <a:srgbClr val="CD1719"/>
      </a:dk1>
      <a:lt1>
        <a:srgbClr val="FFFFFF"/>
      </a:lt1>
      <a:dk2>
        <a:srgbClr val="CC1619"/>
      </a:dk2>
      <a:lt2>
        <a:srgbClr val="F6E7DA"/>
      </a:lt2>
      <a:accent1>
        <a:srgbClr val="CC1619"/>
      </a:accent1>
      <a:accent2>
        <a:srgbClr val="E1E6EC"/>
      </a:accent2>
      <a:accent3>
        <a:srgbClr val="000000"/>
      </a:accent3>
      <a:accent4>
        <a:srgbClr val="F6E6DA"/>
      </a:accent4>
      <a:accent5>
        <a:srgbClr val="CC1619"/>
      </a:accent5>
      <a:accent6>
        <a:srgbClr val="F6E6DA"/>
      </a:accent6>
      <a:hlink>
        <a:srgbClr val="3573A8"/>
      </a:hlink>
      <a:folHlink>
        <a:srgbClr val="CC1619"/>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tema">
  <a:themeElements>
    <a:clrScheme name="Egendefinert 1">
      <a:dk1>
        <a:srgbClr val="CD1719"/>
      </a:dk1>
      <a:lt1>
        <a:srgbClr val="FFFFFF"/>
      </a:lt1>
      <a:dk2>
        <a:srgbClr val="CC1619"/>
      </a:dk2>
      <a:lt2>
        <a:srgbClr val="F6E7DA"/>
      </a:lt2>
      <a:accent1>
        <a:srgbClr val="CC1619"/>
      </a:accent1>
      <a:accent2>
        <a:srgbClr val="E1E6EC"/>
      </a:accent2>
      <a:accent3>
        <a:srgbClr val="000000"/>
      </a:accent3>
      <a:accent4>
        <a:srgbClr val="F6E6DA"/>
      </a:accent4>
      <a:accent5>
        <a:srgbClr val="CC1619"/>
      </a:accent5>
      <a:accent6>
        <a:srgbClr val="F6E6DA"/>
      </a:accent6>
      <a:hlink>
        <a:srgbClr val="3573A8"/>
      </a:hlink>
      <a:folHlink>
        <a:srgbClr val="CC1619"/>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tema">
  <a:themeElements>
    <a:clrScheme name="Egendefinert 1">
      <a:dk1>
        <a:srgbClr val="CD1719"/>
      </a:dk1>
      <a:lt1>
        <a:srgbClr val="FFFFFF"/>
      </a:lt1>
      <a:dk2>
        <a:srgbClr val="CC1619"/>
      </a:dk2>
      <a:lt2>
        <a:srgbClr val="F6E7DA"/>
      </a:lt2>
      <a:accent1>
        <a:srgbClr val="CC1619"/>
      </a:accent1>
      <a:accent2>
        <a:srgbClr val="E1E6EC"/>
      </a:accent2>
      <a:accent3>
        <a:srgbClr val="000000"/>
      </a:accent3>
      <a:accent4>
        <a:srgbClr val="F6E6DA"/>
      </a:accent4>
      <a:accent5>
        <a:srgbClr val="CC1619"/>
      </a:accent5>
      <a:accent6>
        <a:srgbClr val="F6E6DA"/>
      </a:accent6>
      <a:hlink>
        <a:srgbClr val="3573A8"/>
      </a:hlink>
      <a:folHlink>
        <a:srgbClr val="CC1619"/>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tema">
  <a:themeElements>
    <a:clrScheme name="Egendefinert 1">
      <a:dk1>
        <a:srgbClr val="CD1719"/>
      </a:dk1>
      <a:lt1>
        <a:srgbClr val="FFFFFF"/>
      </a:lt1>
      <a:dk2>
        <a:srgbClr val="CC1619"/>
      </a:dk2>
      <a:lt2>
        <a:srgbClr val="F6E7DA"/>
      </a:lt2>
      <a:accent1>
        <a:srgbClr val="CC1619"/>
      </a:accent1>
      <a:accent2>
        <a:srgbClr val="E1E6EC"/>
      </a:accent2>
      <a:accent3>
        <a:srgbClr val="000000"/>
      </a:accent3>
      <a:accent4>
        <a:srgbClr val="F6E6DA"/>
      </a:accent4>
      <a:accent5>
        <a:srgbClr val="CC1619"/>
      </a:accent5>
      <a:accent6>
        <a:srgbClr val="F6E6DA"/>
      </a:accent6>
      <a:hlink>
        <a:srgbClr val="3573A8"/>
      </a:hlink>
      <a:folHlink>
        <a:srgbClr val="CC1619"/>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2328</TotalTime>
  <Words>1560</Words>
  <Application>Microsoft Macintosh PowerPoint</Application>
  <PresentationFormat>Widescreen</PresentationFormat>
  <Paragraphs>111</Paragraphs>
  <Slides>16</Slides>
  <Notes>16</Notes>
  <HiddenSlides>0</HiddenSlides>
  <MMClips>0</MMClips>
  <ScaleCrop>false</ScaleCrop>
  <HeadingPairs>
    <vt:vector size="6" baseType="variant">
      <vt:variant>
        <vt:lpstr>Brukte skrifter</vt:lpstr>
      </vt:variant>
      <vt:variant>
        <vt:i4>4</vt:i4>
      </vt:variant>
      <vt:variant>
        <vt:lpstr>Tema</vt:lpstr>
      </vt:variant>
      <vt:variant>
        <vt:i4>4</vt:i4>
      </vt:variant>
      <vt:variant>
        <vt:lpstr>Lysbildetitler</vt:lpstr>
      </vt:variant>
      <vt:variant>
        <vt:i4>16</vt:i4>
      </vt:variant>
    </vt:vector>
  </HeadingPairs>
  <TitlesOfParts>
    <vt:vector size="24" baseType="lpstr">
      <vt:lpstr>Arial</vt:lpstr>
      <vt:lpstr>Calibri</vt:lpstr>
      <vt:lpstr>Georgia</vt:lpstr>
      <vt:lpstr>Wingdings</vt:lpstr>
      <vt:lpstr>4_Office-tema</vt:lpstr>
      <vt:lpstr>5_Office-tema</vt:lpstr>
      <vt:lpstr>3_Office-tema</vt:lpstr>
      <vt:lpstr>6_Office-tema</vt:lpstr>
      <vt:lpstr>Framtid og drømmer</vt:lpstr>
      <vt:lpstr>PowerPoint-presentasjon</vt:lpstr>
      <vt:lpstr>PowerPoint-presentasjon</vt:lpstr>
      <vt:lpstr>PowerPoint-presentasjon</vt:lpstr>
      <vt:lpstr>PowerPoint-presentasjon</vt:lpstr>
      <vt:lpstr>PowerPoint-presentasjon</vt:lpstr>
      <vt:lpstr>Statistikk fra FN</vt:lpstr>
      <vt:lpstr>Hvor bor størstedelen av verdens befolkning? </vt:lpstr>
      <vt:lpstr>Hvordan har antall dødsfall per år som følge av naturkatastrofer endret seg i løpet av de siste 100 årene? </vt:lpstr>
      <vt:lpstr>I følge FN kommer jordens befolkning til å øke med 4 milliarder mennesker frem til 2100. Hva er den viktigste årsaken til denne økningen? </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Guro M. Dalsegg</dc:creator>
  <cp:lastModifiedBy>Audun Sivertsen</cp:lastModifiedBy>
  <cp:revision>51</cp:revision>
  <dcterms:created xsi:type="dcterms:W3CDTF">2020-05-29T10:04:21Z</dcterms:created>
  <dcterms:modified xsi:type="dcterms:W3CDTF">2025-07-23T09:44:35Z</dcterms:modified>
</cp:coreProperties>
</file>