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83" r:id="rId2"/>
    <p:sldMasterId id="2147483659" r:id="rId3"/>
    <p:sldMasterId id="2147483675" r:id="rId4"/>
  </p:sldMasterIdLst>
  <p:notesMasterIdLst>
    <p:notesMasterId r:id="rId17"/>
  </p:notesMasterIdLst>
  <p:sldIdLst>
    <p:sldId id="261" r:id="rId5"/>
    <p:sldId id="271" r:id="rId6"/>
    <p:sldId id="272" r:id="rId7"/>
    <p:sldId id="263" r:id="rId8"/>
    <p:sldId id="273" r:id="rId9"/>
    <p:sldId id="274" r:id="rId10"/>
    <p:sldId id="275" r:id="rId11"/>
    <p:sldId id="266" r:id="rId12"/>
    <p:sldId id="276" r:id="rId13"/>
    <p:sldId id="277" r:id="rId14"/>
    <p:sldId id="278" r:id="rId15"/>
    <p:sldId id="269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10" autoAdjust="0"/>
    <p:restoredTop sz="92697"/>
  </p:normalViewPr>
  <p:slideViewPr>
    <p:cSldViewPr snapToGrid="0" snapToObjects="1">
      <p:cViewPr varScale="1">
        <p:scale>
          <a:sx n="95" d="100"/>
          <a:sy n="95" d="100"/>
        </p:scale>
        <p:origin x="200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1C660-4D4A-B041-9618-9CFD5A6EAF41}" type="datetimeFigureOut">
              <a:rPr lang="nn-NO" smtClean="0"/>
              <a:pPr/>
              <a:t>19.02.2022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89CE6-0DE8-F34F-A517-5D820BC834A4}" type="slidenum">
              <a:rPr lang="nn-NO" smtClean="0"/>
              <a:pPr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Les side 125 i ”Til ungdommen. Monologer”, av Linn </a:t>
            </a:r>
            <a:r>
              <a:rPr lang="nb-NO" sz="1200" dirty="0" err="1"/>
              <a:t>Skåber</a:t>
            </a:r>
            <a:r>
              <a:rPr lang="nb-NO" sz="1200" dirty="0"/>
              <a:t> (2018)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89CE6-0DE8-F34F-A517-5D820BC834A4}" type="slidenum">
              <a:rPr lang="nn-NO" smtClean="0"/>
              <a:pPr/>
              <a:t>4</a:t>
            </a:fld>
            <a:endParaRPr lang="nn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6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484CEFE-D93D-C846-BF6F-83D4E3CCC5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0536746" y="457199"/>
            <a:ext cx="18311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F9BCAB48-F424-6D4B-AA19-81B8F95C98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358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918FFFA-6865-214E-B419-20498D0BF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714"/>
          <a:stretch/>
        </p:blipFill>
        <p:spPr>
          <a:xfrm>
            <a:off x="0" y="543509"/>
            <a:ext cx="2440230" cy="59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432A33D2-818E-BD45-B0B4-0A208BA6F448}" type="datetimeFigureOut">
              <a:rPr lang="nb-NO" smtClean="0"/>
              <a:pPr/>
              <a:t>19.02.2022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DC995E5A-55C1-E24C-8317-F192C796E5A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311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C10410-8B93-714B-B64B-77D37DA30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89613" y="-328014"/>
            <a:ext cx="2203486" cy="9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A3C7CC5C-DB45-7649-A246-96AE37B0DA1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94562-8932-984B-AB93-8DC6578417D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0116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7711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8032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393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334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5E962AB4-2ECE-934B-8DBC-D5B43090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877" y="1570383"/>
            <a:ext cx="485978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1297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F280C95-EDD3-AC44-A390-E39288CC2A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26580" y="3422693"/>
            <a:ext cx="4260916" cy="180671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D67082C-AE15-AE47-B28B-BFD75C2936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04549" y="1301203"/>
            <a:ext cx="2602780" cy="302131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FC5FD50-5997-A44F-B459-AC997A6852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07" y="668214"/>
            <a:ext cx="3292966" cy="6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AF190DB9-3DA8-2C48-9575-54E897811B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12" name="Bilde 11" descr="Et bilde som inneholder leke&#10;&#10;Automatisk generert beskrivelse">
            <a:extLst>
              <a:ext uri="{FF2B5EF4-FFF2-40B4-BE49-F238E27FC236}">
                <a16:creationId xmlns:a16="http://schemas.microsoft.com/office/drawing/2014/main" id="{A6757651-22FD-404B-A857-343EA2432E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03567" y="693552"/>
            <a:ext cx="4364894" cy="62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AF190DB9-3DA8-2C48-9575-54E897811B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41F83F8-31A0-884E-AA26-6F9520CFFF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3389" y="589076"/>
            <a:ext cx="2119073" cy="626892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23DBCDD-2F35-C34E-A3BD-EBA68BFB91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5164234" y="797168"/>
            <a:ext cx="3327402" cy="60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9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19211924-76BE-E445-84D0-A7737C4EC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8" name="Bilde 7" descr="Et bilde som inneholder leke&#10;&#10;Automatisk generert beskrivelse">
            <a:extLst>
              <a:ext uri="{FF2B5EF4-FFF2-40B4-BE49-F238E27FC236}">
                <a16:creationId xmlns:a16="http://schemas.microsoft.com/office/drawing/2014/main" id="{2482A4D4-A2F6-AE4B-8C17-BE2813B56E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03567" y="693552"/>
            <a:ext cx="4364894" cy="62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19211924-76BE-E445-84D0-A7737C4EC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5E3D581-0210-FF47-A867-14394D59A7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8528" y="589076"/>
            <a:ext cx="2119073" cy="626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08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27321-09CD-7E4C-A03E-E063D1D5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A6FC44-80E3-004E-86FA-1113D21D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8328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506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4283CD0B-DEB7-304A-BCE2-E76073FC3E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03190670-AC69-EA42-B559-7C0C96D5E9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1694" y="1440994"/>
            <a:ext cx="6095997" cy="5332506"/>
          </a:xfrm>
          <a:prstGeom prst="rect">
            <a:avLst/>
          </a:prstGeom>
        </p:spPr>
      </p:pic>
      <p:pic>
        <p:nvPicPr>
          <p:cNvPr id="14" name="Bilde 13" descr="Et bilde som inneholder skjorte&#10;&#10;Automatisk generert beskrivelse">
            <a:extLst>
              <a:ext uri="{FF2B5EF4-FFF2-40B4-BE49-F238E27FC236}">
                <a16:creationId xmlns:a16="http://schemas.microsoft.com/office/drawing/2014/main" id="{6F1B4479-31E9-6A42-A685-E2B56040207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19600" y="433754"/>
            <a:ext cx="1778639" cy="642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686" r:id="rId4"/>
    <p:sldLayoutId id="214748368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7AD31D-6C6F-F141-A9F4-79ED878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C29AA-83AD-2D40-B1F3-B0BBA9B8E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C7C5DC6-A5BE-7E4F-98D3-9A09E4A80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82" r:id="rId5"/>
    <p:sldLayoutId id="214748368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DF29554-A70E-354F-8E4C-3CDA6C4F061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0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DZ_NahfINo&amp;list=RDoDZ_NahfINo&amp;start_radio=1&amp;t=43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DF1D6C-452C-5F4C-9BC4-A330BA9D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 klassen</a:t>
            </a:r>
            <a:r>
              <a:rPr lang="nb-NO" dirty="0"/>
              <a:t>: </a:t>
            </a:r>
            <a:br>
              <a:rPr lang="nb-NO" dirty="0"/>
            </a:br>
            <a:r>
              <a:rPr lang="nb-NO" dirty="0"/>
              <a:t>Positiv psykologi</a:t>
            </a:r>
          </a:p>
        </p:txBody>
      </p:sp>
      <p:sp>
        <p:nvSpPr>
          <p:cNvPr id="3" name="Undertittel 2"/>
          <p:cNvSpPr txBox="1">
            <a:spLocks/>
          </p:cNvSpPr>
          <p:nvPr/>
        </p:nvSpPr>
        <p:spPr>
          <a:xfrm>
            <a:off x="6877877" y="3651602"/>
            <a:ext cx="3983593" cy="1459793"/>
          </a:xfrm>
          <a:prstGeom prst="rect">
            <a:avLst/>
          </a:prstGeom>
        </p:spPr>
        <p:txBody>
          <a:bodyPr vert="horz" lIns="71323" tIns="35662" rIns="71323" bIns="35662" rtlCol="0" anchor="b">
            <a:noAutofit/>
          </a:bodyPr>
          <a:lstStyle/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Å SKAPE GOD HELSE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SEG SELV OG ANDRE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ROBUST UNGDOM </a:t>
            </a:r>
          </a:p>
        </p:txBody>
      </p:sp>
    </p:spTree>
    <p:extLst>
      <p:ext uri="{BB962C8B-B14F-4D97-AF65-F5344CB8AC3E}">
        <p14:creationId xmlns:p14="http://schemas.microsoft.com/office/powerpoint/2010/main" val="131993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E5F8B5A-C0A8-E143-93D4-9D26681F179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r>
              <a:rPr lang="nb-NO" sz="1800" dirty="0"/>
              <a:t>Elevene sitter i ring på stoler. Del gjerne klassen i to grupper slik at det blir mindre venting og mer aktivitet for alle. Gjør en felles demonstrasjon først.</a:t>
            </a:r>
          </a:p>
          <a:p>
            <a:r>
              <a:rPr lang="nb-NO" sz="1800" dirty="0"/>
              <a:t>Én elev utnevnes som leder av leken. Lederen velger seg ut et mønster eller en regel (ingen andre får vite hva mønsteret/regelen er). For eksempel en regel om at det kun er lov til å ta med seg ting som begynner på ”L” på hytteturen. Leken går ut på at elevene skal knekke/finne ut av dette mønsteret. Leken er enkel. </a:t>
            </a:r>
          </a:p>
          <a:p>
            <a:r>
              <a:rPr lang="nb-NO" sz="1800" dirty="0"/>
              <a:t>Hver og én spør etter tur hva de kan ha med seg på hyttetur. For eksempel starter en elev med: ”Kan jeg ha med meg en hårbørste?” Lederen svarer i dette tilfellet nei. Neste person spør kanskje: ”Kan jeg ha med meg en lampe?” Siden dette ordet begynner på L, sier lederen ja. Gå med klokka, etter tur. </a:t>
            </a:r>
          </a:p>
          <a:p>
            <a:r>
              <a:rPr lang="nb-NO" sz="1800" dirty="0"/>
              <a:t>Hvis en elev tror han/hun har funnet ut av mønsteret kan vedkommende gjette dette neste gang det er </a:t>
            </a:r>
            <a:r>
              <a:rPr lang="nb-NO" sz="1800" dirty="0" err="1"/>
              <a:t>vedkommendes</a:t>
            </a:r>
            <a:r>
              <a:rPr lang="nb-NO" sz="1800" dirty="0"/>
              <a:t> tur. Eller bare si det med en gang, det kommer an på hvor mange dere er. Hvis vedkommende gjetter riktig er denne personen leder.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876E107-52F4-AC40-A85B-AC1AB668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 HYTTETUR</a:t>
            </a:r>
          </a:p>
        </p:txBody>
      </p:sp>
    </p:spTree>
    <p:extLst>
      <p:ext uri="{BB962C8B-B14F-4D97-AF65-F5344CB8AC3E}">
        <p14:creationId xmlns:p14="http://schemas.microsoft.com/office/powerpoint/2010/main" val="81058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57F7A47-E6A3-CB44-BDDD-A1F01E184B1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r>
              <a:rPr lang="nb-NO" sz="1800" dirty="0"/>
              <a:t>Deltagerne deles inn i to lag. Velg i tillegg to dommere. Personen som styrer leken sier en bokstav. Det er nå om å gjøre for lagene å komme på en sang med navn/tittel som begynner på denne bokstaven og være det første laget til å begynne å synge. </a:t>
            </a:r>
          </a:p>
          <a:p>
            <a:r>
              <a:rPr lang="nb-NO" sz="1800" dirty="0"/>
              <a:t>Men lagene kan skaffe seg poeng på andre måter også. Selv om det ene laget er først ute, kan det andre laget «kuppe» sangen, og få poeng ved å synge høyere og bedre, synge flerstemt, synge hele teksten, legge på bevegelser, </a:t>
            </a:r>
            <a:r>
              <a:rPr lang="nb-NO" sz="1800" dirty="0" err="1"/>
              <a:t>dansemoves</a:t>
            </a:r>
            <a:r>
              <a:rPr lang="nb-NO" sz="1800" dirty="0"/>
              <a:t>, rollespill etc. </a:t>
            </a:r>
          </a:p>
          <a:p>
            <a:r>
              <a:rPr lang="nb-NO" sz="1800" dirty="0"/>
              <a:t>Begge lag konkurrerer til slutt om den mest engasjerte og morsomme fremførelsen. Bare fantasien setter grenser.</a:t>
            </a:r>
          </a:p>
          <a:p>
            <a:r>
              <a:rPr lang="nb-NO" sz="1800" dirty="0"/>
              <a:t>Dommerne får en vanskelig jobb, men er suverene. De kan selv velge hvordan de vil gi poeng. For eksempel kan det ene laget få 10 000 poeng for å være først og 20 000 poeng for å være samstemte, mens det andre laget får 50 000 poeng for å være mest vågale og begynne å danse.</a:t>
            </a:r>
          </a:p>
          <a:p>
            <a:r>
              <a:rPr lang="nb-NO" sz="1800" dirty="0"/>
              <a:t>Dette kan utvikle seg til å bli veldig moro!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1F750EB-4CA6-BE48-A202-634044862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SYNG EN SANG PÅ BOKSTAVEN</a:t>
            </a:r>
          </a:p>
        </p:txBody>
      </p:sp>
    </p:spTree>
    <p:extLst>
      <p:ext uri="{BB962C8B-B14F-4D97-AF65-F5344CB8AC3E}">
        <p14:creationId xmlns:p14="http://schemas.microsoft.com/office/powerpoint/2010/main" val="1218600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32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sz="3800" dirty="0"/>
              <a:t>Dobbeltsirkler - Hva husker du? (5 min)</a:t>
            </a:r>
            <a:endParaRPr lang="nn-NO" sz="3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90688"/>
            <a:ext cx="10972800" cy="4525963"/>
          </a:xfrm>
        </p:spPr>
        <p:txBody>
          <a:bodyPr>
            <a:normAutofit/>
          </a:bodyPr>
          <a:lstStyle/>
          <a:p>
            <a:pPr marL="586130" indent="-586130">
              <a:buFont typeface="+mj-lt"/>
              <a:buAutoNum type="arabicPeriod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Rydd vekk pultene</a:t>
            </a:r>
          </a:p>
          <a:p>
            <a:pPr marL="586130" indent="-586130">
              <a:buFont typeface="+mj-lt"/>
              <a:buAutoNum type="arabicPeriod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Klassen danner to sirkler, en indre og en ytre. Elevene i den indre sirkelen vender ansiktet mot den ytre sirkelen og danner par med eleven som står rett foran dem i den ytre sirkelen</a:t>
            </a:r>
          </a:p>
          <a:p>
            <a:pPr marL="586130" indent="-586130">
              <a:buFont typeface="+mj-lt"/>
              <a:buAutoNum type="arabicPeriod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Snakk om foredraget og om filmen: </a:t>
            </a:r>
            <a:r>
              <a:rPr lang="nb-NO" sz="2300" b="1" dirty="0">
                <a:solidFill>
                  <a:schemeClr val="tx1">
                    <a:lumMod val="75000"/>
                  </a:schemeClr>
                </a:solidFill>
              </a:rPr>
              <a:t>Hva husker du?</a:t>
            </a:r>
            <a:endParaRPr lang="nb-NO" sz="2300" dirty="0">
              <a:solidFill>
                <a:schemeClr val="tx1">
                  <a:lumMod val="75000"/>
                </a:schemeClr>
              </a:solidFill>
            </a:endParaRPr>
          </a:p>
          <a:p>
            <a:pPr marL="586130" indent="-586130">
              <a:buFont typeface="+mj-lt"/>
              <a:buAutoNum type="arabicPeriod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Elevene i den indre sirkelen begynner å snakke, deretter forteller elevene i den ytre sirkelen</a:t>
            </a:r>
          </a:p>
          <a:p>
            <a:pPr marL="586130" indent="-586130">
              <a:buFont typeface="+mj-lt"/>
              <a:buAutoNum type="arabicPeriod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Elevene takker hverandre for samtalen</a:t>
            </a:r>
          </a:p>
          <a:p>
            <a:pPr marL="586130" indent="-586130">
              <a:buFont typeface="+mj-lt"/>
              <a:buAutoNum type="arabicPeriod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På tegn fra lærer roterer den ytre sirkelen et eller flere steg, slik at nye par dannes</a:t>
            </a:r>
          </a:p>
          <a:p>
            <a:pPr marL="586130" indent="-586130">
              <a:buFont typeface="+mj-lt"/>
              <a:buAutoNum type="arabicPeriod"/>
            </a:pPr>
            <a:r>
              <a:rPr lang="nb-NO" sz="2300" i="1" dirty="0">
                <a:solidFill>
                  <a:schemeClr val="tx1">
                    <a:lumMod val="75000"/>
                  </a:schemeClr>
                </a:solidFill>
              </a:rPr>
              <a:t>Lærer deler til slutt klassen inn i grupper på fire: To og to par</a:t>
            </a:r>
            <a:endParaRPr lang="nb-NO" sz="2300" dirty="0">
              <a:solidFill>
                <a:schemeClr val="tx1">
                  <a:lumMod val="75000"/>
                </a:schemeClr>
              </a:solidFill>
            </a:endParaRPr>
          </a:p>
          <a:p>
            <a:endParaRPr lang="nn-N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nærvær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34738"/>
            <a:ext cx="12192000" cy="6992738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3" y="998175"/>
            <a:ext cx="6017172" cy="5859826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36" tIns="45719" rIns="91436" bIns="45719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</a:pPr>
            <a:endParaRPr lang="en-US" sz="1500" cap="all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09452" y="1478267"/>
            <a:ext cx="4577512" cy="1342754"/>
          </a:xfrm>
        </p:spPr>
        <p:txBody>
          <a:bodyPr vert="horz" lIns="91436" tIns="45719" rIns="91436" bIns="45719" rtlCol="0" anchor="ctr">
            <a:normAutofit/>
          </a:bodyPr>
          <a:lstStyle/>
          <a:p>
            <a:r>
              <a:rPr lang="en-US" sz="2600" dirty="0" err="1"/>
              <a:t>Nærværstrening</a:t>
            </a:r>
            <a:r>
              <a:rPr lang="en-US" sz="2600" dirty="0"/>
              <a:t> (5 min)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25519" y="2821021"/>
            <a:ext cx="4761445" cy="3810000"/>
          </a:xfrm>
        </p:spPr>
        <p:txBody>
          <a:bodyPr vert="horz" lIns="91436" tIns="45719" rIns="91436" bIns="45719" rtlCol="0" anchor="ctr">
            <a:noAutofit/>
          </a:bodyPr>
          <a:lstStyle/>
          <a:p>
            <a:pPr lvl="0"/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Hvor mange minutter ønsker du å slappe av? Vis 1-5 fingre</a:t>
            </a:r>
          </a:p>
          <a:p>
            <a:pPr lvl="0"/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Finn en behagelig stilling. Plant bena i gulvet. Lukk gjerne øynene</a:t>
            </a:r>
          </a:p>
          <a:p>
            <a:pPr lvl="0"/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Øv på å puste ut langsomt. Jo lengre du klarer å puste ut, jo roligere blir pusten. Det virker beroligende på kroppen</a:t>
            </a:r>
          </a:p>
          <a:p>
            <a:pPr lvl="0"/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Spill </a:t>
            </a:r>
            <a:r>
              <a:rPr lang="en-US" sz="2100" dirty="0" err="1">
                <a:solidFill>
                  <a:schemeClr val="tx1">
                    <a:lumMod val="75000"/>
                  </a:schemeClr>
                </a:solidFill>
              </a:rPr>
              <a:t>svak</a:t>
            </a:r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</a:schemeClr>
                </a:solidFill>
              </a:rPr>
              <a:t>musikk</a:t>
            </a:r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</a:schemeClr>
                </a:solidFill>
              </a:rPr>
              <a:t>fra</a:t>
            </a:r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</a:schemeClr>
                </a:solidFill>
              </a:rPr>
              <a:t>Youtube</a:t>
            </a:r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, for </a:t>
            </a:r>
            <a:r>
              <a:rPr lang="en-US" sz="2100" dirty="0" err="1">
                <a:solidFill>
                  <a:schemeClr val="tx1">
                    <a:lumMod val="75000"/>
                  </a:schemeClr>
                </a:solidFill>
              </a:rPr>
              <a:t>eksempel</a:t>
            </a:r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nb-NO" sz="2100" dirty="0" err="1">
                <a:solidFill>
                  <a:schemeClr val="tx1">
                    <a:lumMod val="75000"/>
                  </a:schemeClr>
                </a:solidFill>
              </a:rPr>
              <a:t>Pat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nb-NO" sz="2100" dirty="0" err="1">
                <a:solidFill>
                  <a:schemeClr val="tx1">
                    <a:lumMod val="75000"/>
                  </a:schemeClr>
                </a:solidFill>
              </a:rPr>
              <a:t>Metheny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 - Tell her </a:t>
            </a:r>
            <a:r>
              <a:rPr lang="nb-NO" sz="2100" dirty="0" err="1">
                <a:solidFill>
                  <a:schemeClr val="tx1">
                    <a:lumMod val="75000"/>
                  </a:schemeClr>
                </a:solidFill>
              </a:rPr>
              <a:t>you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nb-NO" sz="2100" dirty="0" err="1">
                <a:solidFill>
                  <a:schemeClr val="tx1">
                    <a:lumMod val="75000"/>
                  </a:schemeClr>
                </a:solidFill>
              </a:rPr>
              <a:t>saw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nb-NO" sz="2100" dirty="0" err="1">
                <a:solidFill>
                  <a:schemeClr val="tx1">
                    <a:lumMod val="75000"/>
                  </a:schemeClr>
                </a:solidFill>
              </a:rPr>
              <a:t>me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nb-NO" sz="2100" u="sng" dirty="0">
                <a:solidFill>
                  <a:schemeClr val="tx1">
                    <a:lumMod val="75000"/>
                  </a:schemeClr>
                </a:solidFill>
                <a:hlinkClick r:id="rId3"/>
              </a:rPr>
              <a:t>https://www.youtube.com/watch?v=oDZ_NahfINo&amp;list=RDoDZ_NahfINo&amp;start_radio=1&amp;t=43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10975954" y="6631021"/>
            <a:ext cx="1216046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54598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E68402-D3F9-BF42-BB7C-499A0F2A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Lærer leser høyt: ”Om pappa, hamster og døden” (15 min)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3E231A1-3E85-5F4F-B68B-D77B4FB5C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4191000"/>
            <a:ext cx="9352418" cy="2222500"/>
          </a:xfrm>
        </p:spPr>
        <p:txBody>
          <a:bodyPr>
            <a:normAutofit/>
          </a:bodyPr>
          <a:lstStyle/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0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Gruppeoppgave:</a:t>
            </a:r>
            <a:r>
              <a:rPr lang="nb-NO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Elevene svarer muntlig etter tur, på ett spørsmål av gangen. Alle gir ett svar hver. Læreren gir beskjed om hvem som begynner. Bruk ordstyrer.  Spørsmål som skal besvares:</a:t>
            </a:r>
          </a:p>
          <a:p>
            <a:pPr marL="699516" lvl="1" indent="-342900" defTabSz="713232">
              <a:spcBef>
                <a:spcPts val="390"/>
              </a:spcBef>
              <a:buFont typeface="+mj-lt"/>
              <a:buAutoNum type="arabicParenR"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Hvordan viser hovedpersonen </a:t>
            </a:r>
            <a:r>
              <a:rPr lang="nb-NO" u="sng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omsorg</a:t>
            </a:r>
            <a:r>
              <a:rPr lang="nb-NO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for de han er glad i?</a:t>
            </a:r>
          </a:p>
          <a:p>
            <a:pPr marL="699516" lvl="1" indent="-342900" defTabSz="713232">
              <a:spcBef>
                <a:spcPts val="390"/>
              </a:spcBef>
              <a:buFont typeface="+mj-lt"/>
              <a:buAutoNum type="arabicParenR"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Hvilken beslutning tar moren, som hun kan være stolt av? </a:t>
            </a:r>
          </a:p>
          <a:p>
            <a:pPr marL="699516" lvl="1" indent="-342900" defTabSz="713232">
              <a:spcBef>
                <a:spcPts val="390"/>
              </a:spcBef>
              <a:buFont typeface="+mj-lt"/>
              <a:buAutoNum type="arabicParenR"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Hva er hovedpersonen </a:t>
            </a:r>
            <a:r>
              <a:rPr lang="nb-NO" u="sng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takknemlig</a:t>
            </a:r>
            <a:r>
              <a:rPr lang="nb-NO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for?</a:t>
            </a:r>
          </a:p>
          <a:p>
            <a:endParaRPr lang="nb-NO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3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800" dirty="0"/>
              <a:t>Uavsluttet setning (10 min)</a:t>
            </a:r>
            <a:endParaRPr lang="nn-NO" sz="3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2056555"/>
            <a:ext cx="5181600" cy="4351338"/>
          </a:xfrm>
        </p:spPr>
        <p:txBody>
          <a:bodyPr/>
          <a:lstStyle/>
          <a:p>
            <a:pPr marL="457200" lvl="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Del ut ett sett med oppklippede, uavsluttede setninger til hver gruppe</a:t>
            </a:r>
          </a:p>
          <a:p>
            <a:pPr marL="457200" lvl="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Én i gruppa starter med å trekke en setning</a:t>
            </a:r>
          </a:p>
          <a:p>
            <a:pPr marL="457200" lvl="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Setningen skal avsluttes med et eksempel som kan deles med gruppen</a:t>
            </a:r>
          </a:p>
          <a:p>
            <a:pPr marL="457200" lvl="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Turen går så videre til nestemann</a:t>
            </a:r>
          </a:p>
          <a:p>
            <a:endParaRPr lang="nn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867" y="2056554"/>
            <a:ext cx="5334940" cy="3200964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10224310" y="2056555"/>
            <a:ext cx="1351163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algn="r"/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       </a:t>
            </a:r>
            <a:r>
              <a:rPr lang="nn-NO" sz="10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Pixabay.com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800" dirty="0"/>
              <a:t>”Takknemlighetsdagbok” (3 min)</a:t>
            </a:r>
            <a:endParaRPr lang="nn-NO" sz="3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2181757"/>
            <a:ext cx="5181600" cy="4351338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Skriv i loggboken din eller på mobilen, tre ting du er takknemlig for i dag. Gjør det nå.</a:t>
            </a:r>
            <a:r>
              <a:rPr lang="nb-NO" sz="23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Gjør det så hver dag. Legg merke til hva det gjør med deg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rcRect l="22884" r="16240"/>
          <a:stretch>
            <a:fillRect/>
          </a:stretch>
        </p:blipFill>
        <p:spPr>
          <a:xfrm>
            <a:off x="6261605" y="2181757"/>
            <a:ext cx="5092195" cy="3622991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10002637" y="5546214"/>
            <a:ext cx="1351163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(Foto: Pixabay)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10002637" y="5532489"/>
            <a:ext cx="1351163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algn="r"/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       </a:t>
            </a:r>
            <a:r>
              <a:rPr lang="nn-NO" sz="1000" dirty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Pixabay.com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7C4BF5-5BBB-DE45-9C4A-923D09ABE45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539654"/>
            <a:ext cx="7981121" cy="3429000"/>
          </a:xfrm>
        </p:spPr>
        <p:txBody>
          <a:bodyPr>
            <a:normAutofit/>
          </a:bodyPr>
          <a:lstStyle/>
          <a:p>
            <a:pPr marL="457200" lvl="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</a:rPr>
              <a:t>Hvilke av de 16 typene av glede som står på arket har du opplevd? 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</a:rPr>
              <a:t>Sett kryss ved gledene du har opplevd 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</a:rPr>
              <a:t>Sett ring rundt de gledene du ennå ikke har opplevd, men må gå på jakt etter 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</a:rPr>
              <a:t>Del noen eksempler med din skulderpartner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Gå på følelsesjakt etter 16 typer gleder (5 min)</a:t>
            </a:r>
          </a:p>
        </p:txBody>
      </p:sp>
    </p:spTree>
    <p:extLst>
      <p:ext uri="{BB962C8B-B14F-4D97-AF65-F5344CB8AC3E}">
        <p14:creationId xmlns:p14="http://schemas.microsoft.com/office/powerpoint/2010/main" val="486478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7C4BF5-5BBB-DE45-9C4A-923D09ABE45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457200" lvl="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Utpek noen til lekeledere. La elevene velge hvilke leker de vil leke. Her er noen forslag:</a:t>
            </a:r>
          </a:p>
          <a:p>
            <a:pPr marL="685800" lvl="1" indent="-228600">
              <a:buFont typeface="Lucida Grande"/>
              <a:buChar char="-"/>
            </a:pPr>
            <a:r>
              <a:rPr lang="nb-NO" sz="2300" b="1" dirty="0">
                <a:solidFill>
                  <a:schemeClr val="tx1">
                    <a:lumMod val="75000"/>
                  </a:schemeClr>
                </a:solidFill>
              </a:rPr>
              <a:t>Si JA til alt</a:t>
            </a:r>
            <a:endParaRPr lang="nn-NO" sz="2300" dirty="0">
              <a:solidFill>
                <a:schemeClr val="tx1">
                  <a:lumMod val="75000"/>
                </a:schemeClr>
              </a:solidFill>
            </a:endParaRPr>
          </a:p>
          <a:p>
            <a:pPr marL="685800" lvl="1" indent="-228600">
              <a:buFont typeface="Lucida Grande"/>
              <a:buChar char="-"/>
            </a:pPr>
            <a:r>
              <a:rPr lang="nb-NO" sz="2300" b="1" dirty="0">
                <a:solidFill>
                  <a:schemeClr val="tx1">
                    <a:lumMod val="75000"/>
                  </a:schemeClr>
                </a:solidFill>
              </a:rPr>
              <a:t>På hyttetur (spørrelek)</a:t>
            </a:r>
            <a:endParaRPr lang="nb-NO" sz="2300" dirty="0">
              <a:solidFill>
                <a:schemeClr val="tx1">
                  <a:lumMod val="75000"/>
                </a:schemeClr>
              </a:solidFill>
            </a:endParaRPr>
          </a:p>
          <a:p>
            <a:pPr marL="685800" lvl="1" indent="-228600">
              <a:buFont typeface="Lucida Grande"/>
              <a:buChar char="-"/>
            </a:pPr>
            <a:r>
              <a:rPr lang="nb-NO" sz="2300" b="1" dirty="0">
                <a:solidFill>
                  <a:schemeClr val="tx1">
                    <a:lumMod val="75000"/>
                  </a:schemeClr>
                </a:solidFill>
              </a:rPr>
              <a:t>Syng en sang på bokstaven...</a:t>
            </a:r>
            <a:endParaRPr lang="nb-NO" sz="23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Lucida Grande"/>
              <a:buChar char="-"/>
            </a:pPr>
            <a:endParaRPr lang="nb-NO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Leker (20 min)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6478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761280A-57BD-4C4D-B96C-3EE476872C6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Denne leken handler om å gi alt og juble så høyt du kan. Slipp hemningene!</a:t>
            </a:r>
          </a:p>
          <a:p>
            <a:r>
              <a:rPr lang="nb-NO" dirty="0"/>
              <a:t>Målet med øvelsen er å la alle få oppleve å komme med et forslag og bli møtt positivt; med et entusiastisk JA.</a:t>
            </a:r>
          </a:p>
          <a:p>
            <a:r>
              <a:rPr lang="nb-NO" dirty="0"/>
              <a:t>Sitt i en stor sirkel. Én sier/roper høyt: ”Kom igjen alle sammen og hopp på ett bein!”. </a:t>
            </a:r>
          </a:p>
          <a:p>
            <a:r>
              <a:rPr lang="nb-NO" dirty="0"/>
              <a:t>Og da skal alle skrike: ”JAAA!” (Gjerne plystre, hoie og klappe også </a:t>
            </a:r>
            <a:r>
              <a:rPr lang="nb-NO" dirty="0">
                <a:sym typeface="Wingdings" pitchFamily="2" charset="2"/>
              </a:rPr>
              <a:t></a:t>
            </a:r>
            <a:r>
              <a:rPr lang="nb-NO" dirty="0"/>
              <a:t>)</a:t>
            </a:r>
          </a:p>
          <a:p>
            <a:r>
              <a:rPr lang="nb-NO" dirty="0"/>
              <a:t>Så sier neste: ”Kom igjen alle sammen, stå på stolene”. Alle: ”JAAA!” Og så gjør alle det. </a:t>
            </a:r>
          </a:p>
          <a:p>
            <a:r>
              <a:rPr lang="nb-NO" dirty="0"/>
              <a:t>Så lar man alle si noe etter tur, og avslutter siden mens leken er god. Kanskje læreren sier: ”Nå avslutter vi leken! Og så skriker alle: ”JAAA!”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5BEDE2F-40E8-9548-8162-293DF62DD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 JA TIL ALT</a:t>
            </a:r>
          </a:p>
        </p:txBody>
      </p:sp>
    </p:spTree>
    <p:extLst>
      <p:ext uri="{BB962C8B-B14F-4D97-AF65-F5344CB8AC3E}">
        <p14:creationId xmlns:p14="http://schemas.microsoft.com/office/powerpoint/2010/main" val="1621578607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2">
      <a:dk1>
        <a:srgbClr val="636C58"/>
      </a:dk1>
      <a:lt1>
        <a:srgbClr val="FFFFFF"/>
      </a:lt1>
      <a:dk2>
        <a:srgbClr val="626C57"/>
      </a:dk2>
      <a:lt2>
        <a:srgbClr val="E2E1DA"/>
      </a:lt2>
      <a:accent1>
        <a:srgbClr val="626C57"/>
      </a:accent1>
      <a:accent2>
        <a:srgbClr val="E1E6EC"/>
      </a:accent2>
      <a:accent3>
        <a:srgbClr val="000000"/>
      </a:accent3>
      <a:accent4>
        <a:srgbClr val="E2E1DA"/>
      </a:accent4>
      <a:accent5>
        <a:srgbClr val="626C57"/>
      </a:accent5>
      <a:accent6>
        <a:srgbClr val="E2E1DA"/>
      </a:accent6>
      <a:hlink>
        <a:srgbClr val="3573A8"/>
      </a:hlink>
      <a:folHlink>
        <a:srgbClr val="626C5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-tema">
  <a:themeElements>
    <a:clrScheme name="Egendefinert 2">
      <a:dk1>
        <a:srgbClr val="636C58"/>
      </a:dk1>
      <a:lt1>
        <a:srgbClr val="FFFFFF"/>
      </a:lt1>
      <a:dk2>
        <a:srgbClr val="626C57"/>
      </a:dk2>
      <a:lt2>
        <a:srgbClr val="E2E1DA"/>
      </a:lt2>
      <a:accent1>
        <a:srgbClr val="626C57"/>
      </a:accent1>
      <a:accent2>
        <a:srgbClr val="E1E6EC"/>
      </a:accent2>
      <a:accent3>
        <a:srgbClr val="000000"/>
      </a:accent3>
      <a:accent4>
        <a:srgbClr val="E2E1DA"/>
      </a:accent4>
      <a:accent5>
        <a:srgbClr val="626C57"/>
      </a:accent5>
      <a:accent6>
        <a:srgbClr val="E2E1DA"/>
      </a:accent6>
      <a:hlink>
        <a:srgbClr val="3573A8"/>
      </a:hlink>
      <a:folHlink>
        <a:srgbClr val="626C5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ema">
  <a:themeElements>
    <a:clrScheme name="Egendefinert 2">
      <a:dk1>
        <a:srgbClr val="636C58"/>
      </a:dk1>
      <a:lt1>
        <a:srgbClr val="FFFFFF"/>
      </a:lt1>
      <a:dk2>
        <a:srgbClr val="626C57"/>
      </a:dk2>
      <a:lt2>
        <a:srgbClr val="E2E1DA"/>
      </a:lt2>
      <a:accent1>
        <a:srgbClr val="626C57"/>
      </a:accent1>
      <a:accent2>
        <a:srgbClr val="E1E6EC"/>
      </a:accent2>
      <a:accent3>
        <a:srgbClr val="000000"/>
      </a:accent3>
      <a:accent4>
        <a:srgbClr val="E2E1DA"/>
      </a:accent4>
      <a:accent5>
        <a:srgbClr val="626C57"/>
      </a:accent5>
      <a:accent6>
        <a:srgbClr val="E2E1DA"/>
      </a:accent6>
      <a:hlink>
        <a:srgbClr val="3573A8"/>
      </a:hlink>
      <a:folHlink>
        <a:srgbClr val="626C5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-tema">
  <a:themeElements>
    <a:clrScheme name="Egendefinert 2">
      <a:dk1>
        <a:srgbClr val="636C58"/>
      </a:dk1>
      <a:lt1>
        <a:srgbClr val="FFFFFF"/>
      </a:lt1>
      <a:dk2>
        <a:srgbClr val="626C57"/>
      </a:dk2>
      <a:lt2>
        <a:srgbClr val="E2E1DA"/>
      </a:lt2>
      <a:accent1>
        <a:srgbClr val="626C57"/>
      </a:accent1>
      <a:accent2>
        <a:srgbClr val="E1E6EC"/>
      </a:accent2>
      <a:accent3>
        <a:srgbClr val="000000"/>
      </a:accent3>
      <a:accent4>
        <a:srgbClr val="E2E1DA"/>
      </a:accent4>
      <a:accent5>
        <a:srgbClr val="626C57"/>
      </a:accent5>
      <a:accent6>
        <a:srgbClr val="E2E1DA"/>
      </a:accent6>
      <a:hlink>
        <a:srgbClr val="3573A8"/>
      </a:hlink>
      <a:folHlink>
        <a:srgbClr val="626C57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</TotalTime>
  <Words>1106</Words>
  <Application>Microsoft Macintosh PowerPoint</Application>
  <PresentationFormat>Widescreen</PresentationFormat>
  <Paragraphs>63</Paragraphs>
  <Slides>12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Georgia</vt:lpstr>
      <vt:lpstr>Lucida Grande</vt:lpstr>
      <vt:lpstr>4_Office-tema</vt:lpstr>
      <vt:lpstr>5_Office-tema</vt:lpstr>
      <vt:lpstr>3_Office-tema</vt:lpstr>
      <vt:lpstr>6_Office-tema</vt:lpstr>
      <vt:lpstr>I klassen:  Positiv psykologi</vt:lpstr>
      <vt:lpstr>Dobbeltsirkler - Hva husker du? (5 min)</vt:lpstr>
      <vt:lpstr>Nærværstrening (5 min)  </vt:lpstr>
      <vt:lpstr>Lærer leser høyt: ”Om pappa, hamster og døden” (15 min)</vt:lpstr>
      <vt:lpstr>Uavsluttet setning (10 min)</vt:lpstr>
      <vt:lpstr>”Takknemlighetsdagbok” (3 min)</vt:lpstr>
      <vt:lpstr>Gå på følelsesjakt etter 16 typer gleder (5 min)</vt:lpstr>
      <vt:lpstr>Leker (20 min)</vt:lpstr>
      <vt:lpstr>SI JA TIL ALT</vt:lpstr>
      <vt:lpstr>PÅ HYTTETUR</vt:lpstr>
      <vt:lpstr>SYNG EN SANG PÅ BOKSTAVEN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Guro M. Dalsegg</dc:creator>
  <cp:lastModifiedBy>Anne-Kristin Imenes</cp:lastModifiedBy>
  <cp:revision>31</cp:revision>
  <dcterms:created xsi:type="dcterms:W3CDTF">2020-06-13T16:28:27Z</dcterms:created>
  <dcterms:modified xsi:type="dcterms:W3CDTF">2022-02-19T06:02:16Z</dcterms:modified>
</cp:coreProperties>
</file>