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9"/>
  </p:notesMasterIdLst>
  <p:sldIdLst>
    <p:sldId id="261" r:id="rId5"/>
    <p:sldId id="266" r:id="rId6"/>
    <p:sldId id="275" r:id="rId7"/>
    <p:sldId id="270" r:id="rId8"/>
    <p:sldId id="264" r:id="rId9"/>
    <p:sldId id="276" r:id="rId10"/>
    <p:sldId id="265" r:id="rId11"/>
    <p:sldId id="271" r:id="rId12"/>
    <p:sldId id="262" r:id="rId13"/>
    <p:sldId id="272" r:id="rId14"/>
    <p:sldId id="273" r:id="rId15"/>
    <p:sldId id="274" r:id="rId16"/>
    <p:sldId id="278" r:id="rId17"/>
    <p:sldId id="26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p:restoredTop sz="86027" autoAdjust="0"/>
  </p:normalViewPr>
  <p:slideViewPr>
    <p:cSldViewPr snapToGrid="0" snapToObjects="1">
      <p:cViewPr varScale="1">
        <p:scale>
          <a:sx n="108" d="100"/>
          <a:sy n="108" d="100"/>
        </p:scale>
        <p:origin x="1304"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”Alfabetisk rekkefølge på fornavn”</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lumMod val="75000"/>
            </a:schemeClr>
          </a:solidFill>
        </a:ln>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1B57EE28-A943-1346-81C4-03CEC22402C6}" type="presOf" srcId="{8CC54F98-7BAE-4754-87A2-B1085656FF5C}" destId="{65992195-1CB0-7047-92EB-D75694E007D5}" srcOrd="0" destOrd="0" presId="urn:microsoft.com/office/officeart/2016/7/layout/RepeatingBendingProcessNew"/>
    <dgm:cxn modelId="{8F90933C-0489-3943-98D4-57FC065364BD}" type="presOf" srcId="{8CC54F98-7BAE-4754-87A2-B1085656FF5C}" destId="{AA5C4306-DFB2-A94E-AFF4-116C017EBDFC}" srcOrd="1" destOrd="0" presId="urn:microsoft.com/office/officeart/2016/7/layout/RepeatingBendingProcessNew"/>
    <dgm:cxn modelId="{DE09DC69-87A0-7340-8A9B-B93C52F4E5B1}" type="presOf" srcId="{36FE66CB-27D2-47B3-8A8D-4F4DCE18F9FC}" destId="{6F45F2D9-E0BD-EC4D-B162-3153603DB088}" srcOrd="0" destOrd="0" presId="urn:microsoft.com/office/officeart/2016/7/layout/RepeatingBendingProcessNew"/>
    <dgm:cxn modelId="{8FE11ACB-E793-D842-A1B4-83901CF37C42}" type="presOf" srcId="{6030B2DD-1C9B-47D9-AC0A-CC738D45504D}" destId="{A2257A8A-B7A4-FF4C-9CDD-F74AE5DD1C15}" srcOrd="0" destOrd="0" presId="urn:microsoft.com/office/officeart/2016/7/layout/RepeatingBendingProcessNew"/>
    <dgm:cxn modelId="{8B48C5CD-9561-274F-8DE3-50ABEF614809}" type="presOf" srcId="{6038A879-0BCA-4A18-BC14-6D1269E391AE}" destId="{D46B6FC9-8D28-E048-B4DC-69A842DF7C03}"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731640D6-669C-6D43-A97E-07446591B337}" type="presParOf" srcId="{A2257A8A-B7A4-FF4C-9CDD-F74AE5DD1C15}" destId="{6F45F2D9-E0BD-EC4D-B162-3153603DB088}" srcOrd="0" destOrd="0" presId="urn:microsoft.com/office/officeart/2016/7/layout/RepeatingBendingProcessNew"/>
    <dgm:cxn modelId="{6B4C6AB9-B05A-884C-9868-7EBDB8090031}" type="presParOf" srcId="{A2257A8A-B7A4-FF4C-9CDD-F74AE5DD1C15}" destId="{65992195-1CB0-7047-92EB-D75694E007D5}" srcOrd="1" destOrd="0" presId="urn:microsoft.com/office/officeart/2016/7/layout/RepeatingBendingProcessNew"/>
    <dgm:cxn modelId="{612C1778-848B-9A45-9E8D-70F535BF7909}" type="presParOf" srcId="{65992195-1CB0-7047-92EB-D75694E007D5}" destId="{AA5C4306-DFB2-A94E-AFF4-116C017EBDFC}" srcOrd="0" destOrd="0" presId="urn:microsoft.com/office/officeart/2016/7/layout/RepeatingBendingProcessNew"/>
    <dgm:cxn modelId="{6AF30E11-1CE8-3F40-A36F-E3AEF1D6A097}"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0" i="0" kern="1200" dirty="0">
              <a:solidFill>
                <a:schemeClr val="tx1">
                  <a:lumMod val="75000"/>
                </a:schemeClr>
              </a:solidFill>
            </a:rPr>
            <a:t>Alle stiller seg på en rekke etter: </a:t>
          </a:r>
          <a:r>
            <a:rPr lang="nb-NO" sz="3000" b="1" kern="1200" dirty="0">
              <a:solidFill>
                <a:schemeClr val="tx1">
                  <a:lumMod val="75000"/>
                </a:schemeClr>
              </a:solidFill>
            </a:rPr>
            <a:t>”Alfabetisk rekkefølge på fornavn”</a:t>
          </a:r>
          <a:endParaRPr lang="en-US" sz="30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1" kern="1200" dirty="0">
              <a:solidFill>
                <a:schemeClr val="tx1">
                  <a:lumMod val="75000"/>
                </a:schemeClr>
              </a:solidFill>
            </a:rPr>
            <a:t>Gruppeinndeling:</a:t>
          </a:r>
          <a:r>
            <a:rPr lang="nb-NO" sz="3000" kern="1200" dirty="0">
              <a:solidFill>
                <a:schemeClr val="tx1">
                  <a:lumMod val="75000"/>
                </a:schemeClr>
              </a:solidFill>
            </a:rPr>
            <a:t> Lag grupper med 4 elever i hver</a:t>
          </a:r>
          <a:endParaRPr lang="en-US" sz="30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03C50-F1B9-784B-B50F-FF965FA9C64B}" type="datetimeFigureOut">
              <a:rPr lang="nn-NO" smtClean="0"/>
              <a:pPr/>
              <a:t>22.04.2025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41766-C521-514C-84B2-F17B8C0FC3B9}"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1. ”Lukk øynene. La tankene dine gå til et sted du liker å være. Et godt sted for deg. Se deg rundt. Legg merke til hva du ser. Legg merke til hva du hører. Gå litt rundt. Legg deg ned på dette stedet. Her er du trygg. Du er beskyttet. Du kan være deg selv. Så får du øye på en kiste. Du går bort til kisten og åpner den. Det er en gave til deg. Det står at du har fortjent en gave. Du har jobbet så hardt. Du prøvde og ga ikke opp. Du g jorde så godt du kunne. Det er det viktigste. Ved side av gaven ligger en konvolutt. Det står at du får penger også, fordi du er en bra person som kan bruke pengene til noe fornuftig. Ved siden av kisten oppdager du god mat. Du skjønner at det er til deg, og du blir takknemlig. Maten lukter godt. Du spiser, drikker og sover litt. Så våkner du gradvis opp fra det gode stedet.”</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2.”Åpne øynene gradvis. Strekk deg litt”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3.”Stram musklene i hele kroppen og slapp så av. Gjenta tre ganger”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4.”Trekk pusten dypt inn gjennom nesen. Gjør det fire ganger. Legg merke til hvordan luften går inn, og slipp den rolig ut igjen”</a:t>
            </a:r>
            <a:endParaRPr lang="nn-NO" dirty="0"/>
          </a:p>
        </p:txBody>
      </p:sp>
      <p:sp>
        <p:nvSpPr>
          <p:cNvPr id="4" name="Plassholder for lysbildenummer 3"/>
          <p:cNvSpPr>
            <a:spLocks noGrp="1"/>
          </p:cNvSpPr>
          <p:nvPr>
            <p:ph type="sldNum" sz="quarter" idx="10"/>
          </p:nvPr>
        </p:nvSpPr>
        <p:spPr/>
        <p:txBody>
          <a:bodyPr/>
          <a:lstStyle/>
          <a:p>
            <a:fld id="{36F41766-C521-514C-84B2-F17B8C0FC3B9}" type="slidenum">
              <a:rPr lang="nn-NO" smtClean="0"/>
              <a:pPr/>
              <a:t>5</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36F41766-C521-514C-84B2-F17B8C0FC3B9}" type="slidenum">
              <a:rPr lang="nn-NO" smtClean="0"/>
              <a:pPr/>
              <a:t>7</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59149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time_continue=24&amp;v=ViyGoYzN_Ng&amp;feature=emb_logo" TargetMode="External"/><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youtube.com/watch?v=Er4oqBGuhk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v.nrk.no/serie/dusaameg/sesong/1/episode/3/avspiller" TargetMode="External"/><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282576"/>
            <a:ext cx="4859783" cy="3384674"/>
          </a:xfrm>
        </p:spPr>
        <p:txBody>
          <a:bodyPr/>
          <a:lstStyle/>
          <a:p>
            <a:r>
              <a:rPr lang="nb-NO" dirty="0"/>
              <a:t>I klassen:</a:t>
            </a:r>
            <a:br>
              <a:rPr lang="nb-NO" dirty="0"/>
            </a:br>
            <a:r>
              <a:rPr lang="nb-NO" dirty="0"/>
              <a:t>Framtid og drømmer</a:t>
            </a:r>
            <a:br>
              <a:rPr lang="nb-NO" dirty="0"/>
            </a:br>
            <a:endParaRPr lang="nb-NO" dirty="0"/>
          </a:p>
        </p:txBody>
      </p:sp>
      <p:sp>
        <p:nvSpPr>
          <p:cNvPr id="3" name="Undertittel 2"/>
          <p:cNvSpPr txBox="1">
            <a:spLocks/>
          </p:cNvSpPr>
          <p:nvPr/>
        </p:nvSpPr>
        <p:spPr>
          <a:xfrm>
            <a:off x="6877877" y="4512128"/>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55625"/>
            <a:ext cx="10993584" cy="1325563"/>
          </a:xfrm>
        </p:spPr>
        <p:txBody>
          <a:bodyPr>
            <a:normAutofit/>
          </a:bodyPr>
          <a:lstStyle/>
          <a:p>
            <a:r>
              <a:rPr lang="nb-NO" dirty="0"/>
              <a:t>Samarbeidslæring: Fullføre setning</a:t>
            </a:r>
            <a:br>
              <a:rPr lang="nb-NO" dirty="0"/>
            </a:br>
            <a:r>
              <a:rPr lang="nb-NO" dirty="0"/>
              <a:t>(10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317750"/>
            <a:ext cx="10993584" cy="3899766"/>
          </a:xfrm>
        </p:spPr>
        <p:txBody>
          <a:bodyPr>
            <a:normAutofit/>
          </a:bodyPr>
          <a:lstStyle/>
          <a:p>
            <a:pPr marL="457200" lvl="0" indent="-457200" defTabSz="713232">
              <a:spcBef>
                <a:spcPts val="780"/>
              </a:spcBef>
              <a:buFont typeface="Arial"/>
              <a:buChar char="•"/>
            </a:pPr>
            <a:r>
              <a:rPr lang="en-US" sz="2300" dirty="0">
                <a:solidFill>
                  <a:srgbClr val="C00000"/>
                </a:solidFill>
                <a:latin typeface="Calibri"/>
                <a:ea typeface="+mn-ea"/>
                <a:cs typeface="+mn-cs"/>
              </a:rPr>
              <a:t>Jobb </a:t>
            </a:r>
            <a:r>
              <a:rPr lang="en-US" sz="2300" dirty="0" err="1">
                <a:solidFill>
                  <a:srgbClr val="C00000"/>
                </a:solidFill>
                <a:latin typeface="Calibri"/>
                <a:ea typeface="+mn-ea"/>
                <a:cs typeface="+mn-cs"/>
              </a:rPr>
              <a:t>i</a:t>
            </a:r>
            <a:r>
              <a:rPr lang="en-US" sz="2300" dirty="0">
                <a:solidFill>
                  <a:srgbClr val="C00000"/>
                </a:solidFill>
                <a:latin typeface="Calibri"/>
                <a:ea typeface="+mn-ea"/>
                <a:cs typeface="+mn-cs"/>
              </a:rPr>
              <a:t> </a:t>
            </a:r>
            <a:r>
              <a:rPr lang="en-US" sz="2300" dirty="0" err="1">
                <a:solidFill>
                  <a:srgbClr val="C00000"/>
                </a:solidFill>
                <a:latin typeface="Calibri"/>
                <a:ea typeface="+mn-ea"/>
                <a:cs typeface="+mn-cs"/>
              </a:rPr>
              <a:t>grupper</a:t>
            </a:r>
            <a:endParaRPr lang="en-US" sz="2300" dirty="0">
              <a:solidFill>
                <a:srgbClr val="C00000"/>
              </a:solidFill>
              <a:latin typeface="Calibri"/>
              <a:ea typeface="+mn-ea"/>
              <a:cs typeface="+mn-cs"/>
            </a:endParaRPr>
          </a:p>
          <a:p>
            <a:pPr marL="342900" lvl="0" indent="-342900">
              <a:buFont typeface="Arial" panose="020B0604020202020204" pitchFamily="34" charset="0"/>
              <a:buChar char="•"/>
              <a:tabLst>
                <a:tab pos="457200" algn="l"/>
              </a:tabLst>
            </a:pPr>
            <a:r>
              <a:rPr lang="nb-NO" sz="23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Setninger er klippet opp og ligger med teksten ned på bordet</a:t>
            </a:r>
            <a:endParaRPr lang="nb-NO" sz="23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defTabSz="713232">
              <a:spcBef>
                <a:spcPts val="780"/>
              </a:spcBef>
              <a:buFont typeface="Arial"/>
              <a:buChar char="•"/>
            </a:pPr>
            <a:r>
              <a:rPr lang="nb-NO" sz="2300" dirty="0">
                <a:solidFill>
                  <a:srgbClr val="C00000"/>
                </a:solidFill>
                <a:latin typeface="Calibri"/>
                <a:ea typeface="+mn-ea"/>
                <a:cs typeface="+mn-cs"/>
              </a:rPr>
              <a:t>1´erne i gruppen starter med å trekke en setning. Setningen skal avsluttes med et eksempel som kan deles med gruppen</a:t>
            </a:r>
          </a:p>
          <a:p>
            <a:pPr marL="457200" lvl="0" indent="-457200" defTabSz="713232">
              <a:spcBef>
                <a:spcPts val="780"/>
              </a:spcBef>
              <a:buFont typeface="Arial"/>
              <a:buChar char="•"/>
            </a:pPr>
            <a:r>
              <a:rPr lang="nb-NO" sz="2300" dirty="0">
                <a:solidFill>
                  <a:srgbClr val="C00000"/>
                </a:solidFill>
                <a:latin typeface="Calibri"/>
                <a:ea typeface="+mn-ea"/>
                <a:cs typeface="+mn-cs"/>
              </a:rPr>
              <a:t>Setningen legges tilbake nederst i bunken, og kan trekkes på nytt av noen andre</a:t>
            </a:r>
          </a:p>
          <a:p>
            <a:pPr marL="457200" lvl="0" indent="-457200" defTabSz="713232">
              <a:spcBef>
                <a:spcPts val="780"/>
              </a:spcBef>
              <a:buFont typeface="Arial"/>
              <a:buChar char="•"/>
            </a:pPr>
            <a:r>
              <a:rPr lang="nb-NO" sz="2300" dirty="0">
                <a:solidFill>
                  <a:srgbClr val="C00000"/>
                </a:solidFill>
                <a:latin typeface="Calibri"/>
                <a:ea typeface="+mn-ea"/>
                <a:cs typeface="+mn-cs"/>
              </a:rPr>
              <a:t>Turen går videre til 2´erne og så videre</a:t>
            </a:r>
          </a:p>
          <a:p>
            <a:pPr marL="457200" lvl="0" indent="-457200" defTabSz="713232">
              <a:spcBef>
                <a:spcPts val="780"/>
              </a:spcBef>
              <a:buFont typeface="Arial"/>
              <a:buChar char="•"/>
            </a:pPr>
            <a:r>
              <a:rPr lang="nb-NO" sz="2300" dirty="0">
                <a:solidFill>
                  <a:srgbClr val="C00000"/>
                </a:solidFill>
                <a:latin typeface="Calibri"/>
                <a:ea typeface="+mn-ea"/>
                <a:cs typeface="+mn-cs"/>
              </a:rPr>
              <a:t>Øvelsen avsluttes etter 10 minutter</a:t>
            </a:r>
          </a:p>
          <a:p>
            <a:pPr marL="457200" indent="-457200" defTabSz="713232">
              <a:spcBef>
                <a:spcPts val="780"/>
              </a:spcBef>
              <a:buFont typeface="Arial"/>
              <a:buChar char="•"/>
            </a:pPr>
            <a:r>
              <a:rPr lang="nb-NO"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Lærer gir et eksempel først</a:t>
            </a:r>
            <a:endParaRPr lang="en-US" sz="3200" dirty="0">
              <a:solidFill>
                <a:srgbClr val="C00000"/>
              </a:solidFill>
              <a:latin typeface="Calibri"/>
              <a:ea typeface="+mn-ea"/>
              <a:cs typeface="+mn-cs"/>
            </a:endParaRPr>
          </a:p>
          <a:p>
            <a:pPr marL="0" lvl="0" indent="0" defTabSz="713232">
              <a:spcBef>
                <a:spcPts val="780"/>
              </a:spcBef>
              <a:buNone/>
            </a:pPr>
            <a:endParaRPr lang="nb-NO" sz="2300" dirty="0">
              <a:solidFill>
                <a:srgbClr val="C00000"/>
              </a:solidFill>
              <a:latin typeface="Calibri"/>
              <a:ea typeface="+mn-ea"/>
              <a:cs typeface="+mn-cs"/>
            </a:endParaRPr>
          </a:p>
          <a:p>
            <a:pPr marL="457200" lvl="0" indent="-457200" defTabSz="713232">
              <a:spcBef>
                <a:spcPts val="780"/>
              </a:spcBef>
              <a:buFont typeface="Arial"/>
              <a:buChar char="•"/>
            </a:pPr>
            <a:endParaRPr lang="en-US" sz="2300" dirty="0">
              <a:solidFill>
                <a:schemeClr val="tx1">
                  <a:lumMod val="75000"/>
                </a:schemeClr>
              </a:solidFill>
              <a:latin typeface="Calibri"/>
              <a:ea typeface="+mn-ea"/>
              <a:cs typeface="+mn-cs"/>
            </a:endParaRPr>
          </a:p>
        </p:txBody>
      </p:sp>
      <p:pic>
        <p:nvPicPr>
          <p:cNvPr id="6" name="Plassholder for innhold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0844" y="4414615"/>
            <a:ext cx="3802037" cy="2217854"/>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4365625" y="555625"/>
            <a:ext cx="7381874" cy="1325563"/>
          </a:xfrm>
        </p:spPr>
        <p:txBody>
          <a:bodyPr>
            <a:normAutofit/>
          </a:bodyPr>
          <a:lstStyle/>
          <a:p>
            <a:r>
              <a:rPr lang="nb-NO" dirty="0"/>
              <a:t>Steg for å nå målene dine i framtiden (15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4365625" y="2127250"/>
            <a:ext cx="7113079" cy="4487442"/>
          </a:xfrm>
        </p:spPr>
        <p:txBody>
          <a:bodyPr>
            <a:normAutofit lnSpcReduction="10000"/>
          </a:bodyPr>
          <a:lstStyle/>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Det pekes ut ordstyrer, </a:t>
            </a:r>
            <a:r>
              <a:rPr lang="nb-NO" sz="2300" dirty="0" err="1">
                <a:solidFill>
                  <a:schemeClr val="tx1">
                    <a:lumMod val="75000"/>
                  </a:schemeClr>
                </a:solidFill>
                <a:latin typeface="Calibri"/>
                <a:ea typeface="+mn-ea"/>
                <a:cs typeface="+mn-cs"/>
              </a:rPr>
              <a:t>talsperson</a:t>
            </a:r>
            <a:r>
              <a:rPr lang="nb-NO" sz="2300" dirty="0">
                <a:solidFill>
                  <a:schemeClr val="tx1">
                    <a:lumMod val="75000"/>
                  </a:schemeClr>
                </a:solidFill>
                <a:latin typeface="Calibri"/>
                <a:ea typeface="+mn-ea"/>
                <a:cs typeface="+mn-cs"/>
              </a:rPr>
              <a:t> og sekretær på hver gruppe</a:t>
            </a:r>
          </a:p>
          <a:p>
            <a:pPr marL="457200" lvl="0" indent="-457200" defTabSz="713232">
              <a:spcBef>
                <a:spcPts val="780"/>
              </a:spcBef>
              <a:buFont typeface="+mj-lt"/>
              <a:buAutoNum type="arabicPeriod"/>
            </a:pPr>
            <a:r>
              <a:rPr lang="nb-NO" sz="2300" b="1" dirty="0">
                <a:solidFill>
                  <a:schemeClr val="tx1">
                    <a:lumMod val="75000"/>
                  </a:schemeClr>
                </a:solidFill>
                <a:latin typeface="Calibri"/>
                <a:ea typeface="+mn-ea"/>
                <a:cs typeface="+mn-cs"/>
              </a:rPr>
              <a:t>Skriv ned en av dine drømmer/mål på en post-it lapp</a:t>
            </a:r>
            <a:r>
              <a:rPr lang="nb-NO" sz="2300" dirty="0">
                <a:solidFill>
                  <a:schemeClr val="tx1">
                    <a:lumMod val="75000"/>
                  </a:schemeClr>
                </a:solidFill>
                <a:latin typeface="Calibri"/>
                <a:ea typeface="+mn-ea"/>
                <a:cs typeface="+mn-cs"/>
              </a:rPr>
              <a:t>. Drømmene kan gjelde familie og venner, fritid, utdannelse, jobb og karriere, bosted eller reise</a:t>
            </a:r>
          </a:p>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Samle i en bunke midt på. Ordstyrer trekker en lapp og leser opp</a:t>
            </a:r>
          </a:p>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Gruppen finner ut: Hvilke steg er nødvendig for å nå målet? Vær kreativ! Mye er mulig! Sekretæren noterer</a:t>
            </a:r>
          </a:p>
          <a:p>
            <a:pPr marL="178308" lvl="0" indent="-178308" defTabSz="713232">
              <a:spcBef>
                <a:spcPts val="780"/>
              </a:spcBef>
              <a:buNone/>
            </a:pPr>
            <a:endParaRPr lang="nb-NO" sz="2300" dirty="0">
              <a:solidFill>
                <a:schemeClr val="tx1">
                  <a:lumMod val="75000"/>
                </a:schemeClr>
              </a:solidFill>
              <a:latin typeface="Calibri"/>
              <a:ea typeface="+mn-ea"/>
              <a:cs typeface="+mn-cs"/>
            </a:endParaRP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I plenum: </a:t>
            </a:r>
            <a:r>
              <a:rPr lang="nb-NO" sz="2300" dirty="0" err="1">
                <a:solidFill>
                  <a:schemeClr val="tx1">
                    <a:lumMod val="75000"/>
                  </a:schemeClr>
                </a:solidFill>
                <a:latin typeface="Calibri"/>
                <a:ea typeface="+mn-ea"/>
                <a:cs typeface="+mn-cs"/>
              </a:rPr>
              <a:t>Talspersonen</a:t>
            </a:r>
            <a:r>
              <a:rPr lang="nb-NO" sz="2300" dirty="0">
                <a:solidFill>
                  <a:schemeClr val="tx1">
                    <a:lumMod val="75000"/>
                  </a:schemeClr>
                </a:solidFill>
                <a:latin typeface="Calibri"/>
                <a:ea typeface="+mn-ea"/>
                <a:cs typeface="+mn-cs"/>
              </a:rPr>
              <a:t> fra hver gruppe legger frem ett av målene, og stegene for å komme dit, for resten av klassen</a:t>
            </a:r>
          </a:p>
          <a:p>
            <a:pPr marL="178308" lvl="0" indent="-178308" defTabSz="713232">
              <a:spcBef>
                <a:spcPts val="780"/>
              </a:spcBef>
            </a:pPr>
            <a:endParaRPr lang="en-US" sz="2300" dirty="0">
              <a:solidFill>
                <a:schemeClr val="tx1">
                  <a:lumMod val="75000"/>
                </a:schemeClr>
              </a:solidFill>
              <a:latin typeface="Calibri"/>
              <a:ea typeface="+mn-ea"/>
              <a:cs typeface="+mn-cs"/>
            </a:endParaRPr>
          </a:p>
        </p:txBody>
      </p:sp>
      <p:pic>
        <p:nvPicPr>
          <p:cNvPr id="5" name="Plassholder for innhold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292" y="-1"/>
            <a:ext cx="4239287" cy="6858001"/>
          </a:xfrm>
          <a:prstGeom prst="rect">
            <a:avLst/>
          </a:prstGeom>
          <a:scene3d>
            <a:camera prst="orthographicFront">
              <a:rot lat="0" lon="10800000" rev="0"/>
            </a:camera>
            <a:lightRig rig="threePt" dir="t"/>
          </a:scene3d>
        </p:spPr>
      </p:pic>
      <p:sp>
        <p:nvSpPr>
          <p:cNvPr id="7" name="TekstSylinder 6"/>
          <p:cNvSpPr txBox="1"/>
          <p:nvPr/>
        </p:nvSpPr>
        <p:spPr>
          <a:xfrm>
            <a:off x="-320292" y="6614692"/>
            <a:ext cx="1383917"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Autofit/>
          </a:bodyPr>
          <a:lstStyle/>
          <a:p>
            <a:pPr lvl="0" defTabSz="713232">
              <a:lnSpc>
                <a:spcPct val="100000"/>
              </a:lnSpc>
              <a:spcBef>
                <a:spcPts val="0"/>
              </a:spcBef>
            </a:pPr>
            <a:r>
              <a:rPr lang="nb-NO" b="1" dirty="0">
                <a:solidFill>
                  <a:schemeClr val="tx1">
                    <a:lumMod val="75000"/>
                  </a:schemeClr>
                </a:solidFill>
                <a:latin typeface="Calibri"/>
                <a:ea typeface="+mn-ea"/>
                <a:cs typeface="+mn-cs"/>
              </a:rPr>
              <a:t>Skriv et oppmuntrende brev</a:t>
            </a:r>
            <a:r>
              <a:rPr lang="nb-NO" dirty="0">
                <a:solidFill>
                  <a:schemeClr val="tx1">
                    <a:lumMod val="75000"/>
                  </a:schemeClr>
                </a:solidFill>
                <a:latin typeface="Calibri"/>
                <a:ea typeface="+mn-ea"/>
                <a:cs typeface="+mn-cs"/>
              </a:rPr>
              <a:t> til en som skal begynne på ungdomsskolen. Gi noen gode råd for: </a:t>
            </a:r>
          </a:p>
          <a:p>
            <a:pPr marL="457200" lvl="0" indent="-457200" defTabSz="713232">
              <a:lnSpc>
                <a:spcPct val="100000"/>
              </a:lnSpc>
              <a:spcBef>
                <a:spcPts val="0"/>
              </a:spcBef>
            </a:pPr>
            <a:r>
              <a:rPr lang="nb-NO" dirty="0">
                <a:solidFill>
                  <a:schemeClr val="tx1">
                    <a:lumMod val="75000"/>
                  </a:schemeClr>
                </a:solidFill>
                <a:latin typeface="Calibri"/>
                <a:ea typeface="+mn-ea"/>
                <a:cs typeface="+mn-cs"/>
              </a:rPr>
              <a:t>	- Hvordan klare å gjøre skolearbeidet på en god måte </a:t>
            </a:r>
          </a:p>
          <a:p>
            <a:pPr marL="457200" lvl="0" indent="-457200" defTabSz="713232">
              <a:lnSpc>
                <a:spcPct val="100000"/>
              </a:lnSpc>
              <a:spcBef>
                <a:spcPts val="0"/>
              </a:spcBef>
            </a:pPr>
            <a:r>
              <a:rPr lang="nb-NO" dirty="0">
                <a:solidFill>
                  <a:schemeClr val="tx1">
                    <a:lumMod val="75000"/>
                  </a:schemeClr>
                </a:solidFill>
                <a:latin typeface="Calibri"/>
                <a:ea typeface="+mn-ea"/>
                <a:cs typeface="+mn-cs"/>
              </a:rPr>
              <a:t>	- Hvordan få et godt klassemiljø</a:t>
            </a:r>
          </a:p>
          <a:p>
            <a:pPr marL="457200" lvl="0" indent="-457200" defTabSz="713232">
              <a:lnSpc>
                <a:spcPct val="100000"/>
              </a:lnSpc>
              <a:spcBef>
                <a:spcPts val="0"/>
              </a:spcBef>
            </a:pPr>
            <a:r>
              <a:rPr lang="nb-NO" dirty="0">
                <a:solidFill>
                  <a:schemeClr val="tx1">
                    <a:lumMod val="75000"/>
                  </a:schemeClr>
                </a:solidFill>
                <a:latin typeface="Calibri"/>
                <a:ea typeface="+mn-ea"/>
                <a:cs typeface="+mn-cs"/>
              </a:rPr>
              <a:t>	Bruk eksempler fra eget liv</a:t>
            </a:r>
          </a:p>
          <a:p>
            <a:pPr marL="457200" lvl="0" indent="-457200" defTabSz="713232">
              <a:lnSpc>
                <a:spcPct val="100000"/>
              </a:lnSpc>
              <a:spcBef>
                <a:spcPts val="0"/>
              </a:spcBef>
            </a:pPr>
            <a:endParaRPr lang="nb-NO" dirty="0">
              <a:solidFill>
                <a:schemeClr val="tx1">
                  <a:lumMod val="75000"/>
                </a:schemeClr>
              </a:solidFill>
              <a:latin typeface="Calibri"/>
              <a:ea typeface="+mn-ea"/>
              <a:cs typeface="+mn-cs"/>
            </a:endParaRPr>
          </a:p>
          <a:p>
            <a:pPr marL="457200" lvl="0" indent="-457200" defTabSz="713232">
              <a:lnSpc>
                <a:spcPct val="100000"/>
              </a:lnSpc>
              <a:spcBef>
                <a:spcPts val="0"/>
              </a:spcBef>
            </a:pPr>
            <a:endParaRPr lang="nb-NO" dirty="0">
              <a:solidFill>
                <a:schemeClr val="tx1">
                  <a:lumMod val="75000"/>
                </a:schemeClr>
              </a:solidFill>
              <a:latin typeface="Calibri"/>
              <a:ea typeface="+mn-ea"/>
              <a:cs typeface="+mn-cs"/>
            </a:endParaRPr>
          </a:p>
          <a:p>
            <a:pPr marL="457200" indent="-457200" defTabSz="713232">
              <a:lnSpc>
                <a:spcPct val="100000"/>
              </a:lnSpc>
              <a:spcBef>
                <a:spcPts val="0"/>
              </a:spcBef>
            </a:pPr>
            <a:r>
              <a:rPr lang="nb-NO" sz="1800" i="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	Flere studier viser at en slik skriveoppgave kan virke bevisstgjørende på egen innsats, og føre til bedre faglige resultater for brevskriveren</a:t>
            </a:r>
            <a:r>
              <a:rPr lang="nb-NO" sz="1800" i="1" baseline="30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 </a:t>
            </a:r>
            <a:r>
              <a:rPr lang="nb-NO" sz="1800" i="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a:t>
            </a:r>
            <a:r>
              <a:rPr lang="nb-NO" sz="1800" i="1" dirty="0" err="1">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Eskreis</a:t>
            </a:r>
            <a:r>
              <a:rPr lang="nb-NO" sz="1800" i="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-Winkler et al., 2019). </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defTabSz="713232">
              <a:lnSpc>
                <a:spcPct val="100000"/>
              </a:lnSpc>
              <a:spcBef>
                <a:spcPts val="0"/>
              </a:spcBef>
            </a:pPr>
            <a:endParaRPr lang="nb-NO" dirty="0">
              <a:solidFill>
                <a:schemeClr val="tx1">
                  <a:lumMod val="75000"/>
                </a:schemeClr>
              </a:solidFill>
              <a:latin typeface="Calibri"/>
              <a:ea typeface="+mn-ea"/>
              <a:cs typeface="+mn-cs"/>
            </a:endParaRPr>
          </a:p>
          <a:p>
            <a:pPr marL="178308" lvl="0" indent="-178308" defTabSz="713232">
              <a:lnSpc>
                <a:spcPct val="100000"/>
              </a:lnSpc>
              <a:spcBef>
                <a:spcPts val="0"/>
              </a:spcBef>
            </a:pPr>
            <a:endParaRPr lang="nb-NO"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a:t>Ekstraoppgaver</a:t>
            </a:r>
            <a:endParaRPr lang="nb-NO" dirty="0"/>
          </a:p>
        </p:txBody>
      </p:sp>
      <p:pic>
        <p:nvPicPr>
          <p:cNvPr id="6" name="Bild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876" y="2936875"/>
            <a:ext cx="2222500" cy="1526695"/>
          </a:xfrm>
          <a:prstGeom prst="rect">
            <a:avLst/>
          </a:prstGeom>
        </p:spPr>
      </p:pic>
      <p:sp>
        <p:nvSpPr>
          <p:cNvPr id="7" name="TekstSylinder 6"/>
          <p:cNvSpPr txBox="1"/>
          <p:nvPr/>
        </p:nvSpPr>
        <p:spPr>
          <a:xfrm>
            <a:off x="241482" y="2936875"/>
            <a:ext cx="1169919" cy="246221"/>
          </a:xfrm>
          <a:prstGeom prst="rect">
            <a:avLst/>
          </a:prstGeom>
          <a:noFill/>
        </p:spPr>
        <p:txBody>
          <a:bodyPr wrap="square" rtlCol="0">
            <a:spAutoFit/>
          </a:bodyPr>
          <a:lstStyle/>
          <a:p>
            <a:r>
              <a:rPr lang="nn-NO" sz="1000" dirty="0">
                <a:solidFill>
                  <a:schemeClr val="bg1">
                    <a:lumMod val="7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45DC041-E007-8F42-947A-A8621428FE20}"/>
              </a:ext>
            </a:extLst>
          </p:cNvPr>
          <p:cNvSpPr>
            <a:spLocks noGrp="1"/>
          </p:cNvSpPr>
          <p:nvPr>
            <p:ph type="pic" idx="1"/>
          </p:nvPr>
        </p:nvSpPr>
        <p:spPr/>
        <p:txBody>
          <a:bodyPr/>
          <a:lstStyle/>
          <a:p>
            <a:endParaRPr lang="nb-NO"/>
          </a:p>
        </p:txBody>
      </p:sp>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69069" y="2728256"/>
            <a:ext cx="4680971" cy="4518364"/>
          </a:xfrm>
        </p:spPr>
        <p:txBody>
          <a:bodyPr/>
          <a:lstStyle/>
          <a:p>
            <a:pPr lvl="0" defTabSz="713232">
              <a:spcBef>
                <a:spcPts val="780"/>
              </a:spcBef>
            </a:pPr>
            <a:endParaRPr lang="nb-NO" sz="2300" dirty="0">
              <a:latin typeface="Calibri"/>
              <a:ea typeface="+mn-ea"/>
              <a:cs typeface="+mn-cs"/>
            </a:endParaRPr>
          </a:p>
          <a:p>
            <a:pPr marL="178308" indent="-178308" defTabSz="713232">
              <a:spcBef>
                <a:spcPts val="780"/>
              </a:spcBef>
              <a:buFont typeface="Arial"/>
              <a:buChar char="•"/>
            </a:pPr>
            <a:r>
              <a:rPr lang="nb-NO" sz="2300" dirty="0">
                <a:latin typeface="Calibri"/>
                <a:ea typeface="+mn-ea"/>
                <a:cs typeface="+mn-cs"/>
              </a:rPr>
              <a:t>Lærer forteller selv: Hva har jeg sett, hørt og lært?</a:t>
            </a:r>
          </a:p>
          <a:p>
            <a:pPr marL="178308" indent="-178308" defTabSz="713232">
              <a:spcBef>
                <a:spcPts val="780"/>
              </a:spcBef>
              <a:buFont typeface="Arial"/>
              <a:buChar char="•"/>
            </a:pPr>
            <a:r>
              <a:rPr lang="nb-NO" sz="2300" dirty="0">
                <a:latin typeface="Calibri"/>
                <a:ea typeface="+mn-ea"/>
                <a:cs typeface="+mn-cs"/>
              </a:rPr>
              <a:t>Kast eller send en pute rundt i ringen. </a:t>
            </a:r>
          </a:p>
          <a:p>
            <a:pPr marL="178308" indent="-178308" defTabSz="713232">
              <a:spcBef>
                <a:spcPts val="780"/>
              </a:spcBef>
              <a:buFont typeface="Arial"/>
              <a:buChar char="•"/>
            </a:pPr>
            <a:r>
              <a:rPr lang="nb-NO" sz="2300" dirty="0">
                <a:latin typeface="Calibri"/>
                <a:ea typeface="+mn-ea"/>
                <a:cs typeface="+mn-cs"/>
              </a:rPr>
              <a:t>Den som får puten kan si noe om:</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Hva har jeg begynt å tenke på?</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Hvorfor gjør vi dette?</a:t>
            </a:r>
          </a:p>
          <a:p>
            <a:pPr marL="178308" lvl="0" indent="-178308" defTabSz="713232">
              <a:spcBef>
                <a:spcPts val="780"/>
              </a:spcBef>
              <a:buFont typeface="Arial"/>
              <a:buChar char="•"/>
            </a:pPr>
            <a:r>
              <a:rPr lang="nb-NO" sz="2300" dirty="0">
                <a:latin typeface="Calibri"/>
                <a:ea typeface="+mn-ea"/>
                <a:cs typeface="+mn-cs"/>
              </a:rPr>
              <a:t>Det er lov til å si pass</a:t>
            </a:r>
            <a:endParaRPr lang="nb-NO" sz="2300" dirty="0">
              <a:solidFill>
                <a:schemeClr val="tx1"/>
              </a:solidFill>
              <a:latin typeface="Calibri"/>
              <a:ea typeface="+mn-ea"/>
              <a:cs typeface="+mn-cs"/>
            </a:endParaRPr>
          </a:p>
          <a:p>
            <a:endParaRPr lang="nb-NO" sz="2300" dirty="0"/>
          </a:p>
        </p:txBody>
      </p:sp>
      <p:sp>
        <p:nvSpPr>
          <p:cNvPr id="4" name="Rektangel 3"/>
          <p:cNvSpPr/>
          <p:nvPr/>
        </p:nvSpPr>
        <p:spPr>
          <a:xfrm>
            <a:off x="7037408" y="824775"/>
            <a:ext cx="5154592" cy="1569660"/>
          </a:xfrm>
          <a:prstGeom prst="rect">
            <a:avLst/>
          </a:prstGeom>
        </p:spPr>
        <p:txBody>
          <a:bodyPr wrap="square">
            <a:spAutoFit/>
          </a:bodyPr>
          <a:lstStyle/>
          <a:p>
            <a:r>
              <a:rPr lang="nb-NO" sz="3200" b="1" dirty="0">
                <a:solidFill>
                  <a:srgbClr val="7030A0"/>
                </a:solidFill>
                <a:latin typeface="Georgia" panose="02040502050405020303" pitchFamily="18" charset="0"/>
              </a:rPr>
              <a:t>Sett dere i ring: </a:t>
            </a:r>
            <a:r>
              <a:rPr lang="nb-NO" sz="3200" b="1" dirty="0">
                <a:latin typeface="Georgia" panose="02040502050405020303" pitchFamily="18" charset="0"/>
              </a:rPr>
              <a:t>Evaluering og oppsummering (5 min)</a:t>
            </a:r>
            <a:endParaRPr lang="nn-NO" sz="3200" b="1" dirty="0">
              <a:latin typeface="Georgia" panose="02040502050405020303" pitchFamily="18" charset="0"/>
            </a:endParaRPr>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1153" y="0"/>
            <a:ext cx="7173660" cy="6858000"/>
          </a:xfrm>
          <a:prstGeom prst="rect">
            <a:avLst/>
          </a:prstGeom>
        </p:spPr>
      </p:pic>
      <p:sp>
        <p:nvSpPr>
          <p:cNvPr id="6" name="TekstSylinder 5"/>
          <p:cNvSpPr txBox="1"/>
          <p:nvPr/>
        </p:nvSpPr>
        <p:spPr>
          <a:xfrm>
            <a:off x="0" y="0"/>
            <a:ext cx="1210016"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95932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6B2D9EA-31E4-EEF6-D380-D8C1A24BB6E9}"/>
              </a:ext>
            </a:extLst>
          </p:cNvPr>
          <p:cNvSpPr txBox="1"/>
          <p:nvPr/>
        </p:nvSpPr>
        <p:spPr>
          <a:xfrm>
            <a:off x="7077694" y="4310743"/>
            <a:ext cx="2359107" cy="369332"/>
          </a:xfrm>
          <a:prstGeom prst="rect">
            <a:avLst/>
          </a:prstGeom>
          <a:noFill/>
        </p:spPr>
        <p:txBody>
          <a:bodyPr wrap="none" rtlCol="0">
            <a:spAutoFit/>
          </a:bodyPr>
          <a:lstStyle/>
          <a:p>
            <a:r>
              <a:rPr lang="nb-NO" dirty="0"/>
              <a:t>Av Anne-Kristin Imenes</a:t>
            </a:r>
          </a:p>
        </p:txBody>
      </p:sp>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597152"/>
            <a:ext cx="7981121" cy="4815839"/>
          </a:xfrm>
        </p:spPr>
        <p:txBody>
          <a:bodyPr>
            <a:normAutofit fontScale="62500" lnSpcReduction="20000"/>
          </a:bodyPr>
          <a:lstStyle/>
          <a:p>
            <a:pPr lvl="0" defTabSz="713232">
              <a:spcBef>
                <a:spcPts val="780"/>
              </a:spcBef>
            </a:pPr>
            <a:r>
              <a:rPr lang="nb-NO" sz="2900" dirty="0">
                <a:solidFill>
                  <a:schemeClr val="accent3"/>
                </a:solidFill>
                <a:latin typeface="Calibri"/>
                <a:ea typeface="+mn-ea"/>
                <a:cs typeface="+mn-cs"/>
              </a:rPr>
              <a:t>Pultene ryddes vekk. Alle har hver sin stol. Stolene står spredd rundt i klasserommet</a:t>
            </a:r>
          </a:p>
          <a:p>
            <a:pPr lvl="0" defTabSz="713232">
              <a:spcBef>
                <a:spcPts val="780"/>
              </a:spcBef>
            </a:pPr>
            <a:r>
              <a:rPr lang="nb-NO" sz="2900" dirty="0">
                <a:solidFill>
                  <a:schemeClr val="accent3"/>
                </a:solidFill>
              </a:rPr>
              <a:t>Én står i midten, og én stol står tom. Den som er i midten skal prøve å sette seg på den ledige stolen, MEN MÅ GÅ MED MUSESKRITT. Det er lov til å gå fort, men med museskritt. De som allerede sitter på en stol skal prøve å forhindre dette, ved å sette seg på den ledige stolen. Det betyr at alle til enhver tid må bevege seg, følge med og bytte plasser. Alle må gå som skjelvende gamle, i sakte fart.</a:t>
            </a:r>
          </a:p>
          <a:p>
            <a:r>
              <a:rPr lang="nb-NO" sz="2900" dirty="0">
                <a:solidFill>
                  <a:schemeClr val="accent3"/>
                </a:solidFill>
              </a:rPr>
              <a:t>Dersom den gamle mannen får satt seg på den ledige stolen, </a:t>
            </a:r>
            <a:r>
              <a:rPr lang="nb-NO" sz="2900" b="1" dirty="0">
                <a:solidFill>
                  <a:schemeClr val="accent3"/>
                </a:solidFill>
              </a:rPr>
              <a:t>må den gamle mannen huske å peke ut en ny gammel mann</a:t>
            </a:r>
            <a:r>
              <a:rPr lang="nb-NO" sz="2900" dirty="0">
                <a:solidFill>
                  <a:schemeClr val="accent3"/>
                </a:solidFill>
              </a:rPr>
              <a:t> som må reise seg og gå på jakt etter en ny stol. </a:t>
            </a:r>
          </a:p>
          <a:p>
            <a:r>
              <a:rPr lang="nb-NO" sz="2900" dirty="0">
                <a:solidFill>
                  <a:schemeClr val="accent3"/>
                </a:solidFill>
              </a:rPr>
              <a:t>Selv om alle stolene er opptatt, blir de raskt ledige når de må fylle stolen til den nye gamle mannen. De som har reist seg for å prøve å bytte stol, har ikke lov til å sette seg igjen på samme stol.</a:t>
            </a:r>
          </a:p>
          <a:p>
            <a:endParaRPr lang="nb-NO" sz="2900" dirty="0">
              <a:solidFill>
                <a:schemeClr val="accent3"/>
              </a:solidFill>
            </a:endParaRPr>
          </a:p>
          <a:p>
            <a:r>
              <a:rPr lang="nb-NO" sz="2200" dirty="0"/>
              <a:t>Variant 1: Alle går sakte som skjelvende gamle – GAMMEL</a:t>
            </a:r>
          </a:p>
          <a:p>
            <a:r>
              <a:rPr lang="nb-NO" sz="2200" dirty="0"/>
              <a:t>Variant 2: Alle går som </a:t>
            </a:r>
            <a:r>
              <a:rPr lang="nb-NO" sz="2200" dirty="0" err="1"/>
              <a:t>zombier</a:t>
            </a:r>
            <a:r>
              <a:rPr lang="nb-NO" sz="2200" dirty="0"/>
              <a:t> - ZOMBIE</a:t>
            </a:r>
          </a:p>
          <a:p>
            <a:r>
              <a:rPr lang="nb-NO" sz="2200" dirty="0"/>
              <a:t>Variant 3: Alle løper - SPEED</a:t>
            </a:r>
          </a:p>
          <a:p>
            <a:r>
              <a:rPr lang="nb-NO" sz="2200" dirty="0"/>
              <a:t>Variant 4: Alle er stive – MILITÆR</a:t>
            </a:r>
          </a:p>
          <a:p>
            <a:r>
              <a:rPr lang="nb-NO" sz="2200" dirty="0"/>
              <a:t>Variant 5: Alle går med raske små museskritt – MUS</a:t>
            </a:r>
          </a:p>
          <a:p>
            <a:r>
              <a:rPr lang="nb-NO" sz="2200" dirty="0"/>
              <a:t>Variant 6: Det velges TO gamle menn</a:t>
            </a: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543509"/>
            <a:ext cx="7981120" cy="736651"/>
          </a:xfrm>
        </p:spPr>
        <p:txBody>
          <a:bodyPr/>
          <a:lstStyle/>
          <a:p>
            <a:r>
              <a:rPr lang="nb-NO" dirty="0"/>
              <a:t>Gammel mann (10 min)</a:t>
            </a: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250" y="1019051"/>
            <a:ext cx="2328096" cy="4656192"/>
          </a:xfrm>
          <a:prstGeom prst="rect">
            <a:avLst/>
          </a:prstGeom>
        </p:spPr>
      </p:pic>
      <p:sp>
        <p:nvSpPr>
          <p:cNvPr id="5" name="TekstSylinder 4"/>
          <p:cNvSpPr txBox="1"/>
          <p:nvPr/>
        </p:nvSpPr>
        <p:spPr>
          <a:xfrm rot="16668088">
            <a:off x="1411401" y="3562305"/>
            <a:ext cx="1169919" cy="246221"/>
          </a:xfrm>
          <a:prstGeom prst="rect">
            <a:avLst/>
          </a:prstGeom>
          <a:noFill/>
        </p:spPr>
        <p:txBody>
          <a:bodyPr wrap="square" rtlCol="0">
            <a:spAutoFit/>
          </a:bodyPr>
          <a:lstStyle/>
          <a:p>
            <a:r>
              <a:rPr lang="nn-NO" sz="1000" dirty="0">
                <a:solidFill>
                  <a:schemeClr val="bg1">
                    <a:lumMod val="6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52247"/>
            <a:ext cx="3140897" cy="2173753"/>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769211"/>
            <a:ext cx="7981121" cy="4278382"/>
          </a:xfrm>
        </p:spPr>
        <p:txBody>
          <a:bodyPr>
            <a:noAutofit/>
          </a:bodyPr>
          <a:lstStyle/>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En elev som har lyst, pekes ut til å være katt og en annen elev til å være mus. Resten danner en ring ved å holde hverandre i hendene</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Midt i ringen står musen og utenfor står katten</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Elevene som utgjør ringen, hjelper musen ved å hindre katten i å komme inn. Når katten skal forsøke å komme inn i ringen, senker elevene armene. Om katten klarer å komme inn, slipper man raskt musen ut (løfter opp armene)</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Leken fortsetter til katten lykkes i å fange musen. Ny katt og mus pekes ut</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Se leken her: </a:t>
            </a:r>
            <a:r>
              <a:rPr lang="nb-NO" sz="2200" u="sng" dirty="0">
                <a:solidFill>
                  <a:schemeClr val="tx1">
                    <a:lumMod val="75000"/>
                  </a:schemeClr>
                </a:solidFill>
                <a:latin typeface="Calibri"/>
                <a:ea typeface="+mn-ea"/>
                <a:cs typeface="+mn-cs"/>
                <a:hlinkClick r:id="rId3"/>
              </a:rPr>
              <a:t>https://www.youtube.com/watch?time_continue=24&amp;v=ViyGoYzN_Ng&amp;feature=emb_logo</a:t>
            </a:r>
            <a:endParaRPr lang="nb-NO" sz="22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Katt og mus (10 min)</a:t>
            </a:r>
          </a:p>
        </p:txBody>
      </p:sp>
      <p:sp>
        <p:nvSpPr>
          <p:cNvPr id="5" name="TekstSylinder 4"/>
          <p:cNvSpPr txBox="1"/>
          <p:nvPr/>
        </p:nvSpPr>
        <p:spPr>
          <a:xfrm>
            <a:off x="-214833" y="3159125"/>
            <a:ext cx="1169919" cy="246221"/>
          </a:xfrm>
          <a:prstGeom prst="rect">
            <a:avLst/>
          </a:prstGeom>
          <a:noFill/>
        </p:spPr>
        <p:txBody>
          <a:bodyPr wrap="square" rtlCol="0">
            <a:spAutoFit/>
          </a:bodyPr>
          <a:lstStyle/>
          <a:p>
            <a:r>
              <a:rPr lang="nn-NO" sz="1000" dirty="0">
                <a:solidFill>
                  <a:schemeClr val="bg1">
                    <a:lumMod val="6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a:srcRect/>
          <a:stretch>
            <a:fillRect/>
          </a:stretch>
        </p:blipFill>
        <p:spPr>
          <a:xfrm>
            <a:off x="0" y="0"/>
            <a:ext cx="12192000" cy="6858000"/>
          </a:xfrm>
          <a:prstGeom prst="rect">
            <a:avLst/>
          </a:prstGeom>
        </p:spPr>
      </p:pic>
      <p:sp>
        <p:nvSpPr>
          <p:cNvPr id="7" name="TekstSylinder 6"/>
          <p:cNvSpPr txBox="1"/>
          <p:nvPr/>
        </p:nvSpPr>
        <p:spPr>
          <a:xfrm>
            <a:off x="10975975" y="0"/>
            <a:ext cx="1485900" cy="246221"/>
          </a:xfrm>
          <a:prstGeom prst="rect">
            <a:avLst/>
          </a:prstGeom>
          <a:noFill/>
        </p:spPr>
        <p:txBody>
          <a:bodyPr wrap="square" rtlCol="0">
            <a:spAutoFit/>
          </a:bodyPr>
          <a:lstStyle/>
          <a:p>
            <a:r>
              <a:rPr lang="nn-NO" sz="1000" dirty="0">
                <a:solidFill>
                  <a:schemeClr val="bg1">
                    <a:lumMod val="75000"/>
                  </a:schemeClr>
                </a:solidFill>
              </a:rPr>
              <a:t>    </a:t>
            </a:r>
            <a:r>
              <a:rPr lang="nn-NO" sz="1000" dirty="0">
                <a:solidFill>
                  <a:schemeClr val="bg1">
                    <a:lumMod val="65000"/>
                  </a:schemeClr>
                </a:solidFill>
              </a:rPr>
              <a:t>Pixabay.com</a:t>
            </a:r>
          </a:p>
        </p:txBody>
      </p:sp>
      <p:sp>
        <p:nvSpPr>
          <p:cNvPr id="8"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9" name="Tittel 3"/>
          <p:cNvSpPr txBox="1">
            <a:spLocks/>
          </p:cNvSpPr>
          <p:nvPr/>
        </p:nvSpPr>
        <p:spPr>
          <a:xfrm>
            <a:off x="523874" y="2070098"/>
            <a:ext cx="4651375" cy="533401"/>
          </a:xfrm>
          <a:prstGeom prst="rect">
            <a:avLst/>
          </a:prstGeom>
        </p:spPr>
        <p:txBody>
          <a:bodyPr vert="horz" lIns="71323" tIns="35662" rIns="71323" bIns="35662" rtlCol="0" anchor="ctr">
            <a:no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endParaRPr lang="en-US" sz="2500" b="1" dirty="0">
              <a:latin typeface="Georgia"/>
              <a:ea typeface="+mj-ea"/>
              <a:cs typeface="+mj-cs"/>
            </a:endParaRP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Nærværstrening (10 min)</a:t>
            </a:r>
            <a:br>
              <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rPr>
            </a:br>
            <a:endPar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endParaRPr>
          </a:p>
        </p:txBody>
      </p:sp>
      <p:sp>
        <p:nvSpPr>
          <p:cNvPr id="10" name="Plassholder for innhold 4"/>
          <p:cNvSpPr txBox="1">
            <a:spLocks/>
          </p:cNvSpPr>
          <p:nvPr/>
        </p:nvSpPr>
        <p:spPr>
          <a:xfrm>
            <a:off x="722585" y="2761376"/>
            <a:ext cx="4643164" cy="3728876"/>
          </a:xfrm>
          <a:prstGeom prst="rect">
            <a:avLst/>
          </a:prstGeom>
        </p:spPr>
        <p:txBody>
          <a:bodyPr vert="horz" lIns="71323" tIns="35662" rIns="71323" bIns="35662" rtlCol="0" anchor="ctr">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Lyset dempes</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Alle finner en komfortabel stilling</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Trekk pusten dypt og pust med magen</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Fokuser på å slappe av</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Lytt til lærerens fortellingen om positive forventninger</a:t>
            </a:r>
          </a:p>
          <a:p>
            <a:pPr marL="178308" marR="0" lvl="0" indent="-178308" algn="l" defTabSz="713232" rtl="0" eaLnBrk="1" fontAlgn="auto" latinLnBrk="0" hangingPunct="1">
              <a:lnSpc>
                <a:spcPct val="90000"/>
              </a:lnSpc>
              <a:spcBef>
                <a:spcPts val="780"/>
              </a:spcBef>
              <a:spcAft>
                <a:spcPts val="468"/>
              </a:spcAft>
              <a:buClrTx/>
              <a:buSzTx/>
              <a:buFont typeface="Arial" panose="020B0604020202020204" pitchFamily="34" charset="0"/>
              <a:buChar char="•"/>
              <a:tabLst/>
              <a:defRPr/>
            </a:pPr>
            <a:r>
              <a:rPr lang="en-US" sz="2000" dirty="0">
                <a:solidFill>
                  <a:schemeClr val="tx1">
                    <a:lumMod val="75000"/>
                  </a:schemeClr>
                </a:solidFill>
                <a:latin typeface="Calibri"/>
              </a:rPr>
              <a:t>Spill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gjerne</a:t>
            </a:r>
            <a:r>
              <a:rPr lang="en-US" sz="2000" dirty="0">
                <a:solidFill>
                  <a:schemeClr val="tx1">
                    <a:lumMod val="75000"/>
                  </a:schemeClr>
                </a:solidFill>
                <a:latin typeface="Calibri"/>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dempet</a:t>
            </a:r>
            <a:r>
              <a:rPr lang="en-US" sz="2000" dirty="0">
                <a:solidFill>
                  <a:schemeClr val="tx1">
                    <a:lumMod val="75000"/>
                  </a:schemeClr>
                </a:solidFill>
                <a:latin typeface="Calibri"/>
              </a:rPr>
              <a:t> </a:t>
            </a:r>
            <a:r>
              <a:rPr lang="en-US" sz="2000" dirty="0" err="1">
                <a:solidFill>
                  <a:schemeClr val="tx1">
                    <a:lumMod val="75000"/>
                  </a:schemeClr>
                </a:solidFill>
                <a:latin typeface="Calibri"/>
              </a:rPr>
              <a:t>meditasjons</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musikk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for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eksempel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hlinkClick r:id="rId4"/>
              </a:rPr>
              <a:t>https://www.youtube.com/watch?v=Er4oqBGuhkw</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p>
          <a:p>
            <a:pPr marL="1692" marR="0" lvl="0" algn="l" defTabSz="713232" rtl="0" eaLnBrk="1" fontAlgn="auto" latinLnBrk="0" hangingPunct="1">
              <a:lnSpc>
                <a:spcPct val="90000"/>
              </a:lnSpc>
              <a:spcBef>
                <a:spcPts val="780"/>
              </a:spcBef>
              <a:spcAft>
                <a:spcPts val="0"/>
              </a:spcAft>
              <a:buClrTx/>
              <a:buSzTx/>
              <a:tabLst/>
              <a:defRPr/>
            </a:pPr>
            <a:endParaRPr kumimoji="0" lang="nb-NO" sz="1400" b="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353063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132ED8-274F-09C4-57BA-94F2B4028D1D}"/>
              </a:ext>
            </a:extLst>
          </p:cNvPr>
          <p:cNvSpPr>
            <a:spLocks noGrp="1"/>
          </p:cNvSpPr>
          <p:nvPr>
            <p:ph type="title"/>
          </p:nvPr>
        </p:nvSpPr>
        <p:spPr/>
        <p:txBody>
          <a:bodyPr/>
          <a:lstStyle/>
          <a:p>
            <a:r>
              <a:rPr lang="nb-NO" sz="4000" dirty="0"/>
              <a:t>En fortelling om positive forventninger</a:t>
            </a:r>
          </a:p>
        </p:txBody>
      </p:sp>
      <p:sp>
        <p:nvSpPr>
          <p:cNvPr id="5" name="Plassholder for innhold 4">
            <a:extLst>
              <a:ext uri="{FF2B5EF4-FFF2-40B4-BE49-F238E27FC236}">
                <a16:creationId xmlns:a16="http://schemas.microsoft.com/office/drawing/2014/main" id="{CAA859F2-3402-906C-1005-69A1A7FF5CDB}"/>
              </a:ext>
            </a:extLst>
          </p:cNvPr>
          <p:cNvSpPr>
            <a:spLocks noGrp="1"/>
          </p:cNvSpPr>
          <p:nvPr>
            <p:ph idx="1"/>
          </p:nvPr>
        </p:nvSpPr>
        <p:spPr>
          <a:xfrm>
            <a:off x="599208" y="1027905"/>
            <a:ext cx="10993584" cy="5147263"/>
          </a:xfrm>
        </p:spPr>
        <p:txBody>
          <a:bodyPr/>
          <a:lstStyle/>
          <a:p>
            <a:pPr>
              <a:buNone/>
            </a:pPr>
            <a:r>
              <a:rPr lang="nb-NO" sz="18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”Lukk øynene. La tankene dine gå til et sted du liker å være. Et godt sted for deg. Se deg rundt. Legg merke til hva du ser. Legg merke til hva du hører. Gå litt rundt. Legg deg ned på dette stedet. Her er du trygg. Du er beskyttet. Du kan være deg selv. Så får du øye på en kiste. Du går bort til kisten og åpner den. Det er en gave til deg. Det står at du har fortjent en gave. Du har jobbet så hardt. Du prøvde og ga ikke opp. Du gjorde så godt du kunne. Det er det viktigste. Ved side av gaven ligger en konvolutt. Det står at du får penger også, fordi du er en bra person som kan bruke pengene til noe fornuftig. Ved siden av kisten oppdager du god mat. Du skjønner at det er til deg, og du blir takknemlig. Maten lukter godt. Du spiser, drikker og sover litt. Så våkner du gradvis opp fra det gode stedet.” </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”Åpne øynene gradvis. Strekk deg litt”</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”Stram musklene i hele kroppen og slapp så av. Gjenta tre ganger”</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”Trekk pusten dypt inn gjennom nesen. Gjør det fire ganger. Legg merke til hvordan luften går inn, og slipp den rolig ut igjen”</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9697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2619375"/>
            <a:ext cx="4403725" cy="4518364"/>
          </a:xfrm>
        </p:spPr>
        <p:txBody>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Alle på gruppen deler med de andre. Ordstyrer styrer ordet</a:t>
            </a:r>
          </a:p>
          <a:p>
            <a:pPr marL="457200" lvl="0" indent="-457200" defTabSz="713232">
              <a:spcBef>
                <a:spcPts val="780"/>
              </a:spcBef>
              <a:buFont typeface="Arial"/>
              <a:buChar char="•"/>
            </a:pPr>
            <a:r>
              <a:rPr lang="nb-NO" sz="2300" b="1" dirty="0">
                <a:solidFill>
                  <a:schemeClr val="tx1">
                    <a:lumMod val="75000"/>
                  </a:schemeClr>
                </a:solidFill>
                <a:latin typeface="Calibri"/>
                <a:ea typeface="+mn-ea"/>
                <a:cs typeface="+mn-cs"/>
              </a:rPr>
              <a:t>Har noen i det siste sagt eller gjort noe du ble takknemlig for?</a:t>
            </a:r>
          </a:p>
          <a:p>
            <a:pPr marL="457200" lvl="0" indent="-457200" defTabSz="713232">
              <a:spcBef>
                <a:spcPts val="780"/>
              </a:spcBef>
              <a:buFont typeface="Arial"/>
              <a:buChar char="•"/>
            </a:pPr>
            <a:r>
              <a:rPr lang="nb-NO" sz="2300" b="1" dirty="0">
                <a:solidFill>
                  <a:schemeClr val="tx1">
                    <a:lumMod val="75000"/>
                  </a:schemeClr>
                </a:solidFill>
                <a:latin typeface="Calibri"/>
                <a:ea typeface="+mn-ea"/>
                <a:cs typeface="+mn-cs"/>
              </a:rPr>
              <a:t>Lærer gir et eksempel først</a:t>
            </a:r>
          </a:p>
          <a:p>
            <a:pPr marL="457200" lvl="0" indent="-457200" defTabSz="713232">
              <a:spcBef>
                <a:spcPts val="780"/>
              </a:spcBef>
              <a:buFont typeface="Arial"/>
              <a:buChar char="•"/>
            </a:pPr>
            <a:endParaRPr lang="nn-NO" sz="2200" dirty="0">
              <a:solidFill>
                <a:prstClr val="black"/>
              </a:solidFill>
              <a:latin typeface="Calibri"/>
              <a:ea typeface="+mn-ea"/>
              <a:cs typeface="+mn-cs"/>
            </a:endParaRPr>
          </a:p>
          <a:p>
            <a:pPr marL="457200" indent="-457200">
              <a:buFont typeface="Arial"/>
              <a:buChar char="•"/>
            </a:pPr>
            <a:endParaRPr lang="nb-NO" dirty="0"/>
          </a:p>
        </p:txBody>
      </p:sp>
      <p:sp>
        <p:nvSpPr>
          <p:cNvPr id="4" name="Tittel 1"/>
          <p:cNvSpPr txBox="1">
            <a:spLocks/>
          </p:cNvSpPr>
          <p:nvPr/>
        </p:nvSpPr>
        <p:spPr>
          <a:xfrm>
            <a:off x="7037408" y="1022614"/>
            <a:ext cx="4403725" cy="1104636"/>
          </a:xfrm>
          <a:prstGeom prst="rect">
            <a:avLst/>
          </a:prstGeom>
        </p:spPr>
        <p:txBody>
          <a:bodyPr vert="horz" lIns="71323" tIns="35662" rIns="71323" bIns="35662" rtlCol="0" anchor="ctr">
            <a:norm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err="1">
                <a:ln>
                  <a:noFill/>
                </a:ln>
                <a:solidFill>
                  <a:schemeClr val="tx1"/>
                </a:solidFill>
                <a:effectLst/>
                <a:uLnTx/>
                <a:uFillTx/>
                <a:latin typeface="+mj-lt"/>
                <a:ea typeface="+mj-ea"/>
                <a:cs typeface="+mj-cs"/>
              </a:rPr>
              <a:t>Takknemlighets-øvelse</a:t>
            </a:r>
            <a:r>
              <a:rPr kumimoji="0" lang="nb-NO" sz="3500" b="1" u="none" strike="noStrike" kern="1200" cap="none" spc="0" normalizeH="0" baseline="0" noProof="0" dirty="0">
                <a:ln>
                  <a:noFill/>
                </a:ln>
                <a:solidFill>
                  <a:schemeClr val="tx1"/>
                </a:solidFill>
                <a:effectLst/>
                <a:uLnTx/>
                <a:uFillTx/>
                <a:latin typeface="+mj-lt"/>
                <a:ea typeface="+mj-ea"/>
                <a:cs typeface="+mj-cs"/>
              </a:rPr>
              <a:t> (5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499974" y="997738"/>
            <a:ext cx="7037408" cy="4862524"/>
          </a:xfrm>
          <a:prstGeom prst="rect">
            <a:avLst/>
          </a:prstGeom>
        </p:spPr>
      </p:pic>
      <p:sp>
        <p:nvSpPr>
          <p:cNvPr id="6" name="Rektangel 5"/>
          <p:cNvSpPr/>
          <p:nvPr/>
        </p:nvSpPr>
        <p:spPr>
          <a:xfrm>
            <a:off x="5535487" y="997738"/>
            <a:ext cx="1001947" cy="246221"/>
          </a:xfrm>
          <a:prstGeom prst="rect">
            <a:avLst/>
          </a:prstGeom>
        </p:spPr>
        <p:txBody>
          <a:bodyPr wrap="none">
            <a:spAutoFit/>
          </a:bodyPr>
          <a:lstStyle/>
          <a:p>
            <a:r>
              <a:rPr lang="nn-NO" sz="1000" dirty="0">
                <a:solidFill>
                  <a:schemeClr val="bg1">
                    <a:lumMod val="75000"/>
                  </a:schemeClr>
                </a:solidFill>
              </a:rPr>
              <a:t>Pixabay.com</a:t>
            </a:r>
            <a:endParaRPr lang="nn-NO" sz="1000" dirty="0"/>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3"/>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88775" y="0"/>
            <a:ext cx="6388084"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3150639"/>
            <a:ext cx="3756537" cy="4518364"/>
          </a:xfrm>
        </p:spPr>
        <p:txBody>
          <a:bodyPr/>
          <a:lstStyle/>
          <a:p>
            <a:r>
              <a:rPr lang="nb-NO" sz="2300" u="sng" dirty="0">
                <a:solidFill>
                  <a:schemeClr val="tx1">
                    <a:lumMod val="75000"/>
                  </a:schemeClr>
                </a:solidFill>
                <a:hlinkClick r:id="rId3"/>
              </a:rPr>
              <a:t>https://tv.nrk.no/serie/dusaameg/sesong/1/episode/3/avspiller</a:t>
            </a:r>
            <a:endParaRPr lang="nb-NO" sz="2300" dirty="0">
              <a:solidFill>
                <a:schemeClr val="tx1">
                  <a:lumMod val="75000"/>
                </a:schemeClr>
              </a:solidFill>
            </a:endParaRPr>
          </a:p>
          <a:p>
            <a:pPr indent="-178308">
              <a:spcAft>
                <a:spcPts val="468"/>
              </a:spcAft>
            </a:pPr>
            <a:endParaRPr lang="en-US" sz="2000" dirty="0"/>
          </a:p>
        </p:txBody>
      </p:sp>
      <p:sp>
        <p:nvSpPr>
          <p:cNvPr id="4" name="Tittel 1"/>
          <p:cNvSpPr txBox="1">
            <a:spLocks/>
          </p:cNvSpPr>
          <p:nvPr/>
        </p:nvSpPr>
        <p:spPr>
          <a:xfrm>
            <a:off x="7037408" y="1022614"/>
            <a:ext cx="4738159" cy="1748628"/>
          </a:xfrm>
          <a:prstGeom prst="rect">
            <a:avLst/>
          </a:prstGeom>
        </p:spPr>
        <p:txBody>
          <a:bodyPr vert="horz" lIns="71323" tIns="35662" rIns="71323" bIns="35662" rtlCol="0" anchor="ctr">
            <a:noAutofit/>
          </a:bodyPr>
          <a:lstStyle/>
          <a:p>
            <a:pPr lvl="0" defTabSz="713232">
              <a:lnSpc>
                <a:spcPct val="90000"/>
              </a:lnSpc>
              <a:spcBef>
                <a:spcPct val="0"/>
              </a:spcBef>
            </a:pPr>
            <a:r>
              <a:rPr lang="en-US" sz="3500" b="1" dirty="0"/>
              <a:t>Se </a:t>
            </a:r>
            <a:r>
              <a:rPr lang="en-US" sz="3500" b="1" dirty="0" err="1"/>
              <a:t>filmklippet</a:t>
            </a:r>
            <a:r>
              <a:rPr lang="en-US" sz="3500" b="1" dirty="0"/>
              <a:t>: ”Du </a:t>
            </a:r>
            <a:r>
              <a:rPr lang="en-US" sz="3500" b="1" dirty="0" err="1"/>
              <a:t>så</a:t>
            </a:r>
            <a:r>
              <a:rPr lang="en-US" sz="3500" b="1" dirty="0"/>
              <a:t> meg” – 3. episode</a:t>
            </a:r>
            <a:br>
              <a:rPr lang="en-US" sz="3500" b="1" dirty="0"/>
            </a:br>
            <a:r>
              <a:rPr lang="en-US" sz="3500" b="1" dirty="0"/>
              <a:t>(5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
        <p:nvSpPr>
          <p:cNvPr id="6" name="Rektangel 5"/>
          <p:cNvSpPr/>
          <p:nvPr/>
        </p:nvSpPr>
        <p:spPr>
          <a:xfrm>
            <a:off x="5297362" y="0"/>
            <a:ext cx="1001947" cy="246221"/>
          </a:xfrm>
          <a:prstGeom prst="rect">
            <a:avLst/>
          </a:prstGeom>
        </p:spPr>
        <p:txBody>
          <a:bodyPr wrap="none">
            <a:spAutoFit/>
          </a:bodyPr>
          <a:lstStyle/>
          <a:p>
            <a:r>
              <a:rPr lang="nn-NO" sz="1000" dirty="0">
                <a:solidFill>
                  <a:schemeClr val="bg1">
                    <a:lumMod val="50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55625"/>
            <a:ext cx="10993584" cy="1325563"/>
          </a:xfrm>
        </p:spPr>
        <p:txBody>
          <a:bodyPr>
            <a:normAutofit fontScale="90000"/>
          </a:bodyPr>
          <a:lstStyle/>
          <a:p>
            <a:r>
              <a:rPr lang="nb-NO" dirty="0"/>
              <a:t>Fire hjørner – fire handlingsalternativer. Hva gir oss tro på oss selv og fremtiden? (10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317750"/>
            <a:ext cx="10993584" cy="3899766"/>
          </a:xfrm>
        </p:spPr>
        <p:txBody>
          <a:bodyPr>
            <a:normAutofit lnSpcReduction="10000"/>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leser opp fire alternativer som hører til de fire hjørnene i klasserommet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Du velger et hjørne/svaralternativ</a:t>
            </a:r>
          </a:p>
          <a:p>
            <a:pPr marL="457200" lvl="0" indent="-457200" defTabSz="713232">
              <a:spcBef>
                <a:spcPts val="780"/>
              </a:spcBef>
              <a:buFont typeface="Arial"/>
              <a:buChar char="•"/>
            </a:pPr>
            <a:r>
              <a:rPr lang="nb-NO" sz="2300" dirty="0">
                <a:solidFill>
                  <a:srgbClr val="C00000"/>
                </a:solidFill>
                <a:effectLst/>
                <a:latin typeface="Calibri" panose="020F0502020204030204" pitchFamily="34" charset="0"/>
                <a:ea typeface="Times New Roman" panose="02020603050405020304" pitchFamily="18" charset="0"/>
              </a:rPr>
              <a:t>Snakk litt sammen i hvert hjørne; hvorfor valgte du dette hjørnet? </a:t>
            </a:r>
            <a:endParaRPr lang="nb-NO" sz="2300" dirty="0">
              <a:solidFill>
                <a:srgbClr val="C00000"/>
              </a:solidFill>
              <a:latin typeface="Calibri"/>
              <a:ea typeface="+mn-ea"/>
              <a:cs typeface="+mn-cs"/>
            </a:endParaRP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ber om en begrunnelse fra hvert hjørne. Det er lov til å endre mening/bytte hjørne underveis</a:t>
            </a:r>
          </a:p>
          <a:p>
            <a:pPr marL="457200" lvl="0" indent="-457200" defTabSz="713232">
              <a:spcBef>
                <a:spcPts val="780"/>
              </a:spcBef>
              <a:buFont typeface="Arial"/>
              <a:buChar char="•"/>
            </a:pPr>
            <a:endParaRPr lang="nb-NO" sz="2300" dirty="0">
              <a:solidFill>
                <a:schemeClr val="tx1">
                  <a:lumMod val="75000"/>
                </a:schemeClr>
              </a:solidFill>
              <a:latin typeface="Calibri"/>
              <a:ea typeface="+mn-ea"/>
              <a:cs typeface="+mn-cs"/>
            </a:endParaRPr>
          </a:p>
          <a:p>
            <a:pPr marL="0" lvl="0" indent="0" defTabSz="713232">
              <a:spcBef>
                <a:spcPts val="780"/>
              </a:spcBef>
              <a:buNone/>
            </a:pPr>
            <a:r>
              <a:rPr lang="nb-NO" sz="2300" b="1" dirty="0">
                <a:solidFill>
                  <a:schemeClr val="tx1">
                    <a:lumMod val="75000"/>
                  </a:schemeClr>
                </a:solidFill>
                <a:latin typeface="Calibri"/>
                <a:ea typeface="+mn-ea"/>
                <a:cs typeface="+mn-cs"/>
              </a:rPr>
              <a:t>Fire hjørner - Hva gir meg tro på meg selv: </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andre har tro på meg (læreren, foreldre, venner)</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jeg lykkes, får til ting, selv om det kan være slitsomt</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jeg kan gjøre ting jeg synes er gøy</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Annet</a:t>
            </a:r>
          </a:p>
          <a:p>
            <a:endParaRPr lang="nb-NO" sz="2300" dirty="0">
              <a:solidFill>
                <a:schemeClr val="tx1">
                  <a:lumMod val="75000"/>
                </a:schemeClr>
              </a:solidFill>
            </a:endParaRP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3394" y="4059763"/>
            <a:ext cx="2151236" cy="2522622"/>
          </a:xfrm>
          <a:prstGeom prst="rect">
            <a:avLst/>
          </a:prstGeom>
        </p:spPr>
      </p:pic>
      <p:sp>
        <p:nvSpPr>
          <p:cNvPr id="5" name="TekstSylinder 4"/>
          <p:cNvSpPr txBox="1"/>
          <p:nvPr/>
        </p:nvSpPr>
        <p:spPr>
          <a:xfrm>
            <a:off x="10001250" y="6336164"/>
            <a:ext cx="1382144"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8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4649</TotalTime>
  <Words>1575</Words>
  <Application>Microsoft Macintosh PowerPoint</Application>
  <PresentationFormat>Widescreen</PresentationFormat>
  <Paragraphs>108</Paragraphs>
  <Slides>14</Slides>
  <Notes>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14</vt:i4>
      </vt:variant>
    </vt:vector>
  </HeadingPairs>
  <TitlesOfParts>
    <vt:vector size="23" baseType="lpstr">
      <vt:lpstr>Arial</vt:lpstr>
      <vt:lpstr>Calibri</vt:lpstr>
      <vt:lpstr>Century Gothic</vt:lpstr>
      <vt:lpstr>Georgia</vt:lpstr>
      <vt:lpstr>Lucida Grande</vt:lpstr>
      <vt:lpstr>4_Office-tema</vt:lpstr>
      <vt:lpstr>5_Office-tema</vt:lpstr>
      <vt:lpstr>3_Office-tema</vt:lpstr>
      <vt:lpstr>6_Office-tema</vt:lpstr>
      <vt:lpstr>I klassen: Framtid og drømmer </vt:lpstr>
      <vt:lpstr>Gammel mann (10 min)</vt:lpstr>
      <vt:lpstr>Katt og mus (10 min)</vt:lpstr>
      <vt:lpstr>LINE-UP (5 min)</vt:lpstr>
      <vt:lpstr>PowerPoint-presentasjon</vt:lpstr>
      <vt:lpstr>En fortelling om positive forventninger</vt:lpstr>
      <vt:lpstr>PowerPoint-presentasjon</vt:lpstr>
      <vt:lpstr>PowerPoint-presentasjon</vt:lpstr>
      <vt:lpstr>Fire hjørner – fire handlingsalternativer. Hva gir oss tro på oss selv og fremtiden? (10 min)</vt:lpstr>
      <vt:lpstr>Samarbeidslæring: Fullføre setning (10 min)</vt:lpstr>
      <vt:lpstr>Steg for å nå målene dine i framtiden (15 min)</vt:lpstr>
      <vt:lpstr>Ekstraoppgaver</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41</cp:revision>
  <dcterms:created xsi:type="dcterms:W3CDTF">2020-06-12T09:58:08Z</dcterms:created>
  <dcterms:modified xsi:type="dcterms:W3CDTF">2025-04-24T11:37:55Z</dcterms:modified>
</cp:coreProperties>
</file>