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theme/themeOverride2.xml" ContentType="application/vnd.openxmlformats-officedocument.themeOverrid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90" r:id="rId5"/>
    <p:sldMasterId id="2147483683" r:id="rId6"/>
    <p:sldMasterId id="2147483659" r:id="rId7"/>
    <p:sldMasterId id="2147483675" r:id="rId8"/>
    <p:sldMasterId id="2147483745" r:id="rId9"/>
  </p:sldMasterIdLst>
  <p:notesMasterIdLst>
    <p:notesMasterId r:id="rId21"/>
  </p:notesMasterIdLst>
  <p:sldIdLst>
    <p:sldId id="261" r:id="rId10"/>
    <p:sldId id="312" r:id="rId11"/>
    <p:sldId id="278" r:id="rId12"/>
    <p:sldId id="315" r:id="rId13"/>
    <p:sldId id="264" r:id="rId14"/>
    <p:sldId id="272" r:id="rId15"/>
    <p:sldId id="276" r:id="rId16"/>
    <p:sldId id="313" r:id="rId17"/>
    <p:sldId id="314" r:id="rId18"/>
    <p:sldId id="284" r:id="rId19"/>
    <p:sldId id="267" r:id="rId20"/>
  </p:sldIdLst>
  <p:sldSz cx="12192000" cy="6858000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AE25E4-7A75-433A-84B4-75A595692F9B}" v="13" dt="2026-01-19T11:46:13.0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471" autoAdjust="0"/>
  </p:normalViewPr>
  <p:slideViewPr>
    <p:cSldViewPr snapToGrid="0">
      <p:cViewPr varScale="1">
        <p:scale>
          <a:sx n="63" d="100"/>
          <a:sy n="63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e Dybdal Hansen" userId="8f533bdc-1f06-46c5-8376-6b62126245f7" providerId="ADAL" clId="{AD18D0CB-5EBB-4FE2-9456-A51AD340C137}"/>
    <pc:docChg chg="custSel addSld delSld modSld sldOrd">
      <pc:chgData name="Renate Dybdal Hansen" userId="8f533bdc-1f06-46c5-8376-6b62126245f7" providerId="ADAL" clId="{AD18D0CB-5EBB-4FE2-9456-A51AD340C137}" dt="2026-01-19T11:42:55.306" v="56" actId="47"/>
      <pc:docMkLst>
        <pc:docMk/>
      </pc:docMkLst>
      <pc:sldChg chg="del modNotesTx">
        <pc:chgData name="Renate Dybdal Hansen" userId="8f533bdc-1f06-46c5-8376-6b62126245f7" providerId="ADAL" clId="{AD18D0CB-5EBB-4FE2-9456-A51AD340C137}" dt="2026-01-19T11:42:55.306" v="56" actId="47"/>
        <pc:sldMkLst>
          <pc:docMk/>
          <pc:sldMk cId="0" sldId="263"/>
        </pc:sldMkLst>
      </pc:sldChg>
      <pc:sldChg chg="addSp delSp modSp mod modAnim">
        <pc:chgData name="Renate Dybdal Hansen" userId="8f533bdc-1f06-46c5-8376-6b62126245f7" providerId="ADAL" clId="{AD18D0CB-5EBB-4FE2-9456-A51AD340C137}" dt="2026-01-19T11:40:54.823" v="1"/>
        <pc:sldMkLst>
          <pc:docMk/>
          <pc:sldMk cId="0" sldId="278"/>
        </pc:sldMkLst>
        <pc:spChg chg="del">
          <ac:chgData name="Renate Dybdal Hansen" userId="8f533bdc-1f06-46c5-8376-6b62126245f7" providerId="ADAL" clId="{AD18D0CB-5EBB-4FE2-9456-A51AD340C137}" dt="2026-01-19T11:40:38.701" v="0" actId="478"/>
          <ac:spMkLst>
            <pc:docMk/>
            <pc:sldMk cId="0" sldId="278"/>
            <ac:spMk id="2" creationId="{AEF010E7-8522-42D4-0A31-A6D6B7BB35D2}"/>
          </ac:spMkLst>
        </pc:spChg>
        <pc:picChg chg="add mod">
          <ac:chgData name="Renate Dybdal Hansen" userId="8f533bdc-1f06-46c5-8376-6b62126245f7" providerId="ADAL" clId="{AD18D0CB-5EBB-4FE2-9456-A51AD340C137}" dt="2026-01-19T11:40:54.823" v="1"/>
          <ac:picMkLst>
            <pc:docMk/>
            <pc:sldMk cId="0" sldId="278"/>
            <ac:picMk id="3" creationId="{CA3E801E-4CFD-0ECD-6894-C7C86C005C7F}"/>
          </ac:picMkLst>
        </pc:picChg>
      </pc:sldChg>
      <pc:sldChg chg="addSp delSp modSp new ord modAnim">
        <pc:chgData name="Renate Dybdal Hansen" userId="8f533bdc-1f06-46c5-8376-6b62126245f7" providerId="ADAL" clId="{AD18D0CB-5EBB-4FE2-9456-A51AD340C137}" dt="2026-01-19T11:42:37.409" v="55"/>
        <pc:sldMkLst>
          <pc:docMk/>
          <pc:sldMk cId="1982081365" sldId="315"/>
        </pc:sldMkLst>
        <pc:spChg chg="del">
          <ac:chgData name="Renate Dybdal Hansen" userId="8f533bdc-1f06-46c5-8376-6b62126245f7" providerId="ADAL" clId="{AD18D0CB-5EBB-4FE2-9456-A51AD340C137}" dt="2026-01-19T11:42:06.122" v="53" actId="478"/>
          <ac:spMkLst>
            <pc:docMk/>
            <pc:sldMk cId="1982081365" sldId="315"/>
            <ac:spMk id="2" creationId="{A3A98B91-D881-10BF-2F8A-1BE5E8703C5A}"/>
          </ac:spMkLst>
        </pc:spChg>
        <pc:spChg chg="del">
          <ac:chgData name="Renate Dybdal Hansen" userId="8f533bdc-1f06-46c5-8376-6b62126245f7" providerId="ADAL" clId="{AD18D0CB-5EBB-4FE2-9456-A51AD340C137}" dt="2026-01-19T11:42:07.795" v="54" actId="478"/>
          <ac:spMkLst>
            <pc:docMk/>
            <pc:sldMk cId="1982081365" sldId="315"/>
            <ac:spMk id="3" creationId="{D3FAC22D-5F34-AA6D-1B19-E2E87D18FD44}"/>
          </ac:spMkLst>
        </pc:spChg>
        <pc:picChg chg="add mod">
          <ac:chgData name="Renate Dybdal Hansen" userId="8f533bdc-1f06-46c5-8376-6b62126245f7" providerId="ADAL" clId="{AD18D0CB-5EBB-4FE2-9456-A51AD340C137}" dt="2026-01-19T11:42:37.409" v="55"/>
          <ac:picMkLst>
            <pc:docMk/>
            <pc:sldMk cId="1982081365" sldId="315"/>
            <ac:picMk id="4" creationId="{C74D20AB-30EA-B948-147B-2EED8C89415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01B97-A612-4F10-8887-1197FAF2A07A}" type="datetimeFigureOut">
              <a:rPr lang="nb-NO" smtClean="0"/>
              <a:t>19.01.2026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B9895-2790-4B2F-A729-E37D0A5212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234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okommune.sharepoint.com/:v:/r/sites/OPVOppvekst543/Shared%20Documents/Videoer%20(fra%20plandager%20og%20annet)/Robuste%20barn%20-%20musikkvideoer/Can%27t%20Stop%20The%20Feeling.mp4?csf=1&amp;web=1&amp;e=9tH9g7&amp;nav=eyJyZWZlcnJhbEluZm8iOnsicmVmZXJyYWxBcHAiOiJTdHJlYW1XZWJBcHAiLCJyZWZlcnJhbFZpZXciOiJTaGFyZURpYWxvZy1MaW5rIiwicmVmZXJyYWxBcHBQbGF0Zm9ybSI6IldlYiIsInJlZmVycmFsTW9kZSI6InZpZXcifX0%3D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KhfkYzUwYFk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mediaflow.com/ovp/11/05GBKOUMR8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io.kommune.no/tjenester/skole-og-utdanning/robuste-barn/pust-og-bevegelse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nyTMObWG_Y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o/users/alexas_fotos-686414/?utm_source=link-attribution&amp;utm_medium=referral&amp;utm_campaign=image&amp;utm_content=3599680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no/?utm_source=link-attribution&amp;utm_medium=referral&amp;utm_campaign=image&amp;utm_content=359968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44052-FD8E-FD4E-CBD7-14043BAEC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58AF1B88-C323-FCEE-93A9-DD0756CEFE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08F6274-CA98-B6E1-14C6-D28FA98D46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/>
              <a:t>Sett på inngangsmusikk:</a:t>
            </a:r>
            <a:endParaRPr lang="nb-NO"/>
          </a:p>
          <a:p>
            <a:r>
              <a:rPr lang="en-US"/>
              <a:t>For Indre Østfold kommune: </a:t>
            </a:r>
            <a:r>
              <a:rPr lang="en-US" u="sng" dirty="0">
                <a:hlinkClick r:id="rId3"/>
              </a:rPr>
              <a:t>Can't Stop The Feeling.mp4</a:t>
            </a:r>
            <a:r>
              <a:rPr lang="en-US"/>
              <a:t> </a:t>
            </a:r>
            <a:endParaRPr lang="nb-NO"/>
          </a:p>
          <a:p>
            <a:r>
              <a:rPr lang="en-US"/>
              <a:t>For eksterne kommuner: </a:t>
            </a:r>
            <a:r>
              <a:rPr lang="en-US" u="sng" dirty="0">
                <a:hlinkClick r:id="rId4"/>
              </a:rPr>
              <a:t>Trolls: Can't Stop The Feeling | GoNoodle - YouTube</a:t>
            </a:r>
            <a:endParaRPr lang="nb-NO"/>
          </a:p>
          <a:p>
            <a:r>
              <a:rPr lang="nb-NO"/>
              <a:t> </a:t>
            </a:r>
          </a:p>
          <a:p>
            <a:pPr marL="285750" indent="-285750">
              <a:buFont typeface="Symbol"/>
              <a:buChar char="•"/>
            </a:pPr>
            <a:r>
              <a:rPr lang="nb-NO"/>
              <a:t>Vi rydder klasserom</a:t>
            </a:r>
          </a:p>
          <a:p>
            <a:pPr marL="285750" indent="-285750">
              <a:buFont typeface="Symbol"/>
              <a:buChar char="•"/>
            </a:pPr>
            <a:r>
              <a:rPr lang="nb-NO"/>
              <a:t>Vi samles i ringen</a:t>
            </a:r>
          </a:p>
          <a:p>
            <a:endParaRPr lang="nb-NO" dirty="0">
              <a:cs typeface="Calibri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2D5C4BB-310E-5F59-E33D-28C9909A18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C53AA-2C1F-4D28-B074-E50D1CC2815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6875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Øvelsen heter «Sprayboksen» 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https://play.mediaflow.com/ovp/11/05GBKOUMR8"/>
              </a:rPr>
              <a:t>https://play.mediaflow.com/ovp/11/05GBKOUMR8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trykk på «play-knappen» for å se filmen</a:t>
            </a:r>
            <a:endParaRPr lang="nb-NO" dirty="0"/>
          </a:p>
          <a:p>
            <a:endParaRPr lang="nb-NO" dirty="0"/>
          </a:p>
          <a:p>
            <a:r>
              <a:rPr lang="nb-NO" dirty="0"/>
              <a:t>Når du skal gjennomføre pusteøvelsen med elevene, velger du selv om du vil vise filmen eller om du modellerer selv.</a:t>
            </a:r>
          </a:p>
          <a:p>
            <a:r>
              <a:rPr lang="nb-NO" dirty="0"/>
              <a:t> </a:t>
            </a:r>
          </a:p>
          <a:p>
            <a:r>
              <a:rPr lang="nb-NO" dirty="0"/>
              <a:t>Dersom du ønsker å benytte en annen øvelse, finner du flere eksempler på </a:t>
            </a:r>
            <a:r>
              <a:rPr lang="nb-NO" dirty="0">
                <a:hlinkClick r:id="rId4"/>
              </a:rPr>
              <a:t>https://www.io.kommune.no/tjenester/skole-og-utdanning/robuste-barn/pust-og-bevegelse/</a:t>
            </a:r>
            <a:endParaRPr lang="nb-NO" dirty="0"/>
          </a:p>
          <a:p>
            <a:endParaRPr lang="nb-NO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B9895-2790-4B2F-A729-E37D0A5212C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5584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Introduser temaet før vi ser filmen.</a:t>
            </a:r>
            <a:endParaRPr lang="nb-NO" dirty="0"/>
          </a:p>
          <a:p>
            <a:r>
              <a:rPr lang="nb-NO" dirty="0"/>
              <a:t>Vi er ulike, og det er bra. Mangfold er et rart ord – hva betyr det tro? Det betyr at vi er forskjellige, på mange måter. Har vi mangfold i vår klasse? Ikke bare ser vi ulike ut, men vi liker også ulike ting. Ulikhet er fint!</a:t>
            </a:r>
          </a:p>
          <a:p>
            <a:endParaRPr lang="nb-NO" dirty="0">
              <a:ea typeface="Calibri"/>
              <a:cs typeface="Calibri"/>
            </a:endParaRPr>
          </a:p>
          <a:p>
            <a:r>
              <a:rPr lang="nb-NO" u="none" dirty="0"/>
              <a:t>Vi er ulike og det er bra: </a:t>
            </a:r>
            <a:r>
              <a:rPr lang="nb-NO" dirty="0">
                <a:hlinkClick r:id="rId3"/>
              </a:rPr>
              <a:t>https://youtu.be/MnyTMObWG_Y</a:t>
            </a:r>
            <a:endParaRPr lang="nb-NO" dirty="0">
              <a:ea typeface="Calibri"/>
              <a:cs typeface="Calibri"/>
            </a:endParaRPr>
          </a:p>
          <a:p>
            <a:r>
              <a:rPr lang="nb-NO" b="1" dirty="0"/>
              <a:t>stopp filmen på 1:33</a:t>
            </a:r>
            <a:endParaRPr lang="nb-NO" b="1" dirty="0">
              <a:ea typeface="Calibri"/>
              <a:cs typeface="Calibri"/>
            </a:endParaRP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B9895-2790-4B2F-A729-E37D0A5212C1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4532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b="1" kern="1200">
                <a:solidFill>
                  <a:srgbClr val="191A35"/>
                </a:solidFill>
                <a:effectLst/>
                <a:latin typeface="Calibri"/>
                <a:ea typeface="Yu Mincho"/>
                <a:cs typeface="Calibri"/>
              </a:rPr>
              <a:t>Hvordan kan vi være like og hvordan kan vi være ulike</a:t>
            </a:r>
            <a:r>
              <a:rPr lang="nb-NO" sz="1800" kern="1200">
                <a:solidFill>
                  <a:srgbClr val="191A35"/>
                </a:solidFill>
                <a:effectLst/>
                <a:latin typeface="Calibri"/>
                <a:ea typeface="Yu Mincho"/>
                <a:cs typeface="Calibri"/>
              </a:rPr>
              <a:t>?</a:t>
            </a:r>
            <a:endParaRPr lang="nb-NO" sz="1800">
              <a:effectLst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nb-NO" sz="1800">
                <a:effectLst/>
                <a:latin typeface="Calibri"/>
                <a:ea typeface="Yu Mincho"/>
                <a:cs typeface="Calibri"/>
              </a:rPr>
              <a:t>La elevene komme med egne forslag, lærer kommer med forslag ved behov.</a:t>
            </a:r>
            <a:r>
              <a:rPr lang="nb-NO" sz="1800">
                <a:latin typeface="Calibri"/>
                <a:ea typeface="Yu Mincho"/>
                <a:cs typeface="Calibri"/>
              </a:rPr>
              <a:t> </a:t>
            </a:r>
            <a:endParaRPr lang="nb-NO" sz="1800"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nb-NO" sz="1800" i="1">
                <a:effectLst/>
                <a:latin typeface="Calibri"/>
                <a:ea typeface="Yu Mincho"/>
                <a:cs typeface="Calibri"/>
              </a:rPr>
              <a:t>For eksempel:</a:t>
            </a:r>
            <a:r>
              <a:rPr lang="nb-NO" sz="1800" i="1">
                <a:latin typeface="Calibri"/>
                <a:ea typeface="Yu Mincho"/>
                <a:cs typeface="Calibri"/>
              </a:rPr>
              <a:t> </a:t>
            </a:r>
            <a:endParaRPr lang="nb-NO" sz="1800"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r>
              <a:rPr lang="nb-NO" sz="1800" i="1" kern="1200">
                <a:solidFill>
                  <a:srgbClr val="191A35"/>
                </a:solidFill>
                <a:effectLst/>
                <a:latin typeface="Calibri"/>
                <a:ea typeface="Yu Mincho"/>
                <a:cs typeface="Calibri"/>
              </a:rPr>
              <a:t>Hva vi liker å spise, liker å gjøre, musikk man hører på, filmer/serier man ser på.</a:t>
            </a:r>
            <a:endParaRPr lang="nb-NO" sz="1800">
              <a:effectLst/>
              <a:latin typeface="Calibri"/>
              <a:ea typeface="Yu Mincho"/>
              <a:cs typeface="Calibri"/>
            </a:endParaRPr>
          </a:p>
          <a:p>
            <a:r>
              <a:rPr lang="nb-NO" sz="1800" i="1" kern="1200">
                <a:solidFill>
                  <a:srgbClr val="191A35"/>
                </a:solidFill>
                <a:effectLst/>
                <a:latin typeface="Calibri"/>
                <a:ea typeface="Yu Mincho"/>
                <a:cs typeface="Calibri"/>
              </a:rPr>
              <a:t>Få frem at elevene kan være like på noen områder og ulike på andre.</a:t>
            </a:r>
            <a:endParaRPr lang="nb-NO" sz="1800">
              <a:effectLst/>
              <a:latin typeface="Calibri"/>
              <a:ea typeface="Yu Mincho"/>
              <a:cs typeface="Calibri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B9895-2790-4B2F-A729-E37D0A5212C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975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/>
              <a:t>Hva er likt og hva er ulikt på dette bildet</a:t>
            </a:r>
            <a:r>
              <a:rPr lang="nb-NO"/>
              <a:t>?</a:t>
            </a:r>
          </a:p>
          <a:p>
            <a:r>
              <a:rPr lang="nb-NO"/>
              <a:t>La elevene komme med egne forslag, lærer kommer med forslag hvis behov.</a:t>
            </a:r>
            <a:endParaRPr lang="nb-NO">
              <a:cs typeface="Calibri"/>
            </a:endParaRPr>
          </a:p>
          <a:p>
            <a:r>
              <a:rPr lang="nb-NO" i="1"/>
              <a:t>For eksempel: </a:t>
            </a:r>
            <a:endParaRPr lang="nb-NO" i="1">
              <a:cs typeface="Calibri"/>
            </a:endParaRPr>
          </a:p>
          <a:p>
            <a:r>
              <a:rPr lang="nb-NO" i="1">
                <a:cs typeface="Calibri"/>
              </a:rPr>
              <a:t>Fargen på klærne, fargen på huden, farge og lengde på håret, kjole eller ikke kjole</a:t>
            </a:r>
            <a:endParaRPr lang="nb-NO" i="1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B9895-2790-4B2F-A729-E37D0A5212C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888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Hva er bra med at vi er ulike i vår klasse?</a:t>
            </a:r>
            <a:r>
              <a:rPr lang="nb-NO" dirty="0"/>
              <a:t> </a:t>
            </a:r>
          </a:p>
          <a:p>
            <a:r>
              <a:rPr lang="nb-NO" dirty="0"/>
              <a:t>La elevene komme med egne forslag, lærer kommer med forslag hvis behov.</a:t>
            </a:r>
            <a:endParaRPr lang="nb-NO" dirty="0">
              <a:ea typeface="Calibri"/>
              <a:cs typeface="Calibri"/>
            </a:endParaRPr>
          </a:p>
          <a:p>
            <a:r>
              <a:rPr lang="nb-NO" i="1" dirty="0"/>
              <a:t>For eksempel:</a:t>
            </a:r>
            <a:endParaRPr lang="nb-NO" i="1" dirty="0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i="1" dirty="0"/>
              <a:t>Hvis vi tenker på klassen vår og sammenlikner den med fargeblyanter – hva er bra med at vi er forskjellige?</a:t>
            </a:r>
          </a:p>
          <a:p>
            <a:r>
              <a:rPr lang="nb-NO" i="1" dirty="0"/>
              <a:t>Hvordan blir tegningen hvis vi bare har en eller to farger?</a:t>
            </a:r>
            <a:endParaRPr lang="nb-NO" i="1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B9895-2790-4B2F-A729-E37D0A5212C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0550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Klassens «Alt vi deler»</a:t>
            </a:r>
            <a:endParaRPr lang="nb-NO" dirty="0"/>
          </a:p>
          <a:p>
            <a:r>
              <a:rPr lang="nb-NO" dirty="0"/>
              <a:t>Læreren kommer med ulike utsagn. Elevene som kjenner seg igjen, kommer inn i midten av ringen. Når elevene har stilt seg i midten av ringen, samtaler dere rundt hvorfor elevene valgte å reise seg,</a:t>
            </a:r>
            <a:endParaRPr lang="nb-NO" dirty="0">
              <a:ea typeface="Calibri"/>
              <a:cs typeface="Calibri"/>
            </a:endParaRPr>
          </a:p>
          <a:p>
            <a:endParaRPr lang="nb-NO" i="1" dirty="0"/>
          </a:p>
          <a:p>
            <a:r>
              <a:rPr lang="nb-NO" i="1" dirty="0"/>
              <a:t>Forslag til utsagn: </a:t>
            </a:r>
            <a:endParaRPr lang="nb-NO" i="1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liker sport – </a:t>
            </a:r>
            <a:r>
              <a:rPr lang="nb-NO" i="1" dirty="0"/>
              <a:t>refleksjon: Hvilken sport liker du? Deltar du på sportsaktiviteter? Er det andre sportsgrener som ikke er nevnt, </a:t>
            </a:r>
            <a:r>
              <a:rPr lang="nb-NO" i="1" dirty="0" err="1"/>
              <a:t>f.eks</a:t>
            </a:r>
            <a:r>
              <a:rPr lang="nb-NO" i="1" dirty="0"/>
              <a:t>: ridning, sjakk, skøyter, dans etc.</a:t>
            </a:r>
            <a:endParaRPr lang="nb-NO" i="1" dirty="0">
              <a:ea typeface="Calibri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liker kjæledyr – </a:t>
            </a:r>
            <a:r>
              <a:rPr lang="nb-NO" i="1" dirty="0"/>
              <a:t>refleksjon: Hvilke dyr liker du? Har du et kjæledyr?</a:t>
            </a:r>
            <a:endParaRPr lang="nb-NO" i="1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cs typeface="Calibri"/>
              </a:rPr>
              <a:t>liker å være ute –</a:t>
            </a:r>
            <a:r>
              <a:rPr lang="nb-NO" i="1" dirty="0">
                <a:cs typeface="Calibri"/>
              </a:rPr>
              <a:t> refleksjon: Hva liker du å gjøre ute? Hvem liker du å være ute sammen med?</a:t>
            </a:r>
            <a:endParaRPr lang="nb-NO" i="1" dirty="0">
              <a:ea typeface="Calibri"/>
              <a:cs typeface="Calibri"/>
            </a:endParaRPr>
          </a:p>
          <a:p>
            <a:endParaRPr lang="nb-NO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Refleksjon til slutt</a:t>
            </a:r>
            <a:r>
              <a:rPr lang="nb-NO" b="1"/>
              <a:t>: Hva har vi lært om hverandre som vi ikke visste fra før? </a:t>
            </a:r>
            <a:endParaRPr lang="nb-NO" b="1">
              <a:cs typeface="Calibri"/>
            </a:endParaRPr>
          </a:p>
          <a:p>
            <a:r>
              <a:rPr lang="nb-NO" b="1"/>
              <a:t> </a:t>
            </a:r>
            <a:endParaRPr lang="nb-NO" b="1" dirty="0">
              <a:cs typeface="Calibri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B9895-2790-4B2F-A729-E37D0A5212C1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3883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b="1" dirty="0"/>
              <a:t>Smitteleken:</a:t>
            </a:r>
            <a:endParaRPr lang="nb-NO" dirty="0"/>
          </a:p>
          <a:p>
            <a:r>
              <a:rPr lang="nn-NO" b="1" dirty="0"/>
              <a:t>Formål:</a:t>
            </a:r>
            <a:r>
              <a:rPr lang="nn-NO" dirty="0"/>
              <a:t> Vise at </a:t>
            </a:r>
            <a:r>
              <a:rPr lang="nn-NO" dirty="0" err="1"/>
              <a:t>handlinger</a:t>
            </a:r>
            <a:r>
              <a:rPr lang="nn-NO" dirty="0"/>
              <a:t> smitter</a:t>
            </a:r>
            <a:br>
              <a:rPr lang="nn-NO" dirty="0">
                <a:cs typeface="+mn-lt"/>
              </a:rPr>
            </a:br>
            <a:r>
              <a:rPr lang="nn-NO" b="1" dirty="0"/>
              <a:t>Utstyr</a:t>
            </a:r>
            <a:r>
              <a:rPr lang="nn-NO" dirty="0"/>
              <a:t>: Stoler i en ring </a:t>
            </a:r>
            <a:br>
              <a:rPr lang="nn-NO" dirty="0">
                <a:cs typeface="+mn-lt"/>
              </a:rPr>
            </a:br>
            <a:r>
              <a:rPr lang="nn-NO" b="1" dirty="0" err="1"/>
              <a:t>Beskrivelse</a:t>
            </a:r>
            <a:r>
              <a:rPr lang="nn-NO" b="1" dirty="0"/>
              <a:t>:</a:t>
            </a:r>
            <a:r>
              <a:rPr lang="nn-NO" dirty="0"/>
              <a:t> </a:t>
            </a:r>
            <a:r>
              <a:rPr lang="nn-NO" dirty="0" err="1"/>
              <a:t>Meningen</a:t>
            </a:r>
            <a:r>
              <a:rPr lang="nn-NO" dirty="0"/>
              <a:t> med denne leken er å vise at </a:t>
            </a:r>
            <a:r>
              <a:rPr lang="nn-NO" dirty="0" err="1"/>
              <a:t>handlinger</a:t>
            </a:r>
            <a:r>
              <a:rPr lang="nn-NO" dirty="0"/>
              <a:t> smitter. Når </a:t>
            </a:r>
            <a:r>
              <a:rPr lang="nn-NO" dirty="0" err="1"/>
              <a:t>én</a:t>
            </a:r>
            <a:r>
              <a:rPr lang="nn-NO" dirty="0"/>
              <a:t> </a:t>
            </a:r>
            <a:r>
              <a:rPr lang="nn-NO" dirty="0" err="1"/>
              <a:t>gjør</a:t>
            </a:r>
            <a:r>
              <a:rPr lang="nn-NO" dirty="0"/>
              <a:t> </a:t>
            </a:r>
            <a:r>
              <a:rPr lang="nn-NO" dirty="0" err="1"/>
              <a:t>noe</a:t>
            </a:r>
            <a:r>
              <a:rPr lang="nn-NO" dirty="0"/>
              <a:t>, så </a:t>
            </a:r>
            <a:r>
              <a:rPr lang="nn-NO" dirty="0" err="1"/>
              <a:t>gjør</a:t>
            </a:r>
            <a:r>
              <a:rPr lang="nn-NO" dirty="0"/>
              <a:t> </a:t>
            </a:r>
            <a:r>
              <a:rPr lang="nn-NO" dirty="0" err="1"/>
              <a:t>plutselig</a:t>
            </a:r>
            <a:r>
              <a:rPr lang="nn-NO" dirty="0"/>
              <a:t> </a:t>
            </a:r>
            <a:r>
              <a:rPr lang="nn-NO" dirty="0" err="1"/>
              <a:t>flere</a:t>
            </a:r>
            <a:r>
              <a:rPr lang="nn-NO" dirty="0"/>
              <a:t> eller alle det </a:t>
            </a:r>
            <a:r>
              <a:rPr lang="nn-NO" dirty="0" err="1"/>
              <a:t>samme</a:t>
            </a:r>
            <a:r>
              <a:rPr lang="nn-NO" dirty="0"/>
              <a:t>, så </a:t>
            </a:r>
            <a:r>
              <a:rPr lang="nn-NO" dirty="0" err="1"/>
              <a:t>hva</a:t>
            </a:r>
            <a:r>
              <a:rPr lang="nn-NO" dirty="0"/>
              <a:t> vi </a:t>
            </a:r>
            <a:r>
              <a:rPr lang="nn-NO" dirty="0" err="1"/>
              <a:t>velger</a:t>
            </a:r>
            <a:r>
              <a:rPr lang="nn-NO" dirty="0"/>
              <a:t> å </a:t>
            </a:r>
            <a:r>
              <a:rPr lang="nn-NO" dirty="0" err="1"/>
              <a:t>gjøre</a:t>
            </a:r>
            <a:r>
              <a:rPr lang="nn-NO" dirty="0"/>
              <a:t> kan være viktig.  Sitt i ring, eller på </a:t>
            </a:r>
            <a:r>
              <a:rPr lang="nn-NO" dirty="0" err="1"/>
              <a:t>plassene</a:t>
            </a:r>
            <a:r>
              <a:rPr lang="nn-NO" dirty="0"/>
              <a:t> i klasserommet, men bli </a:t>
            </a:r>
            <a:r>
              <a:rPr lang="nn-NO" dirty="0" err="1"/>
              <a:t>enige</a:t>
            </a:r>
            <a:r>
              <a:rPr lang="nn-NO" dirty="0"/>
              <a:t> om </a:t>
            </a:r>
            <a:r>
              <a:rPr lang="nn-NO" i="1" dirty="0" err="1"/>
              <a:t>hvilken</a:t>
            </a:r>
            <a:r>
              <a:rPr lang="nn-NO" i="1" dirty="0"/>
              <a:t> </a:t>
            </a:r>
            <a:r>
              <a:rPr lang="nn-NO" i="1" dirty="0" err="1"/>
              <a:t>vei</a:t>
            </a:r>
            <a:r>
              <a:rPr lang="nn-NO" dirty="0"/>
              <a:t> </a:t>
            </a:r>
            <a:r>
              <a:rPr lang="nn-NO" dirty="0" err="1"/>
              <a:t>handlingene</a:t>
            </a:r>
            <a:r>
              <a:rPr lang="nn-NO" dirty="0"/>
              <a:t> skal smitte. </a:t>
            </a:r>
            <a:r>
              <a:rPr lang="nn-NO" dirty="0" err="1"/>
              <a:t>Læreren</a:t>
            </a:r>
            <a:r>
              <a:rPr lang="nn-NO" dirty="0"/>
              <a:t> </a:t>
            </a:r>
            <a:r>
              <a:rPr lang="nn-NO" dirty="0" err="1"/>
              <a:t>starter</a:t>
            </a:r>
            <a:r>
              <a:rPr lang="nn-NO" dirty="0"/>
              <a:t> med å </a:t>
            </a:r>
            <a:r>
              <a:rPr lang="nn-NO" dirty="0" err="1"/>
              <a:t>gjøre</a:t>
            </a:r>
            <a:r>
              <a:rPr lang="nn-NO" dirty="0"/>
              <a:t> </a:t>
            </a:r>
            <a:r>
              <a:rPr lang="nn-NO" dirty="0" err="1"/>
              <a:t>noe</a:t>
            </a:r>
            <a:r>
              <a:rPr lang="nn-NO" dirty="0"/>
              <a:t> (for eksempel riste med hele kroppen, </a:t>
            </a:r>
            <a:r>
              <a:rPr lang="nn-NO" dirty="0" err="1"/>
              <a:t>gjemme</a:t>
            </a:r>
            <a:r>
              <a:rPr lang="nn-NO" dirty="0"/>
              <a:t> ansiktet i hendene, hoppe opp i lufta, smile/le, vinke, danse, hinke, eller </a:t>
            </a:r>
            <a:r>
              <a:rPr lang="nn-NO" dirty="0" err="1"/>
              <a:t>liknende</a:t>
            </a:r>
            <a:r>
              <a:rPr lang="nn-NO" dirty="0"/>
              <a:t>). </a:t>
            </a:r>
            <a:endParaRPr lang="nb-NO" dirty="0">
              <a:cs typeface="Calibri"/>
            </a:endParaRPr>
          </a:p>
          <a:p>
            <a:r>
              <a:rPr lang="nn-NO" dirty="0"/>
              <a:t>Dette </a:t>
            </a:r>
            <a:r>
              <a:rPr lang="nn-NO" dirty="0" err="1"/>
              <a:t>sprer</a:t>
            </a:r>
            <a:r>
              <a:rPr lang="nn-NO" dirty="0"/>
              <a:t> seg gjennom ringen/eller rundt i klasserommet fra person til person - og til slutt </a:t>
            </a:r>
            <a:r>
              <a:rPr lang="nn-NO" dirty="0" err="1"/>
              <a:t>gjør</a:t>
            </a:r>
            <a:r>
              <a:rPr lang="nn-NO" dirty="0"/>
              <a:t> alle det samtidig. Det er fint å bytte på å være den som </a:t>
            </a:r>
            <a:r>
              <a:rPr lang="nn-NO" dirty="0" err="1"/>
              <a:t>gjør</a:t>
            </a:r>
            <a:r>
              <a:rPr lang="nn-NO" dirty="0"/>
              <a:t> </a:t>
            </a:r>
            <a:r>
              <a:rPr lang="nn-NO" dirty="0" err="1"/>
              <a:t>noe</a:t>
            </a:r>
            <a:r>
              <a:rPr lang="nn-NO" dirty="0"/>
              <a:t> først. </a:t>
            </a:r>
            <a:r>
              <a:rPr lang="nn-NO" dirty="0" err="1"/>
              <a:t>Meningen</a:t>
            </a:r>
            <a:r>
              <a:rPr lang="nn-NO" dirty="0"/>
              <a:t> er at leken skal være en gradvis «smittelek» </a:t>
            </a:r>
            <a:r>
              <a:rPr lang="nn-NO" dirty="0" err="1"/>
              <a:t>hvor</a:t>
            </a:r>
            <a:r>
              <a:rPr lang="nn-NO" dirty="0"/>
              <a:t> bevegelsen </a:t>
            </a:r>
            <a:r>
              <a:rPr lang="nn-NO" dirty="0" err="1"/>
              <a:t>sprer</a:t>
            </a:r>
            <a:r>
              <a:rPr lang="nn-NO" dirty="0"/>
              <a:t> seg bortover.</a:t>
            </a:r>
          </a:p>
          <a:p>
            <a:r>
              <a:rPr lang="nn-NO" dirty="0"/>
              <a:t> </a:t>
            </a:r>
          </a:p>
          <a:p>
            <a:r>
              <a:rPr lang="nn-NO" dirty="0"/>
              <a:t>Når </a:t>
            </a:r>
            <a:r>
              <a:rPr lang="nn-NO" dirty="0" err="1"/>
              <a:t>dere</a:t>
            </a:r>
            <a:r>
              <a:rPr lang="nn-NO" dirty="0"/>
              <a:t> har lekt en stund og alle sitter på plassen sin igjen kan </a:t>
            </a:r>
            <a:r>
              <a:rPr lang="nn-NO" dirty="0" err="1"/>
              <a:t>dere</a:t>
            </a:r>
            <a:r>
              <a:rPr lang="nn-NO" dirty="0"/>
              <a:t> snakke om at på </a:t>
            </a:r>
            <a:r>
              <a:rPr lang="nn-NO" dirty="0" err="1"/>
              <a:t>samme</a:t>
            </a:r>
            <a:r>
              <a:rPr lang="nn-NO" dirty="0"/>
              <a:t> måte som disse tulle-</a:t>
            </a:r>
            <a:r>
              <a:rPr lang="nn-NO" dirty="0" err="1"/>
              <a:t>handlingene</a:t>
            </a:r>
            <a:r>
              <a:rPr lang="nn-NO" dirty="0"/>
              <a:t> smitter, så kan det smitte når </a:t>
            </a:r>
            <a:r>
              <a:rPr lang="nn-NO" dirty="0" err="1"/>
              <a:t>noen</a:t>
            </a:r>
            <a:r>
              <a:rPr lang="nn-NO" dirty="0"/>
              <a:t> </a:t>
            </a:r>
            <a:r>
              <a:rPr lang="nn-NO" dirty="0" err="1"/>
              <a:t>sier</a:t>
            </a:r>
            <a:r>
              <a:rPr lang="nn-NO" dirty="0"/>
              <a:t> stygge ord, snur seg vekk, ignorerer, sender stygge blikk og slikt. Få fram at de som </a:t>
            </a:r>
            <a:r>
              <a:rPr lang="nn-NO" dirty="0" err="1"/>
              <a:t>fortsetter</a:t>
            </a:r>
            <a:r>
              <a:rPr lang="nn-NO" dirty="0"/>
              <a:t> slike </a:t>
            </a:r>
            <a:r>
              <a:rPr lang="nn-NO" dirty="0" err="1"/>
              <a:t>handlinger</a:t>
            </a:r>
            <a:r>
              <a:rPr lang="nn-NO" dirty="0"/>
              <a:t>/ord er like </a:t>
            </a:r>
            <a:r>
              <a:rPr lang="nn-NO" dirty="0" err="1"/>
              <a:t>ansvarlige</a:t>
            </a:r>
            <a:r>
              <a:rPr lang="nn-NO" dirty="0"/>
              <a:t> som den som </a:t>
            </a:r>
            <a:r>
              <a:rPr lang="nn-NO" dirty="0" err="1"/>
              <a:t>gjør</a:t>
            </a:r>
            <a:r>
              <a:rPr lang="nn-NO" dirty="0"/>
              <a:t> det først.</a:t>
            </a:r>
          </a:p>
          <a:p>
            <a:endParaRPr lang="nn-NO" b="1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C5EA8-C785-4E2D-8B51-4FC5FF2C2CD8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5379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Vi setter oss i ringen og oppsummerer sammen.</a:t>
            </a:r>
            <a:endParaRPr lang="nb-NO" dirty="0"/>
          </a:p>
          <a:p>
            <a:r>
              <a:rPr lang="nb-NO" i="1" dirty="0"/>
              <a:t>Prosess:</a:t>
            </a:r>
            <a:r>
              <a:rPr lang="nb-NO" dirty="0"/>
              <a:t> Sende en ball e.l. rundt i ringen. Alle får ordet etter tur. Elevene sier en ting hver. Det er helt fint å si det samme som de andre, eller noe annet. Vi tar et spørsmål av gangen. </a:t>
            </a:r>
          </a:p>
          <a:p>
            <a:r>
              <a:rPr lang="nb-NO" dirty="0"/>
              <a:t>Vi bytter spørsmål underveis, f. eks når 5-6 elever har svart.</a:t>
            </a:r>
          </a:p>
          <a:p>
            <a:endParaRPr lang="nb-NO" dirty="0"/>
          </a:p>
          <a:p>
            <a:pPr marL="285750" indent="-285750">
              <a:buFont typeface="Symbol,Sans-Serif"/>
              <a:buChar char="•"/>
            </a:pPr>
            <a:r>
              <a:rPr lang="nb-NO" dirty="0"/>
              <a:t>Hva likte du i dag? </a:t>
            </a:r>
          </a:p>
          <a:p>
            <a:pPr marL="285750" indent="-285750">
              <a:buFont typeface="Symbol,Sans-Serif"/>
              <a:buChar char="•"/>
            </a:pPr>
            <a:r>
              <a:rPr lang="nb-NO" dirty="0"/>
              <a:t>Hva lærte du? </a:t>
            </a:r>
          </a:p>
          <a:p>
            <a:pPr marL="285750" indent="-285750">
              <a:buFont typeface="Symbol,Sans-Serif"/>
              <a:buChar char="•"/>
            </a:pPr>
            <a:r>
              <a:rPr lang="nb-NO" dirty="0"/>
              <a:t>Hvorfor er dette viktig? </a:t>
            </a:r>
          </a:p>
          <a:p>
            <a:pPr marL="285750" indent="-285750">
              <a:buFont typeface="Symbol,Sans-Serif"/>
              <a:buChar char="•"/>
            </a:pPr>
            <a:r>
              <a:rPr lang="nb-NO" dirty="0"/>
              <a:t>Hva kan vi øve på? </a:t>
            </a:r>
            <a:endParaRPr lang="en-US" dirty="0"/>
          </a:p>
          <a:p>
            <a:endParaRPr lang="nb-NO" dirty="0"/>
          </a:p>
          <a:p>
            <a:r>
              <a:rPr lang="nb-NO" dirty="0"/>
              <a:t>Foto: Bildet er tatt av Bildet er tatt av </a:t>
            </a:r>
            <a:r>
              <a:rPr lang="nb-NO" dirty="0">
                <a:hlinkClick r:id="rId3"/>
              </a:rPr>
              <a:t>Alexas_Fotos</a:t>
            </a:r>
            <a:r>
              <a:rPr lang="nb-NO" dirty="0"/>
              <a:t> fra </a:t>
            </a:r>
            <a:r>
              <a:rPr lang="nb-NO" dirty="0">
                <a:hlinkClick r:id="rId4"/>
              </a:rPr>
              <a:t>Pixabay</a:t>
            </a:r>
            <a:r>
              <a:rPr lang="nb-NO" dirty="0"/>
              <a:t> </a:t>
            </a:r>
            <a:endParaRPr lang="en-US" dirty="0"/>
          </a:p>
          <a:p>
            <a:endParaRPr lang="nb-NO" dirty="0"/>
          </a:p>
          <a:p>
            <a:r>
              <a:rPr lang="nb-NO" dirty="0">
                <a:cs typeface="Calibri" panose="020F0502020204030204"/>
              </a:rPr>
              <a:t> 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E9971-35A5-C144-955B-B463B8C9BB68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815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99FFA154-DCE0-6E14-6A4A-E98B3C10E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5450" y="-1577975"/>
            <a:ext cx="8707438" cy="910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6059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3754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68689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99FFA154-DCE0-6E14-6A4A-E98B3C10E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5450" y="-1577975"/>
            <a:ext cx="8707438" cy="910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98246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6191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>
            <a:extLst>
              <a:ext uri="{FF2B5EF4-FFF2-40B4-BE49-F238E27FC236}">
                <a16:creationId xmlns:a16="http://schemas.microsoft.com/office/drawing/2014/main" id="{491D9613-025E-42C8-3BB1-BF2B1E5A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9525" y="1119188"/>
            <a:ext cx="10007600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51571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>
            <a:extLst>
              <a:ext uri="{FF2B5EF4-FFF2-40B4-BE49-F238E27FC236}">
                <a16:creationId xmlns:a16="http://schemas.microsoft.com/office/drawing/2014/main" id="{FEADF123-B057-C8CC-F318-4627C8655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927100"/>
            <a:ext cx="3040063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83232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ilde 7"/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/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393315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72784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4388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6703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88553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42194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631019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344871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85423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99FFA154-DCE0-6E14-6A4A-E98B3C10E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5450" y="-1577975"/>
            <a:ext cx="8707438" cy="910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57707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23446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>
            <a:extLst>
              <a:ext uri="{FF2B5EF4-FFF2-40B4-BE49-F238E27FC236}">
                <a16:creationId xmlns:a16="http://schemas.microsoft.com/office/drawing/2014/main" id="{491D9613-025E-42C8-3BB1-BF2B1E5A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9525" y="1119188"/>
            <a:ext cx="10007600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869057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A7C1CA75-268F-115A-051E-7919BA01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4EB9FF26-C901-C14A-3545-41583985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100013"/>
            <a:ext cx="7564438" cy="7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77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EF609B4-F000-442E-FEB9-7CE45F385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31975"/>
            <a:ext cx="274161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195695A0-885F-3B7B-FB25-E6028FAB0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1813" y="-271463"/>
            <a:ext cx="12220576" cy="863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347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2BF6742-5C80-2033-2FC9-CC7A52349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ECA5D7B4-2D13-8EBB-9024-4766F7416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7238" y="-947738"/>
            <a:ext cx="13496926" cy="953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150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22EF9C6B-B7DF-6732-F01F-417CF1499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0D4AD9FB-9BA8-A986-AE03-8A9B1E478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363" y="-1128713"/>
            <a:ext cx="8683626" cy="887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27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A7C1CA75-268F-115A-051E-7919BA01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4EB9FF26-C901-C14A-3545-41583985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100013"/>
            <a:ext cx="7564438" cy="7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068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FA98772-1707-472E-7C16-5C97CF5DA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2606950-D668-0CA9-A234-61993C1F5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263525"/>
            <a:ext cx="5816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06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9107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359659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3">
            <a:extLst>
              <a:ext uri="{FF2B5EF4-FFF2-40B4-BE49-F238E27FC236}">
                <a16:creationId xmlns:a16="http://schemas.microsoft.com/office/drawing/2014/main" id="{4BF44FF5-9772-1B26-DE4A-2514BCBDC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de 8" descr="Et bilde som inneholder leke, vektorgrafikk&#10;&#10;Automatisk generert beskrivelse">
            <a:extLst>
              <a:ext uri="{FF2B5EF4-FFF2-40B4-BE49-F238E27FC236}">
                <a16:creationId xmlns:a16="http://schemas.microsoft.com/office/drawing/2014/main" id="{F77E550E-EC4C-2FD2-4759-0127F16B5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038" y="-315913"/>
            <a:ext cx="7329488" cy="748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6">
            <a:extLst>
              <a:ext uri="{FF2B5EF4-FFF2-40B4-BE49-F238E27FC236}">
                <a16:creationId xmlns:a16="http://schemas.microsoft.com/office/drawing/2014/main" id="{31DA153D-2336-1430-E7B2-06BEA23D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Bilde 7">
            <a:extLst>
              <a:ext uri="{FF2B5EF4-FFF2-40B4-BE49-F238E27FC236}">
                <a16:creationId xmlns:a16="http://schemas.microsoft.com/office/drawing/2014/main" id="{7E6A3F37-1FBA-6D37-1A1D-1F105E858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5" y="-1427163"/>
            <a:ext cx="12182475" cy="860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4" r:id="rId6"/>
    <p:sldLayoutId id="2147483753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tittel 1">
            <a:extLst>
              <a:ext uri="{FF2B5EF4-FFF2-40B4-BE49-F238E27FC236}">
                <a16:creationId xmlns:a16="http://schemas.microsoft.com/office/drawing/2014/main" id="{305888C2-B1AC-EC6A-7FBE-F27F9A605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365125"/>
            <a:ext cx="109934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9219" name="Plassholder for tekst 2">
            <a:extLst>
              <a:ext uri="{FF2B5EF4-FFF2-40B4-BE49-F238E27FC236}">
                <a16:creationId xmlns:a16="http://schemas.microsoft.com/office/drawing/2014/main" id="{D5CA50F6-058B-2604-36A2-8063DFCDB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3" y="1825625"/>
            <a:ext cx="10993437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pic>
        <p:nvPicPr>
          <p:cNvPr id="9220" name="Bilde 3">
            <a:extLst>
              <a:ext uri="{FF2B5EF4-FFF2-40B4-BE49-F238E27FC236}">
                <a16:creationId xmlns:a16="http://schemas.microsoft.com/office/drawing/2014/main" id="{78C2D3AE-5CC6-E47F-0F72-D4A72E1B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41" r:id="rId3"/>
    <p:sldLayoutId id="2147483730" r:id="rId4"/>
    <p:sldLayoutId id="2147483742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ilde 1">
            <a:extLst>
              <a:ext uri="{FF2B5EF4-FFF2-40B4-BE49-F238E27FC236}">
                <a16:creationId xmlns:a16="http://schemas.microsoft.com/office/drawing/2014/main" id="{B3682CAB-3FB0-E076-BC37-A02212167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54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tittel 1">
            <a:extLst>
              <a:ext uri="{FF2B5EF4-FFF2-40B4-BE49-F238E27FC236}">
                <a16:creationId xmlns:a16="http://schemas.microsoft.com/office/drawing/2014/main" id="{305888C2-B1AC-EC6A-7FBE-F27F9A605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365125"/>
            <a:ext cx="109934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9219" name="Plassholder for tekst 2">
            <a:extLst>
              <a:ext uri="{FF2B5EF4-FFF2-40B4-BE49-F238E27FC236}">
                <a16:creationId xmlns:a16="http://schemas.microsoft.com/office/drawing/2014/main" id="{D5CA50F6-058B-2604-36A2-8063DFCDB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3" y="1825625"/>
            <a:ext cx="10993437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pic>
        <p:nvPicPr>
          <p:cNvPr id="9220" name="Bilde 3">
            <a:extLst>
              <a:ext uri="{FF2B5EF4-FFF2-40B4-BE49-F238E27FC236}">
                <a16:creationId xmlns:a16="http://schemas.microsoft.com/office/drawing/2014/main" id="{78C2D3AE-5CC6-E47F-0F72-D4A72E1B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60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iokommune.sharepoint.com/:v:/r/sites/OPVOppvekst543/Shared%20Documents/Videoer%20(fra%20plandager%20og%20annet)/Robuste%20barn%20-%20musikkvideoer/Can%27t%20Stop%20The%20Feeling.mp4?csf=1&amp;web=1&amp;e=9tH9g7&amp;nav=eyJyZWZlcnJhbEluZm8iOnsicmVmZXJyYWxBcHAiOiJTdHJlYW1XZWJBcHAiLCJyZWZlcnJhbFZpZXciOiJTaGFyZURpYWxvZy1MaW5rIiwicmVmZXJyYWxBcHBQbGF0Zm9ybSI6IldlYiIsInJlZmVycmFsTW9kZSI6InZpZXcifX0%3D" TargetMode="External"/><Relationship Id="rId5" Type="http://schemas.openxmlformats.org/officeDocument/2006/relationships/hyperlink" Target="NULL" TargetMode="External"/><Relationship Id="rId4" Type="http://schemas.openxmlformats.org/officeDocument/2006/relationships/hyperlink" Target="NU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MnyTMObWG_Y?feature=oembed" TargetMode="Externa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EA47DF-ED2C-5B98-1D78-FB9F94D61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5516" y="4887899"/>
            <a:ext cx="8980968" cy="1099842"/>
          </a:xfrm>
        </p:spPr>
        <p:txBody>
          <a:bodyPr lIns="91440" tIns="45720" rIns="91440" bIns="45720" anchor="b"/>
          <a:lstStyle/>
          <a:p>
            <a:r>
              <a:rPr lang="nb-NO">
                <a:solidFill>
                  <a:srgbClr val="009999"/>
                </a:solidFill>
                <a:latin typeface="Georgia"/>
              </a:rPr>
              <a:t>Mangfold 1. trinn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8C4D59-A565-1CA6-C8A5-050F36C19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95" y="365125"/>
            <a:ext cx="11310778" cy="1325563"/>
          </a:xfrm>
        </p:spPr>
        <p:txBody>
          <a:bodyPr lIns="91440" tIns="45720" rIns="91440" bIns="45720" anchor="t"/>
          <a:lstStyle/>
          <a:p>
            <a:br>
              <a:rPr lang="nb-NO"/>
            </a:br>
            <a:r>
              <a:rPr lang="nb-NO">
                <a:solidFill>
                  <a:srgbClr val="1DB4AE"/>
                </a:solidFill>
                <a:latin typeface="Georgia"/>
              </a:rPr>
              <a:t> </a:t>
            </a:r>
            <a:r>
              <a:rPr lang="nb-NO" sz="6000" b="0">
                <a:solidFill>
                  <a:srgbClr val="1DB4AE"/>
                </a:solidFill>
                <a:latin typeface="Georgia"/>
              </a:rPr>
              <a:t>Vi oppsummer sammen i ringen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2AD62F-0DB6-602E-20E5-5B39ABE89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3926" y="2122488"/>
            <a:ext cx="5748894" cy="380624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nb-NO" sz="2400">
              <a:ea typeface="+mn-lt"/>
              <a:cs typeface="+mn-lt"/>
            </a:endParaRPr>
          </a:p>
          <a:p>
            <a:pPr lvl="2"/>
            <a:r>
              <a:rPr lang="nb-NO" sz="4000">
                <a:solidFill>
                  <a:srgbClr val="1DB4AE"/>
                </a:solidFill>
                <a:latin typeface="Georgia"/>
                <a:ea typeface="+mn-lt"/>
                <a:cs typeface="+mn-lt"/>
              </a:rPr>
              <a:t>Hva likte du i dag? </a:t>
            </a:r>
          </a:p>
          <a:p>
            <a:pPr lvl="2"/>
            <a:r>
              <a:rPr lang="nb-NO" sz="4000">
                <a:solidFill>
                  <a:srgbClr val="1DB4AE"/>
                </a:solidFill>
                <a:latin typeface="Georgia"/>
                <a:ea typeface="+mn-lt"/>
                <a:cs typeface="+mn-lt"/>
              </a:rPr>
              <a:t>Hva lærte du? </a:t>
            </a:r>
          </a:p>
          <a:p>
            <a:pPr lvl="2"/>
            <a:r>
              <a:rPr lang="nb-NO" sz="4000">
                <a:solidFill>
                  <a:srgbClr val="1DB4AE"/>
                </a:solidFill>
                <a:latin typeface="Georgia"/>
                <a:ea typeface="+mn-lt"/>
                <a:cs typeface="+mn-lt"/>
              </a:rPr>
              <a:t>Hvorfor er dette viktig? </a:t>
            </a:r>
          </a:p>
          <a:p>
            <a:pPr lvl="2"/>
            <a:r>
              <a:rPr lang="nb-NO" sz="4000">
                <a:solidFill>
                  <a:srgbClr val="1DB4AE"/>
                </a:solidFill>
                <a:latin typeface="Georgia"/>
                <a:ea typeface="+mn-lt"/>
                <a:cs typeface="+mn-lt"/>
              </a:rPr>
              <a:t>Hva kan vi øve på?</a:t>
            </a:r>
          </a:p>
          <a:p>
            <a:pPr lvl="2"/>
            <a:endParaRPr lang="nb-NO" sz="4000">
              <a:solidFill>
                <a:srgbClr val="1DB4AE"/>
              </a:solidFill>
              <a:latin typeface="Georgia"/>
              <a:ea typeface="+mn-lt"/>
              <a:cs typeface="+mn-lt"/>
            </a:endParaRPr>
          </a:p>
        </p:txBody>
      </p:sp>
      <p:pic>
        <p:nvPicPr>
          <p:cNvPr id="5" name="Plassholder for innhold 4" descr="Et bilde som inneholder brun&#10;&#10;Automatisk generert beskrivelse">
            <a:extLst>
              <a:ext uri="{FF2B5EF4-FFF2-40B4-BE49-F238E27FC236}">
                <a16:creationId xmlns:a16="http://schemas.microsoft.com/office/drawing/2014/main" id="{7E0CCFED-A70F-0DDA-2C0F-F34F5FB814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072626" y="2304762"/>
            <a:ext cx="3798345" cy="3806825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325B4-132F-5B78-40B1-87C4F27FC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B26A85-1A50-0BCA-891D-10EB0BB9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979" y="1003156"/>
            <a:ext cx="8429299" cy="2852737"/>
          </a:xfrm>
        </p:spPr>
        <p:txBody>
          <a:bodyPr/>
          <a:lstStyle/>
          <a:p>
            <a:br>
              <a:rPr lang="nb-NO" b="0" dirty="0">
                <a:latin typeface="Georgia"/>
                <a:hlinkClick r:id="rId3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nb-NO" b="0" dirty="0">
                <a:latin typeface="Georgia"/>
                <a:hlinkClick r:id="rId4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nb-NO" b="0" dirty="0">
                <a:latin typeface="Georgia"/>
                <a:hlinkClick r:id="rId5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nb-NO" b="0" dirty="0">
                <a:solidFill>
                  <a:srgbClr val="1DB4AE"/>
                </a:solidFill>
                <a:latin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Inngangsmusikk</a:t>
            </a:r>
            <a:r>
              <a:rPr lang="nb-NO" b="0" dirty="0">
                <a:latin typeface="Georgia"/>
              </a:rPr>
              <a:t> </a:t>
            </a:r>
            <a:br>
              <a:rPr lang="nb-NO" sz="2800" dirty="0">
                <a:latin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950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usteøvelse - Sprayboksen-j77suiswsr">
            <a:hlinkClick r:id="" action="ppaction://media"/>
            <a:extLst>
              <a:ext uri="{FF2B5EF4-FFF2-40B4-BE49-F238E27FC236}">
                <a16:creationId xmlns:a16="http://schemas.microsoft.com/office/drawing/2014/main" id="{CA3E801E-4CFD-0ECD-6894-C7C86C005C7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dia på Internett 3" title="Vi er ulike - og det er bra!">
            <a:hlinkClick r:id="" action="ppaction://media"/>
            <a:extLst>
              <a:ext uri="{FF2B5EF4-FFF2-40B4-BE49-F238E27FC236}">
                <a16:creationId xmlns:a16="http://schemas.microsoft.com/office/drawing/2014/main" id="{C74D20AB-30EA-B948-147B-2EED8C89415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8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ssholder for tekst 2">
            <a:extLst>
              <a:ext uri="{FF2B5EF4-FFF2-40B4-BE49-F238E27FC236}">
                <a16:creationId xmlns:a16="http://schemas.microsoft.com/office/drawing/2014/main" id="{6BEFDB57-C805-204D-A8D6-5BBA0E4BE6C1}"/>
              </a:ext>
            </a:extLst>
          </p:cNvPr>
          <p:cNvSpPr>
            <a:spLocks noGrp="1" noChangeArrowheads="1"/>
          </p:cNvSpPr>
          <p:nvPr>
            <p:ph type="body" idx="10"/>
          </p:nvPr>
        </p:nvSpPr>
        <p:spPr bwMode="auto">
          <a:xfrm>
            <a:off x="1369457" y="673223"/>
            <a:ext cx="10078127" cy="1262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sz="6000">
                <a:solidFill>
                  <a:srgbClr val="009999"/>
                </a:solidFill>
                <a:latin typeface="Georgia" panose="02040502050405020303" pitchFamily="18" charset="0"/>
              </a:rPr>
              <a:t>Hvordan kan vi være like og hvordan kan vi være ulike?</a:t>
            </a:r>
          </a:p>
        </p:txBody>
      </p:sp>
      <p:pic>
        <p:nvPicPr>
          <p:cNvPr id="2050" name="Picture 2" descr="Illustrasjon som viser barn som er ulike på mange måtar. - Klikk for stort bilete">
            <a:extLst>
              <a:ext uri="{FF2B5EF4-FFF2-40B4-BE49-F238E27FC236}">
                <a16:creationId xmlns:a16="http://schemas.microsoft.com/office/drawing/2014/main" id="{A6C47017-8B39-A14C-B21B-14F6343A1B2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87" y="1730734"/>
            <a:ext cx="8885209" cy="497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B77A36-DE1D-9DCB-486A-C6B6B428B75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037876" y="726322"/>
            <a:ext cx="10629516" cy="1262269"/>
          </a:xfrm>
        </p:spPr>
        <p:txBody>
          <a:bodyPr lIns="91440" tIns="45720" rIns="91440" bIns="45720" anchor="t"/>
          <a:lstStyle/>
          <a:p>
            <a:r>
              <a:rPr lang="nb-NO" sz="6000">
                <a:solidFill>
                  <a:srgbClr val="009999"/>
                </a:solidFill>
                <a:latin typeface="Georgia"/>
                <a:ea typeface="Verdana"/>
                <a:cs typeface="Calibri"/>
              </a:rPr>
              <a:t>Hva er likt og hva er ulikt på dette bildet?</a:t>
            </a:r>
          </a:p>
        </p:txBody>
      </p:sp>
      <p:pic>
        <p:nvPicPr>
          <p:cNvPr id="3074" name="Picture 2" descr="Illustrasjon som viser at gutane har kledd seg i blått og jentene i rosa.">
            <a:extLst>
              <a:ext uri="{FF2B5EF4-FFF2-40B4-BE49-F238E27FC236}">
                <a16:creationId xmlns:a16="http://schemas.microsoft.com/office/drawing/2014/main" id="{28B84437-7042-6F77-1CE1-69A3536016A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31" y="1197688"/>
            <a:ext cx="12192000" cy="553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917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B118AB-7B5B-D609-F3E9-C6B6C7A2F55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474285" y="4304824"/>
            <a:ext cx="7730419" cy="1824298"/>
          </a:xfrm>
        </p:spPr>
        <p:txBody>
          <a:bodyPr lIns="91440" tIns="45720" rIns="91440" bIns="45720" anchor="t"/>
          <a:lstStyle/>
          <a:p>
            <a:r>
              <a:rPr lang="nb-NO" sz="6000" dirty="0">
                <a:solidFill>
                  <a:schemeClr val="accent1"/>
                </a:solidFill>
                <a:latin typeface="Georgia"/>
                <a:ea typeface="Verdana"/>
                <a:cs typeface="Calibri"/>
              </a:rPr>
              <a:t>Hva er bra med at vi er ulike i vår klasse?</a:t>
            </a:r>
          </a:p>
        </p:txBody>
      </p:sp>
      <p:pic>
        <p:nvPicPr>
          <p:cNvPr id="6146" name="Picture 2" descr="Blyantar i mange fargar. Illustrasjon frå Shutterstock">
            <a:extLst>
              <a:ext uri="{FF2B5EF4-FFF2-40B4-BE49-F238E27FC236}">
                <a16:creationId xmlns:a16="http://schemas.microsoft.com/office/drawing/2014/main" id="{F949114C-5380-DEFE-E8F3-22B778C0826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7" b="7707"/>
          <a:stretch>
            <a:fillRect/>
          </a:stretch>
        </p:blipFill>
        <p:spPr bwMode="auto">
          <a:xfrm>
            <a:off x="584314" y="541694"/>
            <a:ext cx="6024465" cy="338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lyantar i grøne fargar. Illustrasjon frå Shutterstock">
            <a:extLst>
              <a:ext uri="{FF2B5EF4-FFF2-40B4-BE49-F238E27FC236}">
                <a16:creationId xmlns:a16="http://schemas.microsoft.com/office/drawing/2014/main" id="{174D28B1-4232-DB22-C9FA-BEFD0BE4A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 b="7834"/>
          <a:stretch>
            <a:fillRect/>
          </a:stretch>
        </p:blipFill>
        <p:spPr bwMode="auto">
          <a:xfrm>
            <a:off x="6572250" y="541694"/>
            <a:ext cx="4732226" cy="302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347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E5E4CC00-B46C-9CB9-8577-39E790D60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</p:spPr>
        <p:txBody>
          <a:bodyPr lIns="91440" tIns="45720" rIns="91440" bIns="45720" anchor="b"/>
          <a:lstStyle/>
          <a:p>
            <a:r>
              <a:rPr lang="nb-NO">
                <a:solidFill>
                  <a:srgbClr val="009999"/>
                </a:solidFill>
                <a:latin typeface="Georgia"/>
              </a:rPr>
              <a:t>Alt vi deler</a:t>
            </a:r>
          </a:p>
        </p:txBody>
      </p:sp>
    </p:spTree>
    <p:extLst>
      <p:ext uri="{BB962C8B-B14F-4D97-AF65-F5344CB8AC3E}">
        <p14:creationId xmlns:p14="http://schemas.microsoft.com/office/powerpoint/2010/main" val="2538055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74EEAA81-E9C5-61D0-BE9B-0A5F4A5860B0}"/>
              </a:ext>
            </a:extLst>
          </p:cNvPr>
          <p:cNvSpPr txBox="1"/>
          <p:nvPr/>
        </p:nvSpPr>
        <p:spPr>
          <a:xfrm>
            <a:off x="6096000" y="2509766"/>
            <a:ext cx="4767072" cy="26161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6000" dirty="0">
                <a:solidFill>
                  <a:srgbClr val="009999"/>
                </a:solidFill>
                <a:latin typeface="Georgia"/>
              </a:rPr>
              <a:t>Vi leker!</a:t>
            </a:r>
          </a:p>
          <a:p>
            <a:endParaRPr lang="nb-NO" sz="6000" dirty="0">
              <a:solidFill>
                <a:srgbClr val="009999"/>
              </a:solidFill>
            </a:endParaRPr>
          </a:p>
          <a:p>
            <a:r>
              <a:rPr lang="nb-NO" sz="4000" dirty="0">
                <a:solidFill>
                  <a:srgbClr val="009999"/>
                </a:solidFill>
                <a:latin typeface="Georgia"/>
              </a:rPr>
              <a:t>Smitteleken</a:t>
            </a:r>
          </a:p>
        </p:txBody>
      </p:sp>
    </p:spTree>
    <p:extLst>
      <p:ext uri="{BB962C8B-B14F-4D97-AF65-F5344CB8AC3E}">
        <p14:creationId xmlns:p14="http://schemas.microsoft.com/office/powerpoint/2010/main" val="2386194293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72614E21-DF98-7D46-8731-84A07EA55BD9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4FEF2B0-D82C-E345-8053-2BD3103A92A3}"/>
    </a:ext>
  </a:extLst>
</a:theme>
</file>

<file path=ppt/theme/theme3.xml><?xml version="1.0" encoding="utf-8"?>
<a:theme xmlns:a="http://schemas.openxmlformats.org/drawingml/2006/main" name="5_Office-tema">
  <a:themeElements>
    <a:clrScheme name="Robuste Barn">
      <a:dk1>
        <a:srgbClr val="191A35"/>
      </a:dk1>
      <a:lt1>
        <a:srgbClr val="DCE8E3"/>
      </a:lt1>
      <a:dk2>
        <a:srgbClr val="009D8F"/>
      </a:dk2>
      <a:lt2>
        <a:srgbClr val="DCE8E3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FE984D20-11AA-8B42-8B34-786EBEA6639B}"/>
    </a:ext>
  </a:extLst>
</a:theme>
</file>

<file path=ppt/theme/theme4.xml><?xml version="1.0" encoding="utf-8"?>
<a:theme xmlns:a="http://schemas.openxmlformats.org/drawingml/2006/main" name="3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5B92D138-C25D-5A46-B7FC-BA2332ABBCB7}"/>
    </a:ext>
  </a:extLst>
</a:theme>
</file>

<file path=ppt/theme/theme5.xml><?xml version="1.0" encoding="utf-8"?>
<a:theme xmlns:a="http://schemas.openxmlformats.org/drawingml/2006/main" name="6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B0D46C2-F3AF-FF4B-BB9F-1F0E4EAD2805}"/>
    </a:ext>
  </a:extLst>
</a:theme>
</file>

<file path=ppt/theme/theme6.xml><?xml version="1.0" encoding="utf-8"?>
<a:theme xmlns:a="http://schemas.openxmlformats.org/drawingml/2006/main" name="7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5B92D138-C25D-5A46-B7FC-BA2332ABBCB7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obuste Barn">
    <a:dk1>
      <a:srgbClr val="191A35"/>
    </a:dk1>
    <a:lt1>
      <a:srgbClr val="DCE8E3"/>
    </a:lt1>
    <a:dk2>
      <a:srgbClr val="009D8F"/>
    </a:dk2>
    <a:lt2>
      <a:srgbClr val="DCE8E3"/>
    </a:lt2>
    <a:accent1>
      <a:srgbClr val="009D8F"/>
    </a:accent1>
    <a:accent2>
      <a:srgbClr val="DCE8E3"/>
    </a:accent2>
    <a:accent3>
      <a:srgbClr val="276AA5"/>
    </a:accent3>
    <a:accent4>
      <a:srgbClr val="BBD9D0"/>
    </a:accent4>
    <a:accent5>
      <a:srgbClr val="276AA5"/>
    </a:accent5>
    <a:accent6>
      <a:srgbClr val="E2E1DA"/>
    </a:accent6>
    <a:hlink>
      <a:srgbClr val="009D8F"/>
    </a:hlink>
    <a:folHlink>
      <a:srgbClr val="276AA5"/>
    </a:folHlink>
  </a:clrScheme>
</a:themeOverride>
</file>

<file path=ppt/theme/themeOverride2.xml><?xml version="1.0" encoding="utf-8"?>
<a:themeOverride xmlns:a="http://schemas.openxmlformats.org/drawingml/2006/main">
  <a:clrScheme name="Robuste Barn">
    <a:dk1>
      <a:srgbClr val="191A35"/>
    </a:dk1>
    <a:lt1>
      <a:srgbClr val="DCE8E3"/>
    </a:lt1>
    <a:dk2>
      <a:srgbClr val="009D8F"/>
    </a:dk2>
    <a:lt2>
      <a:srgbClr val="DCE8E3"/>
    </a:lt2>
    <a:accent1>
      <a:srgbClr val="009D8F"/>
    </a:accent1>
    <a:accent2>
      <a:srgbClr val="DCE8E3"/>
    </a:accent2>
    <a:accent3>
      <a:srgbClr val="276AA5"/>
    </a:accent3>
    <a:accent4>
      <a:srgbClr val="BBD9D0"/>
    </a:accent4>
    <a:accent5>
      <a:srgbClr val="276AA5"/>
    </a:accent5>
    <a:accent6>
      <a:srgbClr val="E2E1DA"/>
    </a:accent6>
    <a:hlink>
      <a:srgbClr val="009D8F"/>
    </a:hlink>
    <a:folHlink>
      <a:srgbClr val="276A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da453c-6e37-4915-9292-e90fa68e84a7" xsi:nil="true"/>
    <lcf76f155ced4ddcb4097134ff3c332f xmlns="ee598b89-8811-470d-ad8e-f3a66432fe1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BDA7F1AC33E64785F6135B1EACC2E7" ma:contentTypeVersion="16" ma:contentTypeDescription="Create a new document." ma:contentTypeScope="" ma:versionID="783647a80f22e87b0efb0416de826df2">
  <xsd:schema xmlns:xsd="http://www.w3.org/2001/XMLSchema" xmlns:xs="http://www.w3.org/2001/XMLSchema" xmlns:p="http://schemas.microsoft.com/office/2006/metadata/properties" xmlns:ns2="ee598b89-8811-470d-ad8e-f3a66432fe16" xmlns:ns3="b8da453c-6e37-4915-9292-e90fa68e84a7" targetNamespace="http://schemas.microsoft.com/office/2006/metadata/properties" ma:root="true" ma:fieldsID="47bc7a35b7bf179a766a3910708f1c6e" ns2:_="" ns3:_="">
    <xsd:import namespace="ee598b89-8811-470d-ad8e-f3a66432fe16"/>
    <xsd:import namespace="b8da453c-6e37-4915-9292-e90fa68e84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98b89-8811-470d-ad8e-f3a66432fe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4de8575-74db-4a6a-b3a0-42d3e2483a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a453c-6e37-4915-9292-e90fa68e84a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4e097e-fe66-4030-ac2a-d36d0cfa8816}" ma:internalName="TaxCatchAll" ma:showField="CatchAllData" ma:web="b8da453c-6e37-4915-9292-e90fa68e84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9B6497-6085-4AC2-831A-89DE2EB548D0}">
  <ds:schemaRefs>
    <ds:schemaRef ds:uri="http://purl.org/dc/dcmitype/"/>
    <ds:schemaRef ds:uri="http://purl.org/dc/elements/1.1/"/>
    <ds:schemaRef ds:uri="http://purl.org/dc/terms/"/>
    <ds:schemaRef ds:uri="b8da453c-6e37-4915-9292-e90fa68e84a7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ee598b89-8811-470d-ad8e-f3a66432fe16"/>
  </ds:schemaRefs>
</ds:datastoreItem>
</file>

<file path=customXml/itemProps2.xml><?xml version="1.0" encoding="utf-8"?>
<ds:datastoreItem xmlns:ds="http://schemas.openxmlformats.org/officeDocument/2006/customXml" ds:itemID="{0AD4220D-9A58-4815-8AA5-EA0671B09E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27D738-E01D-4E6A-9A27-98950B07A1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598b89-8811-470d-ad8e-f3a66432fe16"/>
    <ds:schemaRef ds:uri="b8da453c-6e37-4915-9292-e90fa68e84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4_Office-tema</Template>
  <TotalTime>12</TotalTime>
  <Words>946</Words>
  <Application>Microsoft Office PowerPoint</Application>
  <PresentationFormat>Widescreen</PresentationFormat>
  <Paragraphs>81</Paragraphs>
  <Slides>11</Slides>
  <Notes>9</Notes>
  <HiddenSlides>0</HiddenSlides>
  <MMClips>2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6</vt:i4>
      </vt:variant>
      <vt:variant>
        <vt:lpstr>Lysbildetitler</vt:lpstr>
      </vt:variant>
      <vt:variant>
        <vt:i4>11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Symbol</vt:lpstr>
      <vt:lpstr>Symbol,Sans-Serif</vt:lpstr>
      <vt:lpstr>Times New Roman</vt:lpstr>
      <vt:lpstr>4_Office-tema</vt:lpstr>
      <vt:lpstr>Egendefinert utforming</vt:lpstr>
      <vt:lpstr>5_Office-tema</vt:lpstr>
      <vt:lpstr>3_Office-tema</vt:lpstr>
      <vt:lpstr>6_Office-tema</vt:lpstr>
      <vt:lpstr>7_Office-tema</vt:lpstr>
      <vt:lpstr>Mangfold 1. trinn</vt:lpstr>
      <vt:lpstr>   Inngangsmusikk 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Alt vi deler</vt:lpstr>
      <vt:lpstr>PowerPoint-presentasjon</vt:lpstr>
      <vt:lpstr>  Vi oppsummer sammen i ringen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Anne-Kristin Imenes</dc:creator>
  <cp:lastModifiedBy>Renate Dybdal Hansen</cp:lastModifiedBy>
  <cp:revision>6</cp:revision>
  <dcterms:created xsi:type="dcterms:W3CDTF">2023-01-27T13:13:49Z</dcterms:created>
  <dcterms:modified xsi:type="dcterms:W3CDTF">2026-01-19T11:46:21Z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0x01010099BDA7F1AC33E64785F6135B1EACC2E7</vt:lpwstr>
  </property>
  <property fmtid="{D5CDD505-2E9C-101B-9397-08002B2CF9AE}" pid="3" name="MediaServiceImageTags">
    <vt:lpwstr/>
  </property>
</Properties>
</file>