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21"/>
  </p:notesMasterIdLst>
  <p:sldIdLst>
    <p:sldId id="261" r:id="rId5"/>
    <p:sldId id="626" r:id="rId6"/>
    <p:sldId id="271" r:id="rId7"/>
    <p:sldId id="272" r:id="rId8"/>
    <p:sldId id="263" r:id="rId9"/>
    <p:sldId id="273" r:id="rId10"/>
    <p:sldId id="275" r:id="rId11"/>
    <p:sldId id="276" r:id="rId12"/>
    <p:sldId id="277" r:id="rId13"/>
    <p:sldId id="625" r:id="rId14"/>
    <p:sldId id="278" r:id="rId15"/>
    <p:sldId id="265" r:id="rId16"/>
    <p:sldId id="629" r:id="rId17"/>
    <p:sldId id="627" r:id="rId18"/>
    <p:sldId id="628" r:id="rId19"/>
    <p:sldId id="269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471" autoAdjust="0"/>
    <p:restoredTop sz="48380"/>
  </p:normalViewPr>
  <p:slideViewPr>
    <p:cSldViewPr snapToGrid="0" snapToObjects="1">
      <p:cViewPr varScale="1">
        <p:scale>
          <a:sx n="56" d="100"/>
          <a:sy n="56" d="100"/>
        </p:scale>
        <p:origin x="2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0B2DD-1C9B-47D9-AC0A-CC738D45504D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FE66CB-27D2-47B3-8A8D-4F4DCE18F9FC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b="0" i="0" dirty="0">
              <a:solidFill>
                <a:schemeClr val="tx1">
                  <a:lumMod val="75000"/>
                </a:schemeClr>
              </a:solidFill>
            </a:rPr>
            <a:t>Alle stiller seg på en rekke etter: </a:t>
          </a:r>
          <a:r>
            <a:rPr lang="nb-NO" b="1" dirty="0">
              <a:solidFill>
                <a:schemeClr val="tx1">
                  <a:lumMod val="75000"/>
                </a:schemeClr>
              </a:solidFill>
            </a:rPr>
            <a:t>”Alfabetisk rekkefølge på fornavn”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5D0F8B43-D0DA-43B4-A8E4-A66762BDE58A}" type="parTrans" cxnId="{2CFA1A05-AC84-46F8-B278-E3A6091FE9A7}">
      <dgm:prSet/>
      <dgm:spPr/>
      <dgm:t>
        <a:bodyPr/>
        <a:lstStyle/>
        <a:p>
          <a:endParaRPr lang="en-US"/>
        </a:p>
      </dgm:t>
    </dgm:pt>
    <dgm:pt modelId="{8CC54F98-7BAE-4754-87A2-B1085656FF5C}" type="sibTrans" cxnId="{2CFA1A05-AC84-46F8-B278-E3A6091FE9A7}">
      <dgm:prSet/>
      <dgm:spPr/>
      <dgm:t>
        <a:bodyPr/>
        <a:lstStyle/>
        <a:p>
          <a:endParaRPr lang="en-US"/>
        </a:p>
      </dgm:t>
    </dgm:pt>
    <dgm:pt modelId="{6038A879-0BCA-4A18-BC14-6D1269E391AE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b="1" dirty="0">
              <a:solidFill>
                <a:schemeClr val="tx1">
                  <a:lumMod val="75000"/>
                </a:schemeClr>
              </a:solidFill>
            </a:rPr>
            <a:t>Gruppeinndeling:</a:t>
          </a:r>
          <a:r>
            <a:rPr lang="nb-NO" dirty="0">
              <a:solidFill>
                <a:schemeClr val="tx1">
                  <a:lumMod val="75000"/>
                </a:schemeClr>
              </a:solidFill>
            </a:rPr>
            <a:t> Lag grupper med 4 elever  i hver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E7E20B78-ADF8-4A80-9FB0-E9B5AF301F13}" type="parTrans" cxnId="{9AE98AD5-C7A1-4E75-BDDB-29680FCBAD01}">
      <dgm:prSet/>
      <dgm:spPr/>
      <dgm:t>
        <a:bodyPr/>
        <a:lstStyle/>
        <a:p>
          <a:endParaRPr lang="en-US"/>
        </a:p>
      </dgm:t>
    </dgm:pt>
    <dgm:pt modelId="{4B6D6E06-2334-4E95-9FF4-4863D2B1644A}" type="sibTrans" cxnId="{9AE98AD5-C7A1-4E75-BDDB-29680FCBAD01}">
      <dgm:prSet/>
      <dgm:spPr/>
      <dgm:t>
        <a:bodyPr/>
        <a:lstStyle/>
        <a:p>
          <a:endParaRPr lang="en-US"/>
        </a:p>
      </dgm:t>
    </dgm:pt>
    <dgm:pt modelId="{A2257A8A-B7A4-FF4C-9CDD-F74AE5DD1C15}" type="pres">
      <dgm:prSet presAssocID="{6030B2DD-1C9B-47D9-AC0A-CC738D45504D}" presName="Name0" presStyleCnt="0">
        <dgm:presLayoutVars>
          <dgm:dir/>
          <dgm:resizeHandles val="exact"/>
        </dgm:presLayoutVars>
      </dgm:prSet>
      <dgm:spPr/>
    </dgm:pt>
    <dgm:pt modelId="{6F45F2D9-E0BD-EC4D-B162-3153603DB088}" type="pres">
      <dgm:prSet presAssocID="{36FE66CB-27D2-47B3-8A8D-4F4DCE18F9FC}" presName="node" presStyleLbl="node1" presStyleIdx="0" presStyleCnt="2">
        <dgm:presLayoutVars>
          <dgm:bulletEnabled val="1"/>
        </dgm:presLayoutVars>
      </dgm:prSet>
      <dgm:spPr/>
    </dgm:pt>
    <dgm:pt modelId="{65992195-1CB0-7047-92EB-D75694E007D5}" type="pres">
      <dgm:prSet presAssocID="{8CC54F98-7BAE-4754-87A2-B1085656FF5C}" presName="sibTrans" presStyleLbl="sibTrans1D1" presStyleIdx="0" presStyleCnt="1"/>
      <dgm:spPr/>
    </dgm:pt>
    <dgm:pt modelId="{AA5C4306-DFB2-A94E-AFF4-116C017EBDFC}" type="pres">
      <dgm:prSet presAssocID="{8CC54F98-7BAE-4754-87A2-B1085656FF5C}" presName="connectorText" presStyleLbl="sibTrans1D1" presStyleIdx="0" presStyleCnt="1"/>
      <dgm:spPr/>
    </dgm:pt>
    <dgm:pt modelId="{D46B6FC9-8D28-E048-B4DC-69A842DF7C03}" type="pres">
      <dgm:prSet presAssocID="{6038A879-0BCA-4A18-BC14-6D1269E391AE}" presName="node" presStyleLbl="node1" presStyleIdx="1" presStyleCnt="2">
        <dgm:presLayoutVars>
          <dgm:bulletEnabled val="1"/>
        </dgm:presLayoutVars>
      </dgm:prSet>
      <dgm:spPr/>
    </dgm:pt>
  </dgm:ptLst>
  <dgm:cxnLst>
    <dgm:cxn modelId="{0B861603-904A-BC4D-8F58-D133AC597213}" type="presOf" srcId="{8CC54F98-7BAE-4754-87A2-B1085656FF5C}" destId="{65992195-1CB0-7047-92EB-D75694E007D5}" srcOrd="0" destOrd="0" presId="urn:microsoft.com/office/officeart/2016/7/layout/RepeatingBendingProcessNew"/>
    <dgm:cxn modelId="{2A8AF904-6C91-164C-BBD1-141721F690D5}" type="presOf" srcId="{6030B2DD-1C9B-47D9-AC0A-CC738D45504D}" destId="{A2257A8A-B7A4-FF4C-9CDD-F74AE5DD1C15}" srcOrd="0" destOrd="0" presId="urn:microsoft.com/office/officeart/2016/7/layout/RepeatingBendingProcessNew"/>
    <dgm:cxn modelId="{2CFA1A05-AC84-46F8-B278-E3A6091FE9A7}" srcId="{6030B2DD-1C9B-47D9-AC0A-CC738D45504D}" destId="{36FE66CB-27D2-47B3-8A8D-4F4DCE18F9FC}" srcOrd="0" destOrd="0" parTransId="{5D0F8B43-D0DA-43B4-A8E4-A66762BDE58A}" sibTransId="{8CC54F98-7BAE-4754-87A2-B1085656FF5C}"/>
    <dgm:cxn modelId="{F781CD18-254B-2C4E-872E-AB230FFB55F6}" type="presOf" srcId="{8CC54F98-7BAE-4754-87A2-B1085656FF5C}" destId="{AA5C4306-DFB2-A94E-AFF4-116C017EBDFC}" srcOrd="1" destOrd="0" presId="urn:microsoft.com/office/officeart/2016/7/layout/RepeatingBendingProcessNew"/>
    <dgm:cxn modelId="{92083940-1A2A-504A-87A7-C887CE027CFC}" type="presOf" srcId="{6038A879-0BCA-4A18-BC14-6D1269E391AE}" destId="{D46B6FC9-8D28-E048-B4DC-69A842DF7C03}" srcOrd="0" destOrd="0" presId="urn:microsoft.com/office/officeart/2016/7/layout/RepeatingBendingProcessNew"/>
    <dgm:cxn modelId="{7BB8C66B-90EE-F846-82B2-A4212E2E3676}" type="presOf" srcId="{36FE66CB-27D2-47B3-8A8D-4F4DCE18F9FC}" destId="{6F45F2D9-E0BD-EC4D-B162-3153603DB088}" srcOrd="0" destOrd="0" presId="urn:microsoft.com/office/officeart/2016/7/layout/RepeatingBendingProcessNew"/>
    <dgm:cxn modelId="{9AE98AD5-C7A1-4E75-BDDB-29680FCBAD01}" srcId="{6030B2DD-1C9B-47D9-AC0A-CC738D45504D}" destId="{6038A879-0BCA-4A18-BC14-6D1269E391AE}" srcOrd="1" destOrd="0" parTransId="{E7E20B78-ADF8-4A80-9FB0-E9B5AF301F13}" sibTransId="{4B6D6E06-2334-4E95-9FF4-4863D2B1644A}"/>
    <dgm:cxn modelId="{4B3B1DE4-DCBB-2F4E-B718-9AEFDD4E969E}" type="presParOf" srcId="{A2257A8A-B7A4-FF4C-9CDD-F74AE5DD1C15}" destId="{6F45F2D9-E0BD-EC4D-B162-3153603DB088}" srcOrd="0" destOrd="0" presId="urn:microsoft.com/office/officeart/2016/7/layout/RepeatingBendingProcessNew"/>
    <dgm:cxn modelId="{05DFC484-AFF7-3B40-8A7D-CD71BBB81A32}" type="presParOf" srcId="{A2257A8A-B7A4-FF4C-9CDD-F74AE5DD1C15}" destId="{65992195-1CB0-7047-92EB-D75694E007D5}" srcOrd="1" destOrd="0" presId="urn:microsoft.com/office/officeart/2016/7/layout/RepeatingBendingProcessNew"/>
    <dgm:cxn modelId="{9ACF7733-079D-444C-9035-BC6B093E14AC}" type="presParOf" srcId="{65992195-1CB0-7047-92EB-D75694E007D5}" destId="{AA5C4306-DFB2-A94E-AFF4-116C017EBDFC}" srcOrd="0" destOrd="0" presId="urn:microsoft.com/office/officeart/2016/7/layout/RepeatingBendingProcessNew"/>
    <dgm:cxn modelId="{36EBD6B7-EA0D-E84E-AEAC-CEDADC23258F}" type="presParOf" srcId="{A2257A8A-B7A4-FF4C-9CDD-F74AE5DD1C15}" destId="{D46B6FC9-8D28-E048-B4DC-69A842DF7C03}" srcOrd="2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92195-1CB0-7047-92EB-D75694E007D5}">
      <dsp:nvSpPr>
        <dsp:cNvPr id="0" name=""/>
        <dsp:cNvSpPr/>
      </dsp:nvSpPr>
      <dsp:spPr>
        <a:xfrm>
          <a:off x="3088799" y="2336491"/>
          <a:ext cx="91440" cy="864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942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2130" y="2764485"/>
        <a:ext cx="44777" cy="8955"/>
      </dsp:txXfrm>
    </dsp:sp>
    <dsp:sp modelId="{6F45F2D9-E0BD-EC4D-B162-3153603DB088}">
      <dsp:nvSpPr>
        <dsp:cNvPr id="0" name=""/>
        <dsp:cNvSpPr/>
      </dsp:nvSpPr>
      <dsp:spPr>
        <a:xfrm>
          <a:off x="1187689" y="2095"/>
          <a:ext cx="3893660" cy="233619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0" i="0" kern="1200" dirty="0">
              <a:solidFill>
                <a:schemeClr val="tx1">
                  <a:lumMod val="75000"/>
                </a:schemeClr>
              </a:solidFill>
            </a:rPr>
            <a:t>Alle stiller seg på en rekke etter: </a:t>
          </a:r>
          <a:r>
            <a:rPr lang="nb-NO" sz="3000" b="1" kern="1200" dirty="0">
              <a:solidFill>
                <a:schemeClr val="tx1">
                  <a:lumMod val="75000"/>
                </a:schemeClr>
              </a:solidFill>
            </a:rPr>
            <a:t>”Alfabetisk rekkefølge på fornavn”</a:t>
          </a:r>
          <a:endParaRPr lang="en-US" sz="30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187689" y="2095"/>
        <a:ext cx="3893660" cy="2336196"/>
      </dsp:txXfrm>
    </dsp:sp>
    <dsp:sp modelId="{D46B6FC9-8D28-E048-B4DC-69A842DF7C03}">
      <dsp:nvSpPr>
        <dsp:cNvPr id="0" name=""/>
        <dsp:cNvSpPr/>
      </dsp:nvSpPr>
      <dsp:spPr>
        <a:xfrm>
          <a:off x="1187689" y="3233834"/>
          <a:ext cx="3893660" cy="233619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1" kern="1200" dirty="0">
              <a:solidFill>
                <a:schemeClr val="tx1">
                  <a:lumMod val="75000"/>
                </a:schemeClr>
              </a:solidFill>
            </a:rPr>
            <a:t>Gruppeinndeling:</a:t>
          </a:r>
          <a:r>
            <a:rPr lang="nb-NO" sz="3000" kern="1200" dirty="0">
              <a:solidFill>
                <a:schemeClr val="tx1">
                  <a:lumMod val="75000"/>
                </a:schemeClr>
              </a:solidFill>
            </a:rPr>
            <a:t> Lag grupper med 4 elever  i hver</a:t>
          </a:r>
          <a:endParaRPr lang="en-US" sz="30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187689" y="3233834"/>
        <a:ext cx="3893660" cy="233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F99C-7289-B940-A36A-C840901C27E0}" type="datetimeFigureOut">
              <a:rPr lang="nn-NO" smtClean="0"/>
              <a:pPr/>
              <a:t>25.11.2023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BADB-FAAF-0F4D-8C0D-81C5D5FABEC9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Les side 36-40 i boken ”Klassen” av Marte </a:t>
            </a:r>
            <a:r>
              <a:rPr lang="nb-NO" sz="1200" dirty="0" err="1"/>
              <a:t>Spurkland</a:t>
            </a:r>
            <a:r>
              <a:rPr lang="nb-NO" sz="1200" dirty="0"/>
              <a:t> (2017)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BADB-FAAF-0F4D-8C0D-81C5D5FABEC9}" type="slidenum">
              <a:rPr lang="nn-NO" smtClean="0"/>
              <a:pPr/>
              <a:t>5</a:t>
            </a:fld>
            <a:endParaRPr lang="nn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Forstå situasjonen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Beskrive situasjonen objektivt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du?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ønsker du skal skje?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du nå?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DEN ANDRE situasjonen? 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den andre?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den andre?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BADB-FAAF-0F4D-8C0D-81C5D5FABEC9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324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et dyr?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danse?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være ute?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vinter?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spille et instrument?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lyst til å ta lappen (sertifikatet)?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sittet barnevakt i det siste?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regn?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syns det kan være vanskelig å si ifra?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lage mat?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å lage ting?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snakke litt fransk?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heier på Manchester United?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å lese?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tegneserier?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Etc.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BADB-FAAF-0F4D-8C0D-81C5D5FABEC9}" type="slidenum">
              <a:rPr lang="nn-NO" smtClean="0"/>
              <a:pPr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114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484CEFE-D93D-C846-BF6F-83D4E3CCC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536746" y="457199"/>
            <a:ext cx="1831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/>
          <a:stretch/>
        </p:blipFill>
        <p:spPr>
          <a:xfrm>
            <a:off x="0" y="543509"/>
            <a:ext cx="2440230" cy="59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432A33D2-818E-BD45-B0B4-0A208BA6F448}" type="datetimeFigureOut">
              <a:rPr lang="nb-NO" smtClean="0"/>
              <a:pPr/>
              <a:t>25.11.2023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DC995E5A-55C1-E24C-8317-F192C796E5A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1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8014"/>
            <a:ext cx="2203486" cy="9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6580" y="3422693"/>
            <a:ext cx="4260916" cy="180671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04549" y="1301203"/>
            <a:ext cx="2602780" cy="302131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FC5FD50-5997-A44F-B459-AC997A6852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07" y="668214"/>
            <a:ext cx="3292966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 descr="Et bilde som inneholder leke&#10;&#10;Automatisk generert beskrivelse">
            <a:extLst>
              <a:ext uri="{FF2B5EF4-FFF2-40B4-BE49-F238E27FC236}">
                <a16:creationId xmlns:a16="http://schemas.microsoft.com/office/drawing/2014/main" id="{A6757651-22FD-404B-A857-343EA2432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41F83F8-31A0-884E-AA26-6F9520CFF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3389" y="589076"/>
            <a:ext cx="2119073" cy="626892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23DBCDD-2F35-C34E-A3BD-EBA68BFB91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164234" y="797168"/>
            <a:ext cx="3327402" cy="60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8" name="Bilde 7" descr="Et bilde som inneholder leke&#10;&#10;Automatisk generert beskrivelse">
            <a:extLst>
              <a:ext uri="{FF2B5EF4-FFF2-40B4-BE49-F238E27FC236}">
                <a16:creationId xmlns:a16="http://schemas.microsoft.com/office/drawing/2014/main" id="{2482A4D4-A2F6-AE4B-8C17-BE2813B56E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5E3D581-0210-FF47-A867-14394D59A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528" y="589076"/>
            <a:ext cx="2119073" cy="62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8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3190670-AC69-EA42-B559-7C0C96D5E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694" y="1440994"/>
            <a:ext cx="6095997" cy="5332506"/>
          </a:xfrm>
          <a:prstGeom prst="rect">
            <a:avLst/>
          </a:prstGeom>
        </p:spPr>
      </p:pic>
      <p:pic>
        <p:nvPicPr>
          <p:cNvPr id="14" name="Bilde 13" descr="Et bilde som inneholder skjorte&#10;&#10;Automatisk generert beskrivelse">
            <a:extLst>
              <a:ext uri="{FF2B5EF4-FFF2-40B4-BE49-F238E27FC236}">
                <a16:creationId xmlns:a16="http://schemas.microsoft.com/office/drawing/2014/main" id="{6F1B4479-31E9-6A42-A685-E2B5604020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9600" y="433754"/>
            <a:ext cx="1778639" cy="64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C7C5DC6-A5BE-7E4F-98D3-9A09E4A80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F29554-A70E-354F-8E4C-3CDA6C4F06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_52CULpJ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1053707478108324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Z_NahfINo&amp;list=RDoDZ_NahfINo&amp;start_radio=1&amp;t=4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75" y="1157369"/>
            <a:ext cx="5254625" cy="3271755"/>
          </a:xfrm>
        </p:spPr>
        <p:txBody>
          <a:bodyPr/>
          <a:lstStyle/>
          <a:p>
            <a:r>
              <a:rPr lang="nb-NO" sz="5700"/>
              <a:t>I klassen</a:t>
            </a:r>
            <a:r>
              <a:rPr lang="nb-NO" sz="5700" dirty="0"/>
              <a:t>:</a:t>
            </a:r>
            <a:br>
              <a:rPr lang="nb-NO" sz="5700" dirty="0"/>
            </a:br>
            <a:r>
              <a:rPr lang="nb-NO" sz="5700" dirty="0"/>
              <a:t>Ikke voldelig kommunikasjon</a:t>
            </a:r>
            <a:br>
              <a:rPr lang="nb-NO" sz="5700" dirty="0"/>
            </a:br>
            <a:endParaRPr lang="nb-NO" sz="5700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683375" y="4048125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3/4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sz="5800" dirty="0">
                <a:solidFill>
                  <a:srgbClr val="FF0000"/>
                </a:solidFill>
              </a:rPr>
              <a:t>Du prøver deg på kjæresten min</a:t>
            </a:r>
          </a:p>
          <a:p>
            <a:pPr>
              <a:spcBef>
                <a:spcPts val="0"/>
              </a:spcBef>
            </a:pPr>
            <a:endParaRPr lang="nb-NO" sz="3892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172200" y="841375"/>
            <a:ext cx="5181600" cy="5335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6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4/4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581889" y="2794000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4800" dirty="0">
                <a:solidFill>
                  <a:srgbClr val="FF0000"/>
                </a:solidFill>
              </a:rPr>
              <a:t>Du beskylder meg for juksing,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4800" dirty="0">
                <a:solidFill>
                  <a:srgbClr val="FF0000"/>
                </a:solidFill>
              </a:rPr>
              <a:t>men jeg har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4800" dirty="0">
                <a:solidFill>
                  <a:srgbClr val="FF0000"/>
                </a:solidFill>
              </a:rPr>
              <a:t>ikke jukset.</a:t>
            </a:r>
          </a:p>
          <a:p>
            <a:pPr>
              <a:spcBef>
                <a:spcPts val="0"/>
              </a:spcBef>
            </a:pPr>
            <a:endParaRPr lang="nb-NO" sz="36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6172200" y="2506662"/>
            <a:ext cx="5181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54922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25068" y="2206625"/>
            <a:ext cx="5716058" cy="384175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  <a:hlinkClick r:id="rId3"/>
              </a:rPr>
              <a:t>https://www.youtube.com/watch?v=B3_52CULpJg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Etter å ha sett filmen skal dere gjøre øvelsen i klassen.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Lærer stiller et og et spørsmål.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De elevene som kjenner seg igjen i spørsmålet går frem til midten. Snakk gjerne litt med gruppen før de går ned.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Poenget er at vi deler mer med andre enn vi ofte tror</a:t>
            </a:r>
          </a:p>
          <a:p>
            <a:endParaRPr lang="nb-NO" dirty="0"/>
          </a:p>
        </p:txBody>
      </p:sp>
      <p:sp>
        <p:nvSpPr>
          <p:cNvPr id="4" name="Tittel 4"/>
          <p:cNvSpPr txBox="1">
            <a:spLocks/>
          </p:cNvSpPr>
          <p:nvPr/>
        </p:nvSpPr>
        <p:spPr>
          <a:xfrm>
            <a:off x="6096001" y="856589"/>
            <a:ext cx="5445124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reklamefilm: ”Alt det vi deler” (15 min)</a:t>
            </a:r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032933" y="2206625"/>
            <a:ext cx="6572250" cy="371619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0" y="5383069"/>
            <a:ext cx="142607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19C4339E-374F-792B-8E23-B6E13E28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Alt det vi deler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9280D69E-A331-31B7-29DD-CE4CF475C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8362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et dyr?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danse?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være ute?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vinter?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spille et instrument?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lyst til å ta lappen (sertifikatet)?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sittet barnevakt i det siste?</a:t>
            </a:r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B5D21B61-6353-2552-0EF5-3E1F24F4DB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regn?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syns det kan være vanskelig å si ifra?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lage mat?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å lage ting?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snakke litt fransk?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heier på Manchester United?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å lese?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tegneserier?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Etc.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30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0B50000-7A30-CE47-A690-A263AC54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LIGGENDE 4-KLØVER UTEN STOLER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52CF0B0-C092-9348-9E55-A3D93AB40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081" y="23082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Fire elever av samme kjønn skal sette seg ned på stoler og ligge med hodet i hverandres fang. Når alle er i riktig posisjon fjernes stolene forsiktig. Det er om å gjøre å holde posisjo</a:t>
            </a:r>
            <a:r>
              <a:rPr lang="nb-NO" dirty="0"/>
              <a:t>nen selv om stolene fjernes.</a:t>
            </a:r>
          </a:p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C9B14CE-C1EB-0B48-B3FA-C1F95B1074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255349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3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A2660B1F-8DB7-7842-BFE3-3D764FE3E2C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Sett stoler i en ring. Alle setter seg ned utenom én som står i midten. Leder i midten har ikke stol og må kapre seg en plass. </a:t>
            </a:r>
          </a:p>
          <a:p>
            <a:r>
              <a:rPr lang="nb-NO" dirty="0"/>
              <a:t>Han/hun skal stille spørsmålet "Liker du naboen din?" til en av de som sitter. Hvis eleven svarer "Ja", skal naboene til vedkommende bytte plass. Den som står i midten skal da prøve å sette seg på en av de tomme stolene. </a:t>
            </a:r>
          </a:p>
          <a:p>
            <a:r>
              <a:rPr lang="nb-NO" dirty="0"/>
              <a:t>Dersom eleven svarer "Nei, men jeg liker alle med…(svarte sko)", skal alle som har det, reise seg og bytte plass. </a:t>
            </a:r>
          </a:p>
          <a:p>
            <a:r>
              <a:rPr lang="nb-NO" dirty="0"/>
              <a:t>Den i midten skal selv prøve å kapre en plass, slik at det blir en ny elev som skal stå i midten og stille spørsmål. </a:t>
            </a:r>
          </a:p>
          <a:p>
            <a:r>
              <a:rPr lang="nb-NO" dirty="0"/>
              <a:t>Eksempler på ting man kan si: ”fotballinteresse”, ”som liker sjokolade”, ”kort hår”, ”blå genser”, ”t-skjorte”, ”høyde over 160cm”, ”politisk interesse”, ”</a:t>
            </a:r>
            <a:r>
              <a:rPr lang="nb-NO" dirty="0" err="1"/>
              <a:t>iphone</a:t>
            </a:r>
            <a:r>
              <a:rPr lang="nb-NO" dirty="0"/>
              <a:t>”, ”smykker”, ”neglelakk”, ”joggesko”, ”hettegenser”, ”som liker taco”...  </a:t>
            </a:r>
          </a:p>
          <a:p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E03AF62-98E7-9E48-AAF6-E1274E06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LIKER DU NABOEN DIN?</a:t>
            </a:r>
          </a:p>
        </p:txBody>
      </p:sp>
    </p:spTree>
    <p:extLst>
      <p:ext uri="{BB962C8B-B14F-4D97-AF65-F5344CB8AC3E}">
        <p14:creationId xmlns:p14="http://schemas.microsoft.com/office/powerpoint/2010/main" val="154553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8B584B5-1B8D-8740-800A-3D1E9F5D2D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Alle deltagerne stiller seg i en ring. Leken har en rytme med tre taktslag, både i lyd og bevegelser. Bestem hvem som skal starte.</a:t>
            </a:r>
          </a:p>
          <a:p>
            <a:r>
              <a:rPr lang="nb-NO" dirty="0"/>
              <a:t>Første taktslag: Den som begynner legger håndflatene mot hverandre, strekker armene ut og hugger i luften (som en samurai) mot hvem som helst annen i ringen og roper Hi!</a:t>
            </a:r>
          </a:p>
          <a:p>
            <a:r>
              <a:rPr lang="nb-NO" dirty="0"/>
              <a:t>Andre taktslag: Personen som blir pekt på legger håndflatene mot hverandre, strekker armene rett opp i luften, for å gjøre seg klar til hugg, og roper Ha!</a:t>
            </a:r>
          </a:p>
          <a:p>
            <a:r>
              <a:rPr lang="nb-NO" dirty="0"/>
              <a:t>Tredje taktslag: Personene på hver side av den som nå står med armene rett opp i luften legger håndflatene mot hverandre og hugger, i luften, inn mot magen til den som står med armene rett opp og roper Ho! </a:t>
            </a:r>
          </a:p>
          <a:p>
            <a:r>
              <a:rPr lang="nb-NO" dirty="0"/>
              <a:t>Nytt første taktslag: Personen som nå står med armene rett opp i luften hugger mot en ny person og roper Hi! Slik fortsetter leken. </a:t>
            </a:r>
            <a:r>
              <a:rPr lang="nb-NO" b="1" dirty="0"/>
              <a:t>Det er om å gjøre å prøve å holde takten sammen.</a:t>
            </a:r>
            <a:r>
              <a:rPr lang="nb-NO" dirty="0"/>
              <a:t> Når noen gjør feil, er det bare å se starte på nytt. </a:t>
            </a:r>
          </a:p>
          <a:p>
            <a:r>
              <a:rPr lang="nb-NO" dirty="0"/>
              <a:t>Se film av leken her: </a:t>
            </a:r>
            <a:r>
              <a:rPr lang="nb-NO" u="sng" dirty="0">
                <a:hlinkClick r:id="rId2"/>
              </a:rPr>
              <a:t>https://www.facebook.com/watch/?v=1053707478108324</a:t>
            </a:r>
            <a:r>
              <a:rPr lang="nb-NO" dirty="0"/>
              <a:t>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CA75393-5BF9-C24E-BC83-59E80372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 – HA –HO!</a:t>
            </a:r>
          </a:p>
        </p:txBody>
      </p:sp>
    </p:spTree>
    <p:extLst>
      <p:ext uri="{BB962C8B-B14F-4D97-AF65-F5344CB8AC3E}">
        <p14:creationId xmlns:p14="http://schemas.microsoft.com/office/powerpoint/2010/main" val="335041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59" tIns="52330" rIns="104659" bIns="5233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1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282" y="712268"/>
            <a:ext cx="3370999" cy="550226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LINE-UP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(5 min)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31833"/>
              </p:ext>
            </p:extLst>
          </p:nvPr>
        </p:nvGraphicFramePr>
        <p:xfrm>
          <a:off x="5280027" y="642941"/>
          <a:ext cx="6269039" cy="55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37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1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5516" y="1689033"/>
            <a:ext cx="4772315" cy="1342754"/>
          </a:xfr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z="2800" dirty="0" err="1"/>
              <a:t>Nærværstrening</a:t>
            </a:r>
            <a:r>
              <a:rPr lang="en-US" sz="2800" dirty="0"/>
              <a:t> (5 min)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5516" y="2635250"/>
            <a:ext cx="4772315" cy="4036979"/>
          </a:xfrm>
        </p:spPr>
        <p:txBody>
          <a:bodyPr vert="horz" lIns="91436" tIns="45719" rIns="91436" bIns="45719" rtlCol="0" anchor="ctr">
            <a:normAutofit lnSpcReduction="10000"/>
          </a:bodyPr>
          <a:lstStyle/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Hvor mange minutter ønsker du å slappe av? Vis 1-5 fingre</a:t>
            </a:r>
          </a:p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Øv på å puste ut langsomt. Jo lengre du           klarer å puste ut, jo roligere blir pusten.             Det virker beroligende på kroppen</a:t>
            </a:r>
          </a:p>
          <a:p>
            <a:pPr lvl="0"/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Spill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svak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musikk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fra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Youtube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, for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eksempel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Pat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Metheny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- Tell her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you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saw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me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1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https://www.youtube.com/watch?v=oDZ_NahfINo&amp;list=RDoDZ_NahfINo&amp;start_radio=1&amp;t=43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0607475" y="0"/>
            <a:ext cx="135116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</a:t>
            </a:r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6532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635000"/>
            <a:ext cx="9352419" cy="2852737"/>
          </a:xfrm>
        </p:spPr>
        <p:txBody>
          <a:bodyPr/>
          <a:lstStyle/>
          <a:p>
            <a:r>
              <a:rPr lang="nb-NO" dirty="0"/>
              <a:t>Lærer leser høyt: ”</a:t>
            </a:r>
            <a:r>
              <a:rPr lang="nb-NO" dirty="0" err="1"/>
              <a:t>Daran</a:t>
            </a:r>
            <a:r>
              <a:rPr lang="nb-NO" dirty="0"/>
              <a:t>” (10 min)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Spørsmål, to og to (1 min): </a:t>
            </a: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Hvorfor sloss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Daran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?</a:t>
            </a: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dempet kamplysten?</a:t>
            </a:r>
          </a:p>
          <a:p>
            <a:pPr lvl="1"/>
            <a:endParaRPr lang="nb-NO" sz="19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555625"/>
            <a:ext cx="10993584" cy="1325563"/>
          </a:xfrm>
        </p:spPr>
        <p:txBody>
          <a:bodyPr>
            <a:noAutofit/>
          </a:bodyPr>
          <a:lstStyle/>
          <a:p>
            <a:r>
              <a:rPr lang="nb-NO" sz="3800" dirty="0"/>
              <a:t>Fire hjørner – fire handlingsalternativer. Hva ville du gjort i denne situasjonen? (10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230187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Lærer leser opp alternativer som hører til de fire hjørnene i klasserommet. Elevene velger hjørne etter hvilken handling de ville valgt. Lærer ber om en begrunnelse fra hvert hjørne. Det er lov til å endre mening/bytte hjørne underveis</a:t>
            </a:r>
          </a:p>
          <a:p>
            <a:pPr marL="457200" indent="-457200">
              <a:buFont typeface="Arial"/>
              <a:buChar char="•"/>
            </a:pP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Hva ville du gjort hvis du var 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</a:rPr>
              <a:t>Daran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 (om noen krenket eller truet deg, eller ville ta kjæresten din)?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Late som ingenting, overse, trekke meg unna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Ta igjen fysisk, gå til angrep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Snakke med kjæresten og venner om hva jeg opplever, tenker, føler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Planlegge en eller annen form for hevn</a:t>
            </a:r>
          </a:p>
          <a:p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800" dirty="0"/>
              <a:t>Rollespill (15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68835"/>
          </a:xfrm>
        </p:spPr>
        <p:txBody>
          <a:bodyPr>
            <a:noAutofit/>
          </a:bodyPr>
          <a:lstStyle/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Fordel roller i gruppa: </a:t>
            </a:r>
          </a:p>
          <a:p>
            <a:pPr lvl="2"/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Én går inn for å lage konflikt</a:t>
            </a:r>
          </a:p>
          <a:p>
            <a:pPr lvl="2"/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Én er offer</a:t>
            </a:r>
          </a:p>
          <a:p>
            <a:pPr lvl="2"/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To er diplomater som skal bidra til konfliktløsning</a:t>
            </a:r>
          </a:p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Den som lager konflikt og offeret spiller en skikkelig konflikt.</a:t>
            </a:r>
          </a:p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Diplomatene avbryter og stiller disse syv spørsmålene til hver av partene (én om gangen, et spørsmål om gangen). En diplomat spør den ene, den andre diplomaten spør den andre: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1) Beskriv situasjonen objektivt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2) Hva føler du?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3) Hva ønsker du?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4) Hva trenger du?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5) Hvordan forstår den andre situasjonen?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6) Hva føler og ønsker den andre?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7) Hva trenger den andre?</a:t>
            </a:r>
          </a:p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Bytt roller og prøv igjen. Dere får fire typer konfliktsituasjoner å øve på.									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979" y="232330"/>
            <a:ext cx="2903146" cy="23604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 rot="4153637">
            <a:off x="11098797" y="811165"/>
            <a:ext cx="142607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78130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1/4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Du (mamma) kjefter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på meg fordi jeg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ikke har tatt ut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av oppvaskmaskinen.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3892" dirty="0"/>
              <a:t> </a:t>
            </a:r>
          </a:p>
          <a:p>
            <a:pPr>
              <a:spcBef>
                <a:spcPts val="0"/>
              </a:spcBef>
            </a:pPr>
            <a:endParaRPr lang="nb-NO" sz="3892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172200" y="841375"/>
            <a:ext cx="5181600" cy="53355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b-NO" sz="2162" dirty="0">
                <a:solidFill>
                  <a:schemeClr val="tx1">
                    <a:lumMod val="75000"/>
                  </a:schemeClr>
                </a:solidFill>
              </a:rPr>
              <a:t>Om diplomatene trenger litt ideer til hvordan</a:t>
            </a:r>
          </a:p>
          <a:p>
            <a:pPr>
              <a:buNone/>
            </a:pPr>
            <a:r>
              <a:rPr lang="nb-NO" sz="2162" dirty="0">
                <a:solidFill>
                  <a:schemeClr val="tx1">
                    <a:lumMod val="75000"/>
                  </a:schemeClr>
                </a:solidFill>
              </a:rPr>
              <a:t>løse konflikten, se forslag til løsning her:</a:t>
            </a:r>
          </a:p>
          <a:p>
            <a:pPr>
              <a:buNone/>
            </a:pPr>
            <a:endParaRPr lang="nb-NO" sz="2162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Beskrive situasjonen objektivt: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har ikke tatt ut av oppvaskmaskinen slik jeg skal. Du ber meg gjøre det</a:t>
            </a: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Hva føler du?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er lei meg for at du blir så sint, det føles urettferdig</a:t>
            </a: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Hva ønsker du skal skje?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ønsker at du kan si det på en hyggeligere måte</a:t>
            </a: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Hva trenger du nå?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trenger at du gir meg en ny sjanse</a:t>
            </a:r>
          </a:p>
          <a:p>
            <a:r>
              <a:rPr lang="nb-NO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den andre situasjonen? </a:t>
            </a:r>
            <a:r>
              <a:rPr lang="nb-NO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tror kanskje at jeg ikke gidder</a:t>
            </a:r>
          </a:p>
          <a:p>
            <a:r>
              <a:rPr lang="nb-NO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den andre? </a:t>
            </a:r>
            <a:r>
              <a:rPr lang="nb-NO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Jeg skjønner at du blir sliten av å gjøre husarbeid alene</a:t>
            </a:r>
          </a:p>
          <a:p>
            <a:r>
              <a:rPr lang="nb-NO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den andre? </a:t>
            </a:r>
            <a:r>
              <a:rPr lang="nb-NO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Jeg tror du trenger at jeg hjelper deg</a:t>
            </a:r>
          </a:p>
          <a:p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4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2/4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2506662"/>
            <a:ext cx="5181600" cy="435133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Du (læreren) min kjefter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på meg og sier at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jeg svarer frekt.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Jeg får anmerkning.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698500"/>
            <a:ext cx="5181600" cy="4351338"/>
          </a:xfrm>
        </p:spPr>
        <p:txBody>
          <a:bodyPr>
            <a:noAutofit/>
          </a:bodyPr>
          <a:lstStyle/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Beskrive situasjonen objektivt: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Lærer påpeker noe jeg sa eller gjorde</a:t>
            </a:r>
          </a:p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Hva føler du?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Jeg er lei meg, det føles urettferdig. Jeg påpekte noe som var feil. Lærere skal ikke ha lov til å tulle med fakta </a:t>
            </a:r>
          </a:p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Hva ønsker du skal skje?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Jeg ønsker at vi kan snakke om det, så du skjønner at jeg ikke mente å være frekk. Og at du tar bort anmerkningen</a:t>
            </a:r>
          </a:p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Hva trenger du nå?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Jeg trenger at jeg kan få forklare meg, og at du hører på meg</a:t>
            </a: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lærer situasjonen? </a:t>
            </a: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tenker kanskje at jeg avbryter og forstyrrer med vilje.</a:t>
            </a: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læreren? </a:t>
            </a: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Jeg tror kanskje at du kan bli irritert når jeg påpeker feil.</a:t>
            </a:r>
            <a:endParaRPr lang="nb-NO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læreren? </a:t>
            </a: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trenger kanskje at jeg ikke påpeker feil så ofte, eller at jeg gjør det etter timen, isteden for i klassen.</a:t>
            </a:r>
          </a:p>
          <a:p>
            <a:endParaRPr lang="nb-NO" sz="1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6077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1591</Words>
  <Application>Microsoft Macintosh PowerPoint</Application>
  <PresentationFormat>Widescreen</PresentationFormat>
  <Paragraphs>147</Paragraphs>
  <Slides>16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Century Gothic</vt:lpstr>
      <vt:lpstr>Georgia</vt:lpstr>
      <vt:lpstr>4_Office-tema</vt:lpstr>
      <vt:lpstr>5_Office-tema</vt:lpstr>
      <vt:lpstr>3_Office-tema</vt:lpstr>
      <vt:lpstr>6_Office-tema</vt:lpstr>
      <vt:lpstr>I klassen: Ikke voldelig kommunikasjon </vt:lpstr>
      <vt:lpstr>HI – HA –HO!</vt:lpstr>
      <vt:lpstr>LINE-UP (5 min)</vt:lpstr>
      <vt:lpstr>Nærværstrening (5 min)  </vt:lpstr>
      <vt:lpstr>Lærer leser høyt: ”Daran” (10 min)</vt:lpstr>
      <vt:lpstr>Fire hjørner – fire handlingsalternativer. Hva ville du gjort i denne situasjonen? (10 min)</vt:lpstr>
      <vt:lpstr>Rollespill (15 min)</vt:lpstr>
      <vt:lpstr>Rollespill 1/4</vt:lpstr>
      <vt:lpstr>Rollespill 2/4</vt:lpstr>
      <vt:lpstr>Rollespill 3/4</vt:lpstr>
      <vt:lpstr>Rollespill 4/4</vt:lpstr>
      <vt:lpstr>PowerPoint-presentasjon</vt:lpstr>
      <vt:lpstr>Alt det vi deler</vt:lpstr>
      <vt:lpstr>LIGGENDE 4-KLØVER UTEN STOLER</vt:lpstr>
      <vt:lpstr>LIKER DU NABOEN DIN?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Anne-Kristin Imenes</cp:lastModifiedBy>
  <cp:revision>43</cp:revision>
  <dcterms:created xsi:type="dcterms:W3CDTF">2020-06-13T16:33:04Z</dcterms:created>
  <dcterms:modified xsi:type="dcterms:W3CDTF">2023-11-25T13:30:21Z</dcterms:modified>
</cp:coreProperties>
</file>