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4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slideLayouts/slideLayout20.xml" ContentType="application/vnd.openxmlformats-officedocument.presentationml.slideLayout+xml"/>
  <Override PartName="/ppt/theme/theme6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7.xml" ContentType="application/vnd.openxmlformats-officedocument.theme+xml"/>
  <Override PartName="/ppt/theme/themeOverride1.xml" ContentType="application/vnd.openxmlformats-officedocument.themeOverrid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7" r:id="rId4"/>
    <p:sldMasterId id="2147483690" r:id="rId5"/>
    <p:sldMasterId id="2147483683" r:id="rId6"/>
    <p:sldMasterId id="2147483659" r:id="rId7"/>
    <p:sldMasterId id="2147483675" r:id="rId8"/>
    <p:sldMasterId id="2147483706" r:id="rId9"/>
    <p:sldMasterId id="2147483708" r:id="rId10"/>
    <p:sldMasterId id="2147483715" r:id="rId11"/>
  </p:sldMasterIdLst>
  <p:notesMasterIdLst>
    <p:notesMasterId r:id="rId22"/>
  </p:notesMasterIdLst>
  <p:sldIdLst>
    <p:sldId id="272" r:id="rId12"/>
    <p:sldId id="261" r:id="rId13"/>
    <p:sldId id="300" r:id="rId14"/>
    <p:sldId id="301" r:id="rId15"/>
    <p:sldId id="297" r:id="rId16"/>
    <p:sldId id="299" r:id="rId17"/>
    <p:sldId id="298" r:id="rId18"/>
    <p:sldId id="269" r:id="rId19"/>
    <p:sldId id="290" r:id="rId20"/>
    <p:sldId id="270" r:id="rId21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BCDAD1"/>
    <a:srgbClr val="1A1A35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C4321B1-DC1C-4C99-82FE-A1681CE62DF8}" v="2" dt="2026-03-04T10:36:09.53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9347" autoAdjust="0"/>
  </p:normalViewPr>
  <p:slideViewPr>
    <p:cSldViewPr snapToGrid="0">
      <p:cViewPr varScale="1">
        <p:scale>
          <a:sx n="57" d="100"/>
          <a:sy n="57" d="100"/>
        </p:scale>
        <p:origin x="1651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8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nate Dybdal Hansen" userId="8f533bdc-1f06-46c5-8376-6b62126245f7" providerId="ADAL" clId="{AD18D0CB-5EBB-4FE2-9456-A51AD340C137}"/>
    <pc:docChg chg="custSel modSld">
      <pc:chgData name="Renate Dybdal Hansen" userId="8f533bdc-1f06-46c5-8376-6b62126245f7" providerId="ADAL" clId="{AD18D0CB-5EBB-4FE2-9456-A51AD340C137}" dt="2026-03-04T10:36:09.535" v="6"/>
      <pc:docMkLst>
        <pc:docMk/>
      </pc:docMkLst>
      <pc:sldChg chg="addSp delSp modSp mod delAnim modAnim">
        <pc:chgData name="Renate Dybdal Hansen" userId="8f533bdc-1f06-46c5-8376-6b62126245f7" providerId="ADAL" clId="{AD18D0CB-5EBB-4FE2-9456-A51AD340C137}" dt="2026-03-04T10:36:09.535" v="6"/>
        <pc:sldMkLst>
          <pc:docMk/>
          <pc:sldMk cId="1006210252" sldId="301"/>
        </pc:sldMkLst>
        <pc:spChg chg="del">
          <ac:chgData name="Renate Dybdal Hansen" userId="8f533bdc-1f06-46c5-8376-6b62126245f7" providerId="ADAL" clId="{AD18D0CB-5EBB-4FE2-9456-A51AD340C137}" dt="2026-03-04T10:35:16.560" v="3" actId="478"/>
          <ac:spMkLst>
            <pc:docMk/>
            <pc:sldMk cId="1006210252" sldId="301"/>
            <ac:spMk id="3" creationId="{06D48994-6896-5E39-A8E2-04781793AE48}"/>
          </ac:spMkLst>
        </pc:spChg>
        <pc:picChg chg="add del mod">
          <ac:chgData name="Renate Dybdal Hansen" userId="8f533bdc-1f06-46c5-8376-6b62126245f7" providerId="ADAL" clId="{AD18D0CB-5EBB-4FE2-9456-A51AD340C137}" dt="2026-03-04T10:35:51.878" v="5" actId="478"/>
          <ac:picMkLst>
            <pc:docMk/>
            <pc:sldMk cId="1006210252" sldId="301"/>
            <ac:picMk id="2" creationId="{8966F4C0-0C1C-9040-9F2E-2A24CC944657}"/>
          </ac:picMkLst>
        </pc:picChg>
        <pc:picChg chg="add mod">
          <ac:chgData name="Renate Dybdal Hansen" userId="8f533bdc-1f06-46c5-8376-6b62126245f7" providerId="ADAL" clId="{AD18D0CB-5EBB-4FE2-9456-A51AD340C137}" dt="2026-03-04T10:36:09.535" v="6"/>
          <ac:picMkLst>
            <pc:docMk/>
            <pc:sldMk cId="1006210252" sldId="301"/>
            <ac:picMk id="4" creationId="{67223A87-D246-1A03-C3C9-F84C786A0FB4}"/>
          </ac:picMkLst>
        </pc:picChg>
        <pc:picChg chg="del">
          <ac:chgData name="Renate Dybdal Hansen" userId="8f533bdc-1f06-46c5-8376-6b62126245f7" providerId="ADAL" clId="{AD18D0CB-5EBB-4FE2-9456-A51AD340C137}" dt="2026-03-04T10:35:13.698" v="2" actId="478"/>
          <ac:picMkLst>
            <pc:docMk/>
            <pc:sldMk cId="1006210252" sldId="301"/>
            <ac:picMk id="5" creationId="{09586C6D-6184-39B6-84EB-62A195F562FD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BE922B-628A-49B2-BD59-A5D2FEAA4973}" type="datetimeFigureOut">
              <a:rPr lang="nb-NO" smtClean="0"/>
              <a:t>05.03.2026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1ACEAD-CC68-40DE-80F1-C3C954AFC1E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56118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iokommune.sharepoint.com/:v:/r/sites/OPVOppvekst543/Shared%20Documents/Videoer%20(fra%20plandager%20og%20annet)/Robuste%20barn%20-%20musikkvideoer/Can%27t%20Stop%20The%20Feeling.mp4?csf=1&amp;web=1&amp;e=9tH9g7&amp;nav=eyJyZWZlcnJhbEluZm8iOnsicmVmZXJyYWxBcHAiOiJTdHJlYW1XZWJBcHAiLCJyZWZlcnJhbFZpZXciOiJTaGFyZURpYWxvZy1MaW5rIiwicmVmZXJyYWxBcHBQbGF0Zm9ybSI6IldlYiIsInJlZmVycmFsTW9kZSI6InZpZXcifX0%3D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youtube.com/watch?v=KhfkYzUwYFk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lay.mediaflow.com/ovp/11/50GB9O6MX8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io.kommune.no/tjenester/skole-og-utdanning/robuste-barn/pust-og-bevegelse/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n0MDhbdrR8N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no/users/alexas_fotos-686414/?utm_source=link-attribution&amp;utm_medium=referral&amp;utm_campaign=image&amp;utm_content=3599680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pixabay.com/no/?utm_source=link-attribution&amp;utm_medium=referral&amp;utm_campaign=image&amp;utm_content=3599680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1ACEAD-CC68-40DE-80F1-C3C954AFC1E2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660494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b="1">
                <a:solidFill>
                  <a:srgbClr val="44546A"/>
                </a:solidFill>
              </a:rPr>
              <a:t>Sett på inngangsmusikk:</a:t>
            </a:r>
            <a:endParaRPr lang="en-US">
              <a:solidFill>
                <a:srgbClr val="44546A"/>
              </a:solidFill>
            </a:endParaRPr>
          </a:p>
          <a:p>
            <a:r>
              <a:rPr lang="en-US">
                <a:solidFill>
                  <a:srgbClr val="44546A"/>
                </a:solidFill>
              </a:rPr>
              <a:t>For Indre Østfold kommune: </a:t>
            </a:r>
            <a:r>
              <a:rPr lang="en-US" u="sng" dirty="0">
                <a:solidFill>
                  <a:srgbClr val="44546A"/>
                </a:solidFill>
                <a:hlinkClick r:id="rId3"/>
              </a:rPr>
              <a:t>Can't Stop The Feeling.mp4</a:t>
            </a:r>
            <a:r>
              <a:rPr lang="en-US">
                <a:solidFill>
                  <a:srgbClr val="44546A"/>
                </a:solidFill>
              </a:rPr>
              <a:t> </a:t>
            </a:r>
          </a:p>
          <a:p>
            <a:r>
              <a:rPr lang="en-US">
                <a:solidFill>
                  <a:srgbClr val="44546A"/>
                </a:solidFill>
              </a:rPr>
              <a:t>For eksterne kommuner: </a:t>
            </a:r>
            <a:r>
              <a:rPr lang="en-US" u="sng" dirty="0">
                <a:solidFill>
                  <a:srgbClr val="44546A"/>
                </a:solidFill>
                <a:hlinkClick r:id="rId4"/>
              </a:rPr>
              <a:t>Trolls: Can't Stop The Feeling | GoNoodle - YouTube</a:t>
            </a:r>
            <a:endParaRPr lang="en-US">
              <a:solidFill>
                <a:srgbClr val="44546A"/>
              </a:solidFill>
            </a:endParaRPr>
          </a:p>
          <a:p>
            <a:r>
              <a:rPr lang="nb-NO">
                <a:solidFill>
                  <a:srgbClr val="44546A"/>
                </a:solidFill>
              </a:rPr>
              <a:t> </a:t>
            </a:r>
            <a:endParaRPr lang="en-US">
              <a:solidFill>
                <a:srgbClr val="44546A"/>
              </a:solidFill>
            </a:endParaRPr>
          </a:p>
          <a:p>
            <a:pPr marL="171450" indent="-171450">
              <a:buFont typeface="Symbol"/>
              <a:buChar char="•"/>
            </a:pPr>
            <a:r>
              <a:rPr lang="nb-NO">
                <a:solidFill>
                  <a:srgbClr val="44546A"/>
                </a:solidFill>
              </a:rPr>
              <a:t>Vi rydder klasserom</a:t>
            </a:r>
            <a:endParaRPr lang="en-US">
              <a:solidFill>
                <a:srgbClr val="44546A"/>
              </a:solidFill>
            </a:endParaRPr>
          </a:p>
          <a:p>
            <a:pPr marL="171450" indent="-171450">
              <a:buFont typeface="Symbol"/>
              <a:buChar char="•"/>
            </a:pPr>
            <a:r>
              <a:rPr lang="nb-NO">
                <a:solidFill>
                  <a:srgbClr val="44546A"/>
                </a:solidFill>
              </a:rPr>
              <a:t>Vi samles i ringen</a:t>
            </a:r>
            <a:endParaRPr lang="en-US">
              <a:solidFill>
                <a:srgbClr val="44546A"/>
              </a:solidFill>
            </a:endParaRPr>
          </a:p>
          <a:p>
            <a:endParaRPr lang="en-US" sz="1200" dirty="0">
              <a:solidFill>
                <a:srgbClr val="44546A"/>
              </a:solidFill>
              <a:ea typeface="+mj-lt"/>
              <a:cs typeface="Calibri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59B86A1-72DB-48B8-A648-3BCAEE5FDD00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12337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Øvelsen heter «Dragen som lukter på blomstene» 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https://play.mediaflow.com/ovp/11/50GB9O6MX8"/>
              </a:rPr>
              <a:t>https://play.mediaflow.com/ovp/11/50GB9O6MX8</a:t>
            </a:r>
            <a:r>
              <a:rPr lang="nb-NO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trykk på «play-knappen» for å starte filmen</a:t>
            </a:r>
            <a:endParaRPr lang="en-US" dirty="0"/>
          </a:p>
          <a:p>
            <a:endParaRPr lang="en-US" dirty="0"/>
          </a:p>
          <a:p>
            <a:r>
              <a:rPr lang="nb-NO" dirty="0"/>
              <a:t>Når du skal gjennomføre pusteøvelsen med elevene, velger du selv om du vil vise filmen eller om du modellerer selv.</a:t>
            </a:r>
            <a:endParaRPr lang="en-US" dirty="0"/>
          </a:p>
          <a:p>
            <a:endParaRPr lang="en-US" dirty="0"/>
          </a:p>
          <a:p>
            <a:r>
              <a:rPr lang="nb-NO" dirty="0"/>
              <a:t>Dersom du ønsker å benytte en annen øvelse, finner du flere eksempler på </a:t>
            </a:r>
            <a:r>
              <a:rPr lang="nb-NO" u="sng" dirty="0">
                <a:hlinkClick r:id="rId4"/>
              </a:rPr>
              <a:t>https://www.io.kommune.no/tjenester/skole-og-utdanning/robuste-barn/pust-og-bevegelse/</a:t>
            </a:r>
            <a:endParaRPr lang="en-US" dirty="0"/>
          </a:p>
          <a:p>
            <a:endParaRPr lang="en-US" dirty="0">
              <a:ea typeface="Calibri" panose="020F0502020204030204"/>
              <a:cs typeface="Calibri"/>
            </a:endParaRP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1ACEAD-CC68-40DE-80F1-C3C954AFC1E2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810609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B0DCC7-78CC-5D73-2FB5-A7CCE39C4D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6C1A3530-1C88-3B0B-52E1-D83B4F1DB75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C8476326-6B27-51DE-AB9A-FBF39DD428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nb-NO" sz="1200" b="1" dirty="0">
                <a:effectLst/>
                <a:latin typeface="Calibri" panose="020F0502020204030204" pitchFamily="34" charset="0"/>
                <a:ea typeface="Yu Mincho" panose="02020400000000000000" pitchFamily="18" charset="-128"/>
              </a:rPr>
              <a:t>Film:</a:t>
            </a:r>
            <a:r>
              <a:rPr lang="nb-NO" sz="1200" dirty="0">
                <a:effectLst/>
                <a:latin typeface="Calibri" panose="020F0502020204030204" pitchFamily="34" charset="0"/>
                <a:ea typeface="Yu Mincho" panose="02020400000000000000" pitchFamily="18" charset="-128"/>
              </a:rPr>
              <a:t> Venner på skolen (trykk på bildet for å få </a:t>
            </a:r>
            <a:r>
              <a:rPr lang="nb-NO" sz="1200">
                <a:effectLst/>
                <a:latin typeface="Calibri" panose="020F0502020204030204" pitchFamily="34" charset="0"/>
                <a:ea typeface="Yu Mincho" panose="02020400000000000000" pitchFamily="18" charset="-128"/>
              </a:rPr>
              <a:t>opp filmen)</a:t>
            </a:r>
            <a:endParaRPr lang="nb-NO" sz="1200" dirty="0">
              <a:effectLst/>
              <a:latin typeface="Times New Roman" panose="02020603050405020304" pitchFamily="18" charset="0"/>
              <a:ea typeface="Yu Mincho" panose="02020400000000000000" pitchFamily="18" charset="-128"/>
            </a:endParaRPr>
          </a:p>
          <a:p>
            <a:pPr algn="l"/>
            <a:r>
              <a:rPr lang="nb-NO" sz="1200" u="sng" dirty="0">
                <a:solidFill>
                  <a:srgbClr val="009D8F"/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hlinkClick r:id="rId3"/>
              </a:rPr>
              <a:t>https://www.youtube.com/watch?v=cn0MDhbdrR8N</a:t>
            </a:r>
            <a:endParaRPr lang="nb-NO" sz="1200" dirty="0">
              <a:effectLst/>
              <a:latin typeface="Times New Roman" panose="02020603050405020304" pitchFamily="18" charset="0"/>
              <a:ea typeface="Yu Mincho" panose="02020400000000000000" pitchFamily="18" charset="-128"/>
            </a:endParaRPr>
          </a:p>
          <a:p>
            <a:pPr algn="l"/>
            <a:r>
              <a:rPr lang="nb-NO" sz="1200" i="1" dirty="0">
                <a:effectLst/>
                <a:latin typeface="Calibri" panose="020F0502020204030204" pitchFamily="34" charset="0"/>
                <a:ea typeface="Yu Mincho" panose="02020400000000000000" pitchFamily="18" charset="-128"/>
              </a:rPr>
              <a:t>Stopp filmen på 1:35</a:t>
            </a:r>
            <a:endParaRPr lang="nb-NO" sz="1200" dirty="0">
              <a:effectLst/>
              <a:latin typeface="Times New Roman" panose="02020603050405020304" pitchFamily="18" charset="0"/>
              <a:ea typeface="Yu Mincho" panose="02020400000000000000" pitchFamily="18" charset="-128"/>
            </a:endParaRP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E5C8E2B8-1443-A5CB-6E22-1C58A566F8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1ACEAD-CC68-40DE-80F1-C3C954AFC1E2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974056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b="1"/>
              <a:t>Hvilke forskjellige typer venner kan man være?</a:t>
            </a:r>
          </a:p>
          <a:p>
            <a:endParaRPr lang="nb-NO">
              <a:cs typeface="Calibri"/>
            </a:endParaRPr>
          </a:p>
          <a:p>
            <a:r>
              <a:rPr lang="nb-NO">
                <a:cs typeface="Calibri"/>
              </a:rPr>
              <a:t>La elevene komme med innspill, lærer kommer med forslag ved behov:</a:t>
            </a:r>
            <a:endParaRPr lang="nb-NO"/>
          </a:p>
          <a:p>
            <a:r>
              <a:rPr lang="nb-NO" i="1">
                <a:cs typeface="Calibri"/>
              </a:rPr>
              <a:t>For eksempel:</a:t>
            </a:r>
            <a:endParaRPr lang="nb-NO" i="1"/>
          </a:p>
          <a:p>
            <a:r>
              <a:rPr lang="nb-NO"/>
              <a:t>Fotballvenner, korpsvenner, familievenner, nabovenner, ferievenner, skolevenner og friminuttvenner. Reflekter gjerne rundt hvorfor det er fint å ha ulike venner.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1ACEAD-CC68-40DE-80F1-C3C954AFC1E2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810691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25CAF5-F296-6E34-06AB-B5987E2E1D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37350138-CB59-DDE7-2D52-0EDFC5DF0D5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7E9736F1-74BA-DD07-6224-61A012CEB8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b="1"/>
              <a:t>Hva kan man gjøre for å være en god venn på skolen? </a:t>
            </a:r>
          </a:p>
          <a:p>
            <a:endParaRPr lang="nb-NO"/>
          </a:p>
          <a:p>
            <a:r>
              <a:rPr lang="nb-NO"/>
              <a:t>La elevene komme med innspill, lærer kommer med forslag ved behov:</a:t>
            </a:r>
            <a:endParaRPr lang="nb-NO">
              <a:cs typeface="Calibri"/>
            </a:endParaRPr>
          </a:p>
          <a:p>
            <a:r>
              <a:rPr lang="nb-NO" i="1"/>
              <a:t>For eksempel:</a:t>
            </a:r>
            <a:endParaRPr lang="nb-NO"/>
          </a:p>
          <a:p>
            <a:r>
              <a:rPr lang="nb-NO"/>
              <a:t>Være hyggelige mot hverandre og vise det med kropp og ord; et smil, si hei, et hyggelig blikk, invitere til lek, gå bort til noen som står alene og svare JA hvis noen spør om å få være med. Si hyggelige ting til hverandre og unngå negative kommentarer.</a:t>
            </a:r>
            <a:endParaRPr lang="nb-NO">
              <a:cs typeface="Calibri"/>
            </a:endParaRP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5DAAC0C2-0849-1B73-47CE-E839DE1EA70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1ACEAD-CC68-40DE-80F1-C3C954AFC1E2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637107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7B3404-442E-3E82-A698-2E7EFC8ACD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26E48A2C-AAEB-F55D-C749-5EC54E2C36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34071C97-181D-88D5-5ED7-772A9F0820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b="1" dirty="0"/>
              <a:t>Hvorfor er det viktig å være gode venner på skolen? </a:t>
            </a:r>
          </a:p>
          <a:p>
            <a:endParaRPr lang="nb-NO" b="1" dirty="0"/>
          </a:p>
          <a:p>
            <a:r>
              <a:rPr lang="nb-NO" dirty="0"/>
              <a:t>La elevene komme med innspill, lærer kommer med forslag ved behov:</a:t>
            </a:r>
            <a:endParaRPr lang="nb-NO" dirty="0">
              <a:cs typeface="Calibri"/>
            </a:endParaRPr>
          </a:p>
          <a:p>
            <a:r>
              <a:rPr lang="nb-NO" i="1" dirty="0"/>
              <a:t>For eksempel:</a:t>
            </a:r>
            <a:endParaRPr lang="nb-NO" i="1" dirty="0">
              <a:cs typeface="Calibri"/>
            </a:endParaRPr>
          </a:p>
          <a:p>
            <a:pPr algn="l"/>
            <a:r>
              <a:rPr lang="nb-NO" sz="1800" dirty="0">
                <a:effectLst/>
                <a:latin typeface="Calibri"/>
                <a:ea typeface="Yu Mincho"/>
                <a:cs typeface="Calibri"/>
              </a:rPr>
              <a:t>Det er viktig å være gode venner på skolen for å ha det trygt og godt der. Hvis man har det bra på skolen, er det lettere å lære nye ting og man har det godt inni seg.  </a:t>
            </a:r>
          </a:p>
          <a:p>
            <a:pPr algn="l"/>
            <a:r>
              <a:rPr lang="nb-NO" sz="1800" dirty="0">
                <a:effectLst/>
                <a:latin typeface="Calibri"/>
                <a:ea typeface="Yu Mincho"/>
                <a:cs typeface="Calibri"/>
              </a:rPr>
              <a:t>Det å være skolevenner er ekstra viktig i friminutter og lek, på tvers av trinn og klasser.</a:t>
            </a:r>
          </a:p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C69281E9-E55F-4D3F-584F-4F0014FBE74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1ACEAD-CC68-40DE-80F1-C3C954AFC1E2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014567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nb-NO" b="1">
                <a:solidFill>
                  <a:srgbClr val="000000"/>
                </a:solidFill>
              </a:rPr>
              <a:t>Jeg vil være venn med:</a:t>
            </a:r>
            <a:endParaRPr lang="nb-NO">
              <a:solidFill>
                <a:srgbClr val="000000"/>
              </a:solidFill>
            </a:endParaRPr>
          </a:p>
          <a:p>
            <a:pPr>
              <a:defRPr/>
            </a:pPr>
            <a:r>
              <a:rPr lang="nb-NO" b="1">
                <a:solidFill>
                  <a:srgbClr val="000000"/>
                </a:solidFill>
              </a:rPr>
              <a:t>Formål: </a:t>
            </a:r>
            <a:r>
              <a:rPr lang="nb-NO">
                <a:solidFill>
                  <a:srgbClr val="000000"/>
                </a:solidFill>
              </a:rPr>
              <a:t>Bevegelse, latter, utfordre intimsoner</a:t>
            </a:r>
            <a:endParaRPr lang="nb-NO">
              <a:cs typeface="Calibri"/>
            </a:endParaRPr>
          </a:p>
          <a:p>
            <a:pPr>
              <a:defRPr/>
            </a:pPr>
            <a:r>
              <a:rPr lang="nb-NO" b="1">
                <a:solidFill>
                  <a:srgbClr val="000000"/>
                </a:solidFill>
              </a:rPr>
              <a:t>Utstyr: </a:t>
            </a:r>
            <a:r>
              <a:rPr lang="nb-NO">
                <a:solidFill>
                  <a:srgbClr val="000000"/>
                </a:solidFill>
              </a:rPr>
              <a:t>En stol til alle – unntatt en.</a:t>
            </a:r>
            <a:endParaRPr lang="nb-NO"/>
          </a:p>
          <a:p>
            <a:pPr>
              <a:defRPr/>
            </a:pPr>
            <a:r>
              <a:rPr lang="nb-NO" b="1">
                <a:solidFill>
                  <a:srgbClr val="000000"/>
                </a:solidFill>
              </a:rPr>
              <a:t>Beskrivelse: </a:t>
            </a:r>
            <a:r>
              <a:rPr lang="nb-NO">
                <a:solidFill>
                  <a:srgbClr val="000000"/>
                </a:solidFill>
              </a:rPr>
              <a:t>Ligner på</a:t>
            </a:r>
            <a:r>
              <a:rPr lang="nb-NO" b="1">
                <a:solidFill>
                  <a:srgbClr val="000000"/>
                </a:solidFill>
              </a:rPr>
              <a:t> </a:t>
            </a:r>
            <a:r>
              <a:rPr lang="nb-NO">
                <a:solidFill>
                  <a:srgbClr val="000000"/>
                </a:solidFill>
              </a:rPr>
              <a:t>«Fruktsalat», men er litt mer avansert.</a:t>
            </a:r>
            <a:endParaRPr lang="nb-NO"/>
          </a:p>
          <a:p>
            <a:pPr>
              <a:defRPr/>
            </a:pPr>
            <a:r>
              <a:rPr lang="nb-NO">
                <a:solidFill>
                  <a:srgbClr val="000000"/>
                </a:solidFill>
              </a:rPr>
              <a:t>Eleven i midten roper ut «Jeg vil være venn med», og et gitt kriterium. Alle som fyller kriteriet må finne seg en ny plass, og utroperen må prøve å kapre en stol, før noen andre tar den. Den som er uten stol, blir neste utroper.</a:t>
            </a:r>
          </a:p>
          <a:p>
            <a:pPr>
              <a:defRPr/>
            </a:pPr>
            <a:endParaRPr lang="nb-NO"/>
          </a:p>
          <a:p>
            <a:pPr>
              <a:defRPr/>
            </a:pPr>
            <a:r>
              <a:rPr lang="nb-NO">
                <a:solidFill>
                  <a:srgbClr val="000000"/>
                </a:solidFill>
              </a:rPr>
              <a:t>Forslag til ting å rope: </a:t>
            </a:r>
            <a:endParaRPr lang="nb-NO"/>
          </a:p>
          <a:p>
            <a:pPr marL="171450" indent="-171450">
              <a:buFont typeface="Arial"/>
              <a:buChar char="•"/>
              <a:defRPr/>
            </a:pPr>
            <a:r>
              <a:rPr lang="nb-NO">
                <a:solidFill>
                  <a:srgbClr val="000000"/>
                </a:solidFill>
              </a:rPr>
              <a:t>Alle som har hvite sokker</a:t>
            </a:r>
            <a:endParaRPr lang="nb-NO"/>
          </a:p>
          <a:p>
            <a:pPr marL="171450" indent="-171450">
              <a:buFont typeface="Arial"/>
              <a:buChar char="•"/>
              <a:defRPr/>
            </a:pPr>
            <a:r>
              <a:rPr lang="nb-NO">
                <a:solidFill>
                  <a:srgbClr val="000000"/>
                </a:solidFill>
              </a:rPr>
              <a:t>Alle som liker surt godteri</a:t>
            </a:r>
            <a:endParaRPr lang="nb-NO"/>
          </a:p>
          <a:p>
            <a:pPr marL="171450" indent="-171450">
              <a:buFont typeface="Arial"/>
              <a:buChar char="•"/>
              <a:defRPr/>
            </a:pPr>
            <a:r>
              <a:rPr lang="nb-NO">
                <a:solidFill>
                  <a:srgbClr val="000000"/>
                </a:solidFill>
              </a:rPr>
              <a:t>Alle som liker å sove</a:t>
            </a:r>
            <a:endParaRPr lang="nb-NO"/>
          </a:p>
          <a:p>
            <a:pPr marL="171450" indent="-171450">
              <a:buFont typeface="Arial"/>
              <a:buChar char="•"/>
              <a:defRPr/>
            </a:pPr>
            <a:r>
              <a:rPr lang="nb-NO">
                <a:solidFill>
                  <a:srgbClr val="000000"/>
                </a:solidFill>
              </a:rPr>
              <a:t>Alle som har et kjæledyr</a:t>
            </a:r>
            <a:endParaRPr lang="nb-NO"/>
          </a:p>
          <a:p>
            <a:pPr marL="171450" indent="-171450">
              <a:buFont typeface="Arial"/>
              <a:buChar char="•"/>
              <a:defRPr/>
            </a:pPr>
            <a:r>
              <a:rPr lang="nb-NO">
                <a:solidFill>
                  <a:srgbClr val="000000"/>
                </a:solidFill>
              </a:rPr>
              <a:t>Alle som har vært på Østfoldbadet</a:t>
            </a:r>
            <a:endParaRPr lang="nb-NO"/>
          </a:p>
          <a:p>
            <a:pPr marL="171450" indent="-171450">
              <a:buFont typeface="Arial"/>
              <a:buChar char="•"/>
              <a:defRPr/>
            </a:pPr>
            <a:r>
              <a:rPr lang="nb-NO">
                <a:solidFill>
                  <a:srgbClr val="000000"/>
                </a:solidFill>
              </a:rPr>
              <a:t>Alle som liker fiskepinner</a:t>
            </a:r>
            <a:endParaRPr lang="nb-NO"/>
          </a:p>
          <a:p>
            <a:pPr>
              <a:defRPr/>
            </a:pPr>
            <a:r>
              <a:rPr lang="nb-NO" b="1">
                <a:solidFill>
                  <a:srgbClr val="000000"/>
                </a:solidFill>
              </a:rPr>
              <a:t> </a:t>
            </a:r>
            <a:endParaRPr lang="nb-NO"/>
          </a:p>
          <a:p>
            <a:pPr>
              <a:defRPr/>
            </a:pPr>
            <a:r>
              <a:rPr lang="nb-NO" b="1">
                <a:solidFill>
                  <a:srgbClr val="000000"/>
                </a:solidFill>
              </a:rPr>
              <a:t>Tips: </a:t>
            </a:r>
            <a:r>
              <a:rPr lang="nb-NO">
                <a:solidFill>
                  <a:srgbClr val="000000"/>
                </a:solidFill>
              </a:rPr>
              <a:t>Vær veldig obs på at denne leken kan ha subtile former for intern rangering. Dersom du mistenker dette, avsluttes leken – og gruppen må snakke om spillereglene før den settes i gang ved en senere anledning.</a:t>
            </a:r>
            <a:r>
              <a:rPr lang="nb-NO" b="1">
                <a:solidFill>
                  <a:srgbClr val="000000"/>
                </a:solidFill>
              </a:rPr>
              <a:t> </a:t>
            </a:r>
            <a:r>
              <a:rPr lang="nb-NO">
                <a:solidFill>
                  <a:srgbClr val="000000"/>
                </a:solidFill>
              </a:rPr>
              <a:t>Det er f.eks. lurt at det ikke er lov å si noe om navn.</a:t>
            </a:r>
            <a:r>
              <a:rPr lang="nb-NO" b="1">
                <a:solidFill>
                  <a:srgbClr val="000000"/>
                </a:solidFill>
              </a:rPr>
              <a:t> </a:t>
            </a:r>
            <a:r>
              <a:rPr lang="nb-NO">
                <a:solidFill>
                  <a:srgbClr val="000000"/>
                </a:solidFill>
              </a:rPr>
              <a:t>Eksempler på uønskede utrop:</a:t>
            </a:r>
            <a:r>
              <a:rPr lang="nb-NO" b="1">
                <a:solidFill>
                  <a:srgbClr val="000000"/>
                </a:solidFill>
              </a:rPr>
              <a:t> «</a:t>
            </a:r>
            <a:r>
              <a:rPr lang="nb-NO">
                <a:solidFill>
                  <a:srgbClr val="000000"/>
                </a:solidFill>
              </a:rPr>
              <a:t>Jeg vil være venn med </a:t>
            </a:r>
            <a:endParaRPr lang="nb-NO"/>
          </a:p>
          <a:p>
            <a:pPr marL="171450" indent="-171450">
              <a:buFont typeface="Arial"/>
              <a:buChar char="•"/>
              <a:defRPr/>
            </a:pPr>
            <a:r>
              <a:rPr lang="nb-NO">
                <a:solidFill>
                  <a:srgbClr val="000000"/>
                </a:solidFill>
              </a:rPr>
              <a:t>alle som liker Selma» </a:t>
            </a:r>
            <a:endParaRPr lang="nb-NO"/>
          </a:p>
          <a:p>
            <a:pPr marL="171450" indent="-171450">
              <a:buFont typeface="Arial"/>
              <a:buChar char="•"/>
              <a:defRPr/>
            </a:pPr>
            <a:r>
              <a:rPr lang="nb-NO">
                <a:solidFill>
                  <a:srgbClr val="000000"/>
                </a:solidFill>
              </a:rPr>
              <a:t>alle som har en Levis-bukse» </a:t>
            </a:r>
            <a:endParaRPr lang="nb-NO"/>
          </a:p>
          <a:p>
            <a:pPr marL="171450" indent="-171450">
              <a:buFont typeface="Arial"/>
              <a:buChar char="•"/>
              <a:defRPr/>
            </a:pPr>
            <a:r>
              <a:rPr lang="nb-NO">
                <a:solidFill>
                  <a:srgbClr val="000000"/>
                </a:solidFill>
              </a:rPr>
              <a:t>alle som synes at Pål …»</a:t>
            </a:r>
            <a:endParaRPr lang="nb-NO"/>
          </a:p>
          <a:p>
            <a:pPr>
              <a:defRPr/>
            </a:pPr>
            <a:endParaRPr lang="nb-NO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1ACEAD-CC68-40DE-80F1-C3C954AFC1E2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725046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Foto: Bildet er tatt av </a:t>
            </a:r>
            <a:r>
              <a:rPr lang="nb-NO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Bildet er tatt av </a:t>
            </a:r>
            <a:r>
              <a:rPr lang="nb-NO" sz="1200" b="0" i="0" u="sng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Alexas_Fotos</a:t>
            </a:r>
            <a:r>
              <a:rPr lang="nb-NO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fra </a:t>
            </a:r>
            <a:r>
              <a:rPr lang="nb-NO" sz="1200" b="0" i="0" u="sng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Pixabay</a:t>
            </a:r>
            <a:r>
              <a:rPr lang="nb-NO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nb-NO" sz="1200" b="0" i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r>
              <a:rPr lang="nb-NO" sz="1200">
                <a:ea typeface="+mn-lt"/>
                <a:cs typeface="+mn-lt"/>
              </a:rPr>
              <a:t>En badeball eller kosedyr sendes rundt i ringen etter tur. </a:t>
            </a:r>
          </a:p>
          <a:p>
            <a:pPr marL="0" indent="0">
              <a:buNone/>
            </a:pPr>
            <a:r>
              <a:rPr lang="nb-NO" sz="1200">
                <a:ea typeface="+mn-lt"/>
                <a:cs typeface="+mn-lt"/>
              </a:rPr>
              <a:t>Vi øver på å vente og lytte.  Vi sier en ting hver.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>
                <a:ea typeface="+mn-lt"/>
                <a:cs typeface="+mn-lt"/>
              </a:rPr>
              <a:t>Vi bytter spørsmål underveis, f. eks når 5-6 elever har svart.</a:t>
            </a:r>
          </a:p>
          <a:p>
            <a:pPr marL="0" indent="0">
              <a:buNone/>
            </a:pPr>
            <a:endParaRPr lang="nb-NO" sz="1200">
              <a:ea typeface="+mn-lt"/>
              <a:cs typeface="+mn-lt"/>
            </a:endParaRPr>
          </a:p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37E9971-35A5-C144-955B-B463B8C9BB68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81536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7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7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7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9.png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8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29D0D16-56B3-A1DD-E2BD-764022B8FC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CF05DE2F-2F92-3346-234E-B5F761580B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2600699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873B5D5-4245-884C-B3E4-1AED4E225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EC55E50-CA30-1E47-8D59-F697AEC381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775063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E2245CC-55DE-3F40-9525-7AFED5E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859" y="1003156"/>
            <a:ext cx="9352419" cy="2852737"/>
          </a:xfrm>
        </p:spPr>
        <p:txBody>
          <a:bodyPr anchor="b"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D9A233D2-3A60-E849-B5F1-64355023F2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2859" y="3882881"/>
            <a:ext cx="9352418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0000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5" name="Bilde 4" descr="Et bilde som inneholder silhuetter, vektorgrafikk&#10;&#10;Automatisk generert beskrivelse">
            <a:extLst>
              <a:ext uri="{FF2B5EF4-FFF2-40B4-BE49-F238E27FC236}">
                <a16:creationId xmlns:a16="http://schemas.microsoft.com/office/drawing/2014/main" id="{E9A678A4-823C-836F-BAAF-99FC72B60A1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774874" y="-1577883"/>
            <a:ext cx="8708664" cy="9106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9248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D1244CA-01E8-4941-9C4F-C7D22418B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tekst 2">
            <a:extLst>
              <a:ext uri="{FF2B5EF4-FFF2-40B4-BE49-F238E27FC236}">
                <a16:creationId xmlns:a16="http://schemas.microsoft.com/office/drawing/2014/main" id="{F9BCAB48-F424-6D4B-AA19-81B8F95C9801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581889" y="2007703"/>
            <a:ext cx="10993584" cy="38961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00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143587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tekst 2">
            <a:extLst>
              <a:ext uri="{FF2B5EF4-FFF2-40B4-BE49-F238E27FC236}">
                <a16:creationId xmlns:a16="http://schemas.microsoft.com/office/drawing/2014/main" id="{8ED785BC-86D4-6C45-9C2A-7263EBECEE6E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617843" y="2246243"/>
            <a:ext cx="7981121" cy="342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00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Tittel 1">
            <a:extLst>
              <a:ext uri="{FF2B5EF4-FFF2-40B4-BE49-F238E27FC236}">
                <a16:creationId xmlns:a16="http://schemas.microsoft.com/office/drawing/2014/main" id="{255CCC1D-290E-D24F-8E8C-DCD80863D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7842" y="543509"/>
            <a:ext cx="7981120" cy="1500320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3A422E9A-A3FB-EE0A-EF08-C93ED821EFD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549306" y="1118464"/>
            <a:ext cx="10007343" cy="7072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4312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7">
            <a:extLst>
              <a:ext uri="{FF2B5EF4-FFF2-40B4-BE49-F238E27FC236}">
                <a16:creationId xmlns:a16="http://schemas.microsoft.com/office/drawing/2014/main" id="{9D8BCDAE-31FE-2648-95DC-BAF9666081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7037408" cy="6858000"/>
          </a:xfrm>
          <a:prstGeom prst="rect">
            <a:avLst/>
          </a:prstGeom>
        </p:spPr>
      </p:sp>
      <p:sp>
        <p:nvSpPr>
          <p:cNvPr id="6" name="Plassholder for tekst 2">
            <a:extLst>
              <a:ext uri="{FF2B5EF4-FFF2-40B4-BE49-F238E27FC236}">
                <a16:creationId xmlns:a16="http://schemas.microsoft.com/office/drawing/2014/main" id="{8ED785BC-86D4-6C45-9C2A-7263EBECEE6E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7663070" y="864705"/>
            <a:ext cx="3756537" cy="45183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99B1B098-01B8-9E4B-56A8-CB64DD5F2E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6009" y="926472"/>
            <a:ext cx="3039619" cy="1838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1577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7">
            <a:extLst>
              <a:ext uri="{FF2B5EF4-FFF2-40B4-BE49-F238E27FC236}">
                <a16:creationId xmlns:a16="http://schemas.microsoft.com/office/drawing/2014/main" id="{9D8BCDAE-31FE-2648-95DC-BAF9666081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37322" y="447261"/>
            <a:ext cx="6758608" cy="4726056"/>
          </a:xfrm>
          <a:prstGeom prst="rect">
            <a:avLst/>
          </a:prstGeom>
        </p:spPr>
      </p:sp>
      <p:sp>
        <p:nvSpPr>
          <p:cNvPr id="6" name="Plassholder for tekst 2">
            <a:extLst>
              <a:ext uri="{FF2B5EF4-FFF2-40B4-BE49-F238E27FC236}">
                <a16:creationId xmlns:a16="http://schemas.microsoft.com/office/drawing/2014/main" id="{8ED785BC-86D4-6C45-9C2A-7263EBECEE6E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437322" y="5546036"/>
            <a:ext cx="7682948" cy="8647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00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bilde 7">
            <a:extLst>
              <a:ext uri="{FF2B5EF4-FFF2-40B4-BE49-F238E27FC236}">
                <a16:creationId xmlns:a16="http://schemas.microsoft.com/office/drawing/2014/main" id="{A3C7CC5C-DB45-7649-A246-96AE37B0DA16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7494104" y="447261"/>
            <a:ext cx="3462131" cy="2256182"/>
          </a:xfrm>
          <a:prstGeom prst="rect">
            <a:avLst/>
          </a:prstGeom>
        </p:spPr>
      </p:sp>
      <p:sp>
        <p:nvSpPr>
          <p:cNvPr id="8" name="Plassholder for bilde 7">
            <a:extLst>
              <a:ext uri="{FF2B5EF4-FFF2-40B4-BE49-F238E27FC236}">
                <a16:creationId xmlns:a16="http://schemas.microsoft.com/office/drawing/2014/main" id="{CA394562-8932-984B-AB93-8DC6578417D3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7494104" y="2917135"/>
            <a:ext cx="3462131" cy="2256182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1801162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7">
            <a:extLst>
              <a:ext uri="{FF2B5EF4-FFF2-40B4-BE49-F238E27FC236}">
                <a16:creationId xmlns:a16="http://schemas.microsoft.com/office/drawing/2014/main" id="{9D8BCDAE-31FE-2648-95DC-BAF9666081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</p:sp>
      <p:sp>
        <p:nvSpPr>
          <p:cNvPr id="6" name="Plassholder for tekst 2">
            <a:extLst>
              <a:ext uri="{FF2B5EF4-FFF2-40B4-BE49-F238E27FC236}">
                <a16:creationId xmlns:a16="http://schemas.microsoft.com/office/drawing/2014/main" id="{8ED785BC-86D4-6C45-9C2A-7263EBECEE6E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993914" y="5227983"/>
            <a:ext cx="5546034" cy="12622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4771197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873B5D5-4245-884C-B3E4-1AED4E225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889" y="365125"/>
            <a:ext cx="10993584" cy="1325563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EC55E50-CA30-1E47-8D59-F697AEC381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889" y="1825625"/>
            <a:ext cx="10993584" cy="38997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1280327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E2245CC-55DE-3F40-9525-7AFED5E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859" y="1003156"/>
            <a:ext cx="1082675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D9A233D2-3A60-E849-B5F1-64355023F2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2858" y="3882881"/>
            <a:ext cx="10826749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0339330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D1244CA-01E8-4941-9C4F-C7D22418B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889" y="365125"/>
            <a:ext cx="10993584" cy="1325563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C1BD739-4466-EE4A-8335-F7F1373C42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889" y="1825625"/>
            <a:ext cx="5437911" cy="380624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6507E102-81DF-024D-9060-93851F9FE2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403273" cy="380624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003349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147E672-3AB7-CD63-6C69-0E787AE561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50893" y="4914276"/>
            <a:ext cx="8980968" cy="1099842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12720809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1"/>
          <p:cNvSpPr>
            <a:spLocks noGrp="1"/>
          </p:cNvSpPr>
          <p:nvPr>
            <p:ph type="title"/>
          </p:nvPr>
        </p:nvSpPr>
        <p:spPr>
          <a:xfrm>
            <a:off x="4840357" y="1570383"/>
            <a:ext cx="6897303" cy="2494232"/>
          </a:xfrm>
          <a:prstGeom prst="rect">
            <a:avLst/>
          </a:prstGeom>
        </p:spPr>
        <p:txBody>
          <a:bodyPr anchor="t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7781082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00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30934521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9045800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4" descr="Et bilde som inneholder silhuetter, vektorgrafikk&#10;&#10;Automatisk generert beskrivelse">
            <a:extLst>
              <a:ext uri="{FF2B5EF4-FFF2-40B4-BE49-F238E27FC236}">
                <a16:creationId xmlns:a16="http://schemas.microsoft.com/office/drawing/2014/main" id="{9DB8A5BF-3C82-0E68-1924-E46BA41AB2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6775450" y="-1577975"/>
            <a:ext cx="8707438" cy="910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92859" y="1003156"/>
            <a:ext cx="9352419" cy="2852737"/>
          </a:xfrm>
        </p:spPr>
        <p:txBody>
          <a:bodyPr anchor="b"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92859" y="3882881"/>
            <a:ext cx="9352418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0000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7155819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tekst 2"/>
          <p:cNvSpPr>
            <a:spLocks noGrp="1"/>
          </p:cNvSpPr>
          <p:nvPr>
            <p:ph type="body" idx="10"/>
          </p:nvPr>
        </p:nvSpPr>
        <p:spPr>
          <a:xfrm>
            <a:off x="581889" y="2007703"/>
            <a:ext cx="10993584" cy="38961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00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2283607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4">
            <a:extLst>
              <a:ext uri="{FF2B5EF4-FFF2-40B4-BE49-F238E27FC236}">
                <a16:creationId xmlns:a16="http://schemas.microsoft.com/office/drawing/2014/main" id="{562F8881-FE0E-BAD0-F561-26706D62C5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549525" y="1119188"/>
            <a:ext cx="10007600" cy="707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lassholder for tekst 2"/>
          <p:cNvSpPr>
            <a:spLocks noGrp="1"/>
          </p:cNvSpPr>
          <p:nvPr>
            <p:ph type="body" idx="10"/>
          </p:nvPr>
        </p:nvSpPr>
        <p:spPr>
          <a:xfrm>
            <a:off x="3617843" y="2246243"/>
            <a:ext cx="7981121" cy="342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00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Tittel 1"/>
          <p:cNvSpPr>
            <a:spLocks noGrp="1"/>
          </p:cNvSpPr>
          <p:nvPr>
            <p:ph type="title"/>
          </p:nvPr>
        </p:nvSpPr>
        <p:spPr>
          <a:xfrm>
            <a:off x="3617842" y="543509"/>
            <a:ext cx="7981120" cy="1500320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25496070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Et bilde som inneholder tekst&#10;&#10;Automatisk generert beskrivelse">
            <a:extLst>
              <a:ext uri="{FF2B5EF4-FFF2-40B4-BE49-F238E27FC236}">
                <a16:creationId xmlns:a16="http://schemas.microsoft.com/office/drawing/2014/main" id="{A7C1CA75-268F-115A-051E-7919BA011F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99800" y="5822950"/>
            <a:ext cx="6604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Bilde 2" descr="Et bilde som inneholder sport, idrett&#10;&#10;Automatisk generert beskrivelse">
            <a:extLst>
              <a:ext uri="{FF2B5EF4-FFF2-40B4-BE49-F238E27FC236}">
                <a16:creationId xmlns:a16="http://schemas.microsoft.com/office/drawing/2014/main" id="{4EB9FF26-C901-C14A-3545-41583985C8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45075" y="-100013"/>
            <a:ext cx="7564438" cy="772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4483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2">
            <a:extLst>
              <a:ext uri="{FF2B5EF4-FFF2-40B4-BE49-F238E27FC236}">
                <a16:creationId xmlns:a16="http://schemas.microsoft.com/office/drawing/2014/main" id="{E63ED67F-1321-F8F4-E3BC-7F7EC2680C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85425" y="927100"/>
            <a:ext cx="3040063" cy="183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lassholder for bilde 7"/>
          <p:cNvSpPr>
            <a:spLocks noGrp="1"/>
          </p:cNvSpPr>
          <p:nvPr>
            <p:ph type="pic" idx="1"/>
          </p:nvPr>
        </p:nvSpPr>
        <p:spPr>
          <a:xfrm>
            <a:off x="0" y="0"/>
            <a:ext cx="7037408" cy="6858000"/>
          </a:xfrm>
          <a:prstGeom prst="rect">
            <a:avLst/>
          </a:prstGeom>
        </p:spPr>
      </p:sp>
      <p:sp>
        <p:nvSpPr>
          <p:cNvPr id="6" name="Plassholder for tekst 2"/>
          <p:cNvSpPr>
            <a:spLocks noGrp="1"/>
          </p:cNvSpPr>
          <p:nvPr>
            <p:ph type="body" idx="10"/>
          </p:nvPr>
        </p:nvSpPr>
        <p:spPr>
          <a:xfrm>
            <a:off x="7663070" y="864705"/>
            <a:ext cx="3756537" cy="45183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9524611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7"/>
          <p:cNvSpPr>
            <a:spLocks noGrp="1"/>
          </p:cNvSpPr>
          <p:nvPr>
            <p:ph type="pic" idx="1"/>
          </p:nvPr>
        </p:nvSpPr>
        <p:spPr>
          <a:xfrm>
            <a:off x="437322" y="447261"/>
            <a:ext cx="6758608" cy="4726056"/>
          </a:xfrm>
          <a:prstGeom prst="rect">
            <a:avLst/>
          </a:prstGeom>
        </p:spPr>
      </p:sp>
      <p:sp>
        <p:nvSpPr>
          <p:cNvPr id="6" name="Plassholder for tekst 2"/>
          <p:cNvSpPr>
            <a:spLocks noGrp="1"/>
          </p:cNvSpPr>
          <p:nvPr>
            <p:ph type="body" idx="10"/>
          </p:nvPr>
        </p:nvSpPr>
        <p:spPr>
          <a:xfrm>
            <a:off x="437322" y="5546036"/>
            <a:ext cx="7682948" cy="8647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00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bilde 7"/>
          <p:cNvSpPr>
            <a:spLocks noGrp="1"/>
          </p:cNvSpPr>
          <p:nvPr>
            <p:ph type="pic" idx="11"/>
          </p:nvPr>
        </p:nvSpPr>
        <p:spPr>
          <a:xfrm>
            <a:off x="7494104" y="447261"/>
            <a:ext cx="3462131" cy="2256182"/>
          </a:xfrm>
          <a:prstGeom prst="rect">
            <a:avLst/>
          </a:prstGeom>
        </p:spPr>
      </p:sp>
      <p:sp>
        <p:nvSpPr>
          <p:cNvPr id="8" name="Plassholder for bilde 7"/>
          <p:cNvSpPr>
            <a:spLocks noGrp="1"/>
          </p:cNvSpPr>
          <p:nvPr>
            <p:ph type="pic" idx="12"/>
          </p:nvPr>
        </p:nvSpPr>
        <p:spPr>
          <a:xfrm>
            <a:off x="7494104" y="2917135"/>
            <a:ext cx="3462131" cy="2256182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30287635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7"/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</p:sp>
      <p:sp>
        <p:nvSpPr>
          <p:cNvPr id="6" name="Plassholder for tekst 2"/>
          <p:cNvSpPr>
            <a:spLocks noGrp="1"/>
          </p:cNvSpPr>
          <p:nvPr>
            <p:ph type="body" idx="10"/>
          </p:nvPr>
        </p:nvSpPr>
        <p:spPr>
          <a:xfrm>
            <a:off x="993914" y="5227983"/>
            <a:ext cx="5546034" cy="12622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087045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tellysbil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F50D1785-77B1-9B5E-84E2-5C6379AE05E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5193" y="1832732"/>
            <a:ext cx="2741613" cy="3192536"/>
          </a:xfrm>
          <a:prstGeom prst="rect">
            <a:avLst/>
          </a:prstGeom>
        </p:spPr>
      </p:pic>
      <p:pic>
        <p:nvPicPr>
          <p:cNvPr id="6" name="Bilde 5" descr="Et bilde som inneholder vektorgrafikk&#10;&#10;Automatisk generert beskrivelse">
            <a:extLst>
              <a:ext uri="{FF2B5EF4-FFF2-40B4-BE49-F238E27FC236}">
                <a16:creationId xmlns:a16="http://schemas.microsoft.com/office/drawing/2014/main" id="{D1670B37-2F34-60AB-DDB6-3F87E672689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342387" y="-270927"/>
            <a:ext cx="12221943" cy="8637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896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81889" y="365125"/>
            <a:ext cx="10993584" cy="1325563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81889" y="1825625"/>
            <a:ext cx="10993584" cy="38997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1567278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92859" y="1003156"/>
            <a:ext cx="1082675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92858" y="3882881"/>
            <a:ext cx="10826749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2358474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81889" y="365125"/>
            <a:ext cx="10993584" cy="1325563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81889" y="1825625"/>
            <a:ext cx="5437911" cy="380624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403273" cy="380624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286133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lysbil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07D9C9F5-E853-14D8-6FEB-851962EE0C3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79133" y="5823557"/>
            <a:ext cx="659963" cy="768510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82C591DC-4BA5-EC5F-8D00-97DA1AE1F2C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027812" y="-947667"/>
            <a:ext cx="13498293" cy="9539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1195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Et bilde som inneholder tekst&#10;&#10;Automatisk generert beskrivelse">
            <a:extLst>
              <a:ext uri="{FF2B5EF4-FFF2-40B4-BE49-F238E27FC236}">
                <a16:creationId xmlns:a16="http://schemas.microsoft.com/office/drawing/2014/main" id="{455F2080-DA26-FE88-6D25-5323945022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00563" y="5823557"/>
            <a:ext cx="659963" cy="768510"/>
          </a:xfrm>
          <a:prstGeom prst="rect">
            <a:avLst/>
          </a:prstGeom>
        </p:spPr>
      </p:pic>
      <p:pic>
        <p:nvPicPr>
          <p:cNvPr id="14" name="Bilde 13">
            <a:extLst>
              <a:ext uri="{FF2B5EF4-FFF2-40B4-BE49-F238E27FC236}">
                <a16:creationId xmlns:a16="http://schemas.microsoft.com/office/drawing/2014/main" id="{C194DBD9-7579-69BE-3C8A-50066CB5364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68689" y="-1128714"/>
            <a:ext cx="8683951" cy="8873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419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tellysbil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Et bilde som inneholder tekst&#10;&#10;Automatisk generert beskrivelse">
            <a:extLst>
              <a:ext uri="{FF2B5EF4-FFF2-40B4-BE49-F238E27FC236}">
                <a16:creationId xmlns:a16="http://schemas.microsoft.com/office/drawing/2014/main" id="{564F2221-E1FA-6C8B-69CE-066B58D92E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00563" y="5823557"/>
            <a:ext cx="659963" cy="768510"/>
          </a:xfrm>
          <a:prstGeom prst="rect">
            <a:avLst/>
          </a:prstGeom>
        </p:spPr>
      </p:pic>
      <p:pic>
        <p:nvPicPr>
          <p:cNvPr id="5" name="Bilde 4" descr="Et bilde som inneholder sport, idrett&#10;&#10;Automatisk generert beskrivelse">
            <a:extLst>
              <a:ext uri="{FF2B5EF4-FFF2-40B4-BE49-F238E27FC236}">
                <a16:creationId xmlns:a16="http://schemas.microsoft.com/office/drawing/2014/main" id="{74F869F4-A9BB-3B80-29DF-2E099B546DE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5075" y="-100012"/>
            <a:ext cx="7563644" cy="7728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8645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F33B1B9A-56AB-0438-C127-EE398D2EAF3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79133" y="5823557"/>
            <a:ext cx="659963" cy="768510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EACA3921-4FFD-2029-34BE-EC8370C8364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83347" y="264212"/>
            <a:ext cx="58166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568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tekst 2">
            <a:extLst>
              <a:ext uri="{FF2B5EF4-FFF2-40B4-BE49-F238E27FC236}">
                <a16:creationId xmlns:a16="http://schemas.microsoft.com/office/drawing/2014/main" id="{8ED785BC-86D4-6C45-9C2A-7263EBECEE6E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617843" y="2246243"/>
            <a:ext cx="7981121" cy="342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00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Tittel 1">
            <a:extLst>
              <a:ext uri="{FF2B5EF4-FFF2-40B4-BE49-F238E27FC236}">
                <a16:creationId xmlns:a16="http://schemas.microsoft.com/office/drawing/2014/main" id="{255CCC1D-290E-D24F-8E8C-DCD80863D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7842" y="543509"/>
            <a:ext cx="7981120" cy="1500320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3A422E9A-A3FB-EE0A-EF08-C93ED821EFD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549306" y="1118464"/>
            <a:ext cx="10007343" cy="7072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309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1627321-09CD-7E4C-A03E-E063D1D59C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82A6FC44-80E3-004E-86FA-1113D21DBE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00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3483282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6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23.xml"/><Relationship Id="rId7" Type="http://schemas.openxmlformats.org/officeDocument/2006/relationships/theme" Target="../theme/theme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29.xml"/><Relationship Id="rId7" Type="http://schemas.openxmlformats.org/officeDocument/2006/relationships/theme" Target="../theme/theme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5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080FC79D-184C-6445-B130-27F3CDC780D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79133" y="5823557"/>
            <a:ext cx="659963" cy="768510"/>
          </a:xfrm>
          <a:prstGeom prst="rect">
            <a:avLst/>
          </a:prstGeom>
        </p:spPr>
      </p:pic>
      <p:pic>
        <p:nvPicPr>
          <p:cNvPr id="9" name="Bilde 8" descr="Et bilde som inneholder leke, vektorgrafikk&#10;&#10;Automatisk generert beskrivelse">
            <a:extLst>
              <a:ext uri="{FF2B5EF4-FFF2-40B4-BE49-F238E27FC236}">
                <a16:creationId xmlns:a16="http://schemas.microsoft.com/office/drawing/2014/main" id="{5692691E-C84D-CE6A-B806-DEA8130DAAB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35831" y="-315760"/>
            <a:ext cx="7329488" cy="7489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189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>
            <a:extLst>
              <a:ext uri="{FF2B5EF4-FFF2-40B4-BE49-F238E27FC236}">
                <a16:creationId xmlns:a16="http://schemas.microsoft.com/office/drawing/2014/main" id="{EAE3014C-5444-7690-3015-000DC900ECD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79133" y="5823557"/>
            <a:ext cx="659963" cy="768510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7AB584A9-7338-F410-0FE6-B44C313B48D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01292" y="-1427170"/>
            <a:ext cx="12181768" cy="8609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863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8123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5" r:id="rId2"/>
    <p:sldLayoutId id="2147483684" r:id="rId3"/>
    <p:sldLayoutId id="2147483686" r:id="rId4"/>
    <p:sldLayoutId id="2147483689" r:id="rId5"/>
    <p:sldLayoutId id="2147483722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5B7AD31D-6C6F-F141-A9F4-79ED87803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889" y="365125"/>
            <a:ext cx="1099358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582C29AA-83AD-2D40-B1F3-B0BBA9B8EC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1889" y="1825625"/>
            <a:ext cx="10993584" cy="38997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53BBEC1B-A70D-831A-9E5A-594CCDFD7BD1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79133" y="5823557"/>
            <a:ext cx="659963" cy="768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487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82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rgbClr val="000000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rgbClr val="000000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rgbClr val="000000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000000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000000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C54E7C3C-030F-654A-F5C0-A0471AF801FB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79133" y="5823557"/>
            <a:ext cx="659963" cy="768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318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81" r:id="rId2"/>
    <p:sldLayoutId id="2147483680" r:id="rId3"/>
    <p:sldLayoutId id="2147483677" r:id="rId4"/>
    <p:sldLayoutId id="2147483678" r:id="rId5"/>
    <p:sldLayoutId id="2147483679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>
              <a:lumMod val="50000"/>
            </a:schemeClr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>
              <a:lumMod val="50000"/>
            </a:schemeClr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>
              <a:lumMod val="50000"/>
            </a:schemeClr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>
              <a:lumMod val="50000"/>
            </a:schemeClr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>
              <a:lumMod val="50000"/>
            </a:schemeClr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Bilde 3">
            <a:extLst>
              <a:ext uri="{FF2B5EF4-FFF2-40B4-BE49-F238E27FC236}">
                <a16:creationId xmlns:a16="http://schemas.microsoft.com/office/drawing/2014/main" id="{2B326707-3A88-6903-9A59-E1BBC69F3F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79163" y="5822950"/>
            <a:ext cx="6604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Bilde 8" descr="Et bilde som inneholder leke, vektorgrafikk&#10;&#10;Automatisk generert beskrivelse">
            <a:extLst>
              <a:ext uri="{FF2B5EF4-FFF2-40B4-BE49-F238E27FC236}">
                <a16:creationId xmlns:a16="http://schemas.microsoft.com/office/drawing/2014/main" id="{B033835B-25CE-FDB8-1FF8-039CA8F587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35038" y="-315913"/>
            <a:ext cx="7329488" cy="7489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7312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Plassholder for tittel 1">
            <a:extLst>
              <a:ext uri="{FF2B5EF4-FFF2-40B4-BE49-F238E27FC236}">
                <a16:creationId xmlns:a16="http://schemas.microsoft.com/office/drawing/2014/main" id="{1B2B19DC-BA3D-0177-5EA5-E64E6C48A6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82613" y="365125"/>
            <a:ext cx="10993437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/>
              <a:t>Klikk for å redigere tittelstil</a:t>
            </a:r>
          </a:p>
        </p:txBody>
      </p:sp>
      <p:sp>
        <p:nvSpPr>
          <p:cNvPr id="9219" name="Plassholder for tekst 2">
            <a:extLst>
              <a:ext uri="{FF2B5EF4-FFF2-40B4-BE49-F238E27FC236}">
                <a16:creationId xmlns:a16="http://schemas.microsoft.com/office/drawing/2014/main" id="{305518F0-4F81-1B70-3865-45B243BE82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82613" y="1825625"/>
            <a:ext cx="10993437" cy="390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/>
              <a:t>Klikk for å redigere tekststiler i malen</a:t>
            </a:r>
          </a:p>
          <a:p>
            <a:pPr lvl="1"/>
            <a:r>
              <a:rPr lang="nb-NO" altLang="nb-NO"/>
              <a:t>Andre nivå</a:t>
            </a:r>
          </a:p>
          <a:p>
            <a:pPr lvl="2"/>
            <a:r>
              <a:rPr lang="nb-NO" altLang="nb-NO"/>
              <a:t>Tredje nivå</a:t>
            </a:r>
          </a:p>
          <a:p>
            <a:pPr lvl="3"/>
            <a:r>
              <a:rPr lang="nb-NO" altLang="nb-NO"/>
              <a:t>Fjerde nivå</a:t>
            </a:r>
          </a:p>
          <a:p>
            <a:pPr lvl="4"/>
            <a:r>
              <a:rPr lang="nb-NO" altLang="nb-NO"/>
              <a:t>Femte nivå</a:t>
            </a:r>
          </a:p>
        </p:txBody>
      </p:sp>
      <p:pic>
        <p:nvPicPr>
          <p:cNvPr id="9220" name="Bilde 3">
            <a:extLst>
              <a:ext uri="{FF2B5EF4-FFF2-40B4-BE49-F238E27FC236}">
                <a16:creationId xmlns:a16="http://schemas.microsoft.com/office/drawing/2014/main" id="{E0A055A9-7CC7-9CAF-B766-0EDC08A05D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79163" y="5822950"/>
            <a:ext cx="6604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1125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rgbClr val="000000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000000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000000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000000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000000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Bilde 1">
            <a:extLst>
              <a:ext uri="{FF2B5EF4-FFF2-40B4-BE49-F238E27FC236}">
                <a16:creationId xmlns:a16="http://schemas.microsoft.com/office/drawing/2014/main" id="{22F5A3CB-1833-C9F0-CCBB-FDF49E36C4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79163" y="5822950"/>
            <a:ext cx="6604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7522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Georgia" panose="02040502050405020303" pitchFamily="18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rgbClr val="0D0D1A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0D0D1A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0D0D1A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0D0D1A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0D0D1A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NUL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Relationship Id="rId4" Type="http://schemas.openxmlformats.org/officeDocument/2006/relationships/hyperlink" Target="https://iokommune.sharepoint.com/:v:/s/OPVOppvekst543/EXI3YirT0Y5IpjkIsSanIPMBw9WmIh5Ye-et7CWVUiAoZQ?e=ZataZS&amp;nav=eyJyZWZlcnJhbEluZm8iOnsicmVmZXJyYWxBcHAiOiJTdHJlYW1XZWJBcHAiLCJyZWZlcnJhbFZpZXciOiJTaGFyZURpYWxvZy1MaW5rIiwicmVmZXJyYWxBcHBQbGF0Zm9ybSI6IldlYiIsInJlZmVycmFsTW9kZSI6InZpZXcifX0%3D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1.xml"/><Relationship Id="rId1" Type="http://schemas.openxmlformats.org/officeDocument/2006/relationships/video" Target="https://www.youtube.com/embed/cn0MDhbdrR8?feature=oembed" TargetMode="External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FC2809C-BFDE-562D-EE79-82D5A1E7E3F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lIns="91440" tIns="45720" rIns="91440" bIns="45720" anchor="b"/>
          <a:lstStyle/>
          <a:p>
            <a:r>
              <a:rPr lang="nb-NO">
                <a:solidFill>
                  <a:srgbClr val="009999"/>
                </a:solidFill>
                <a:latin typeface="Georgia"/>
                <a:ea typeface="Calibri"/>
                <a:cs typeface="Calibri"/>
              </a:rPr>
              <a:t>Vennskap 1. og 2. trinn</a:t>
            </a:r>
          </a:p>
        </p:txBody>
      </p:sp>
    </p:spTree>
    <p:extLst>
      <p:ext uri="{BB962C8B-B14F-4D97-AF65-F5344CB8AC3E}">
        <p14:creationId xmlns:p14="http://schemas.microsoft.com/office/powerpoint/2010/main" val="27929648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48009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tel 1">
            <a:extLst>
              <a:ext uri="{FF2B5EF4-FFF2-40B4-BE49-F238E27FC236}">
                <a16:creationId xmlns:a16="http://schemas.microsoft.com/office/drawing/2014/main" id="{DDB1F4A0-12A1-BECF-0CC0-A48C706C73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840288" y="1247775"/>
            <a:ext cx="6897687" cy="4571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br>
              <a:rPr lang="nb-NO" sz="2800" dirty="0">
                <a:hlinkClick r:id="rId3" invalidUrl="http:/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br>
              <a:rPr lang="nb-NO" sz="2800" dirty="0"/>
            </a:br>
            <a:br>
              <a:rPr lang="nb-NO" sz="2800" dirty="0"/>
            </a:br>
            <a:r>
              <a:rPr lang="nb-NO" dirty="0">
                <a:solidFill>
                  <a:schemeClr val="tx2"/>
                </a:solidFill>
                <a:latin typeface="Georgia"/>
                <a:hlinkClick r:id="rId4"/>
              </a:rPr>
              <a:t>Inngangsmusikk</a:t>
            </a:r>
            <a:br>
              <a:rPr lang="nb-NO" sz="3600" dirty="0">
                <a:latin typeface="+mn-lt"/>
                <a:cs typeface="Calibri"/>
              </a:rPr>
            </a:br>
            <a:br>
              <a:rPr lang="nb-NO" sz="3600" dirty="0">
                <a:latin typeface="+mn-lt"/>
              </a:rPr>
            </a:br>
            <a:br>
              <a:rPr lang="nb-NO" sz="3600" dirty="0">
                <a:latin typeface="+mn-lt"/>
              </a:rPr>
            </a:br>
            <a:br>
              <a:rPr lang="nb-NO" sz="3600" dirty="0">
                <a:latin typeface="+mn-lt"/>
              </a:rPr>
            </a:br>
            <a:br>
              <a:rPr lang="nb-NO" sz="3600" dirty="0">
                <a:latin typeface="+mn-lt"/>
              </a:rPr>
            </a:br>
            <a:br>
              <a:rPr lang="nb-NO" sz="6000" dirty="0"/>
            </a:br>
            <a:endParaRPr lang="nb-NO" altLang="nb-NO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usteøvelse - Dragen som lukter på blomstene-6bwjnxlzfn">
            <a:hlinkClick r:id="" action="ppaction://media"/>
            <a:extLst>
              <a:ext uri="{FF2B5EF4-FFF2-40B4-BE49-F238E27FC236}">
                <a16:creationId xmlns:a16="http://schemas.microsoft.com/office/drawing/2014/main" id="{1257C164-69FF-5EC8-AB0A-6377A35C8D1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258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37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8AB112-C574-9365-7017-8E3AD14276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edia på Internett 3" title="Venner på skolen">
            <a:hlinkClick r:id="" action="ppaction://media"/>
            <a:extLst>
              <a:ext uri="{FF2B5EF4-FFF2-40B4-BE49-F238E27FC236}">
                <a16:creationId xmlns:a16="http://schemas.microsoft.com/office/drawing/2014/main" id="{67223A87-D246-1A03-C3C9-F84C786A0FB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2225" y="0"/>
            <a:ext cx="121475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210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A7E53E2-9425-7737-FFC5-99E79E0D6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889" y="365125"/>
            <a:ext cx="10993584" cy="1510170"/>
          </a:xfrm>
        </p:spPr>
        <p:txBody>
          <a:bodyPr>
            <a:noAutofit/>
          </a:bodyPr>
          <a:lstStyle/>
          <a:p>
            <a:pPr algn="ctr"/>
            <a:r>
              <a:rPr lang="nb-NO" sz="6000" b="0">
                <a:solidFill>
                  <a:schemeClr val="tx2"/>
                </a:solidFill>
                <a:latin typeface="Georgia"/>
              </a:rPr>
              <a:t>Hvilke forskjellige type venner kan man være?</a:t>
            </a:r>
            <a:endParaRPr lang="nb-NO" sz="6000">
              <a:solidFill>
                <a:schemeClr val="tx2"/>
              </a:solidFill>
              <a:latin typeface="Georgia"/>
            </a:endParaRPr>
          </a:p>
        </p:txBody>
      </p:sp>
      <p:pic>
        <p:nvPicPr>
          <p:cNvPr id="4" name="Picture 2" descr="Illustrasjonar frå filmen &quot;Venner på skolen&quot;. Av: Silje Jin Yksnøy - Klikk for stort bilde">
            <a:extLst>
              <a:ext uri="{FF2B5EF4-FFF2-40B4-BE49-F238E27FC236}">
                <a16:creationId xmlns:a16="http://schemas.microsoft.com/office/drawing/2014/main" id="{6C9D9803-98C7-6E0D-31A6-539EAFD54F2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658319" y="2297851"/>
            <a:ext cx="8942522" cy="419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24419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F1AA84-039D-AA20-AAB8-9C53B7EECC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08A1AED-2100-83AE-5F4C-F965F3516F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309083" y="-328506"/>
            <a:ext cx="12516972" cy="2171511"/>
          </a:xfrm>
        </p:spPr>
        <p:txBody>
          <a:bodyPr>
            <a:normAutofit/>
          </a:bodyPr>
          <a:lstStyle/>
          <a:p>
            <a:r>
              <a:rPr lang="nb-NO" b="0">
                <a:solidFill>
                  <a:schemeClr val="tx2"/>
                </a:solidFill>
                <a:latin typeface="Georgia"/>
              </a:rPr>
              <a:t>Hva kan man gjøre for å være en god venn på skolen?</a:t>
            </a:r>
          </a:p>
        </p:txBody>
      </p:sp>
      <p:pic>
        <p:nvPicPr>
          <p:cNvPr id="5" name="Bilde 4" descr="Illustrasjon som viser to elevar som gir high five. - Klikk for stort bilete">
            <a:extLst>
              <a:ext uri="{FF2B5EF4-FFF2-40B4-BE49-F238E27FC236}">
                <a16:creationId xmlns:a16="http://schemas.microsoft.com/office/drawing/2014/main" id="{1F5CE258-3571-40DB-B785-3FC2970F2EF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1301" y="2315905"/>
            <a:ext cx="7142520" cy="4025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9761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48C39E-7F5F-FA50-8F0A-05CBECF393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DEE45BE-CF83-90C0-8F9B-BC5ADA8DE2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309083" y="-328506"/>
            <a:ext cx="12516972" cy="2171511"/>
          </a:xfrm>
        </p:spPr>
        <p:txBody>
          <a:bodyPr>
            <a:normAutofit/>
          </a:bodyPr>
          <a:lstStyle/>
          <a:p>
            <a:r>
              <a:rPr lang="nb-NO" b="0">
                <a:solidFill>
                  <a:schemeClr val="tx2"/>
                </a:solidFill>
                <a:latin typeface="Georgia"/>
              </a:rPr>
              <a:t>Hvorfor er det viktig å være gode venner på skolen?</a:t>
            </a:r>
          </a:p>
        </p:txBody>
      </p:sp>
      <p:pic>
        <p:nvPicPr>
          <p:cNvPr id="4" name="Picture 2" descr="Illustrasjon frå filmen Venner på skolen av Silje Jin Yksnøy - Klikk for stort bilde">
            <a:extLst>
              <a:ext uri="{FF2B5EF4-FFF2-40B4-BE49-F238E27FC236}">
                <a16:creationId xmlns:a16="http://schemas.microsoft.com/office/drawing/2014/main" id="{C3B47945-AFC3-8079-5257-546913DCEF0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766807" y="1810018"/>
            <a:ext cx="8901193" cy="4466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29359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>
            <a:extLst>
              <a:ext uri="{FF2B5EF4-FFF2-40B4-BE49-F238E27FC236}">
                <a16:creationId xmlns:a16="http://schemas.microsoft.com/office/drawing/2014/main" id="{7343E0C7-B995-0E4E-7940-DEB9DD453D6D}"/>
              </a:ext>
            </a:extLst>
          </p:cNvPr>
          <p:cNvSpPr txBox="1"/>
          <p:nvPr/>
        </p:nvSpPr>
        <p:spPr>
          <a:xfrm flipH="1">
            <a:off x="1930183" y="1745809"/>
            <a:ext cx="5620148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b-NO" sz="6000">
                <a:latin typeface="Georgia"/>
              </a:rPr>
              <a:t>Vi leker!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4800B0C1-61BE-FD63-ADE3-5A62B1618B0D}"/>
              </a:ext>
            </a:extLst>
          </p:cNvPr>
          <p:cNvSpPr txBox="1"/>
          <p:nvPr/>
        </p:nvSpPr>
        <p:spPr>
          <a:xfrm>
            <a:off x="1921693" y="2812022"/>
            <a:ext cx="5284091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nb-NO" sz="4000">
              <a:latin typeface="Georgia"/>
            </a:endParaRPr>
          </a:p>
          <a:p>
            <a:r>
              <a:rPr lang="nb-NO" sz="4000">
                <a:latin typeface="Georgia"/>
              </a:rPr>
              <a:t>Jeg vil være venn med</a:t>
            </a:r>
            <a:endParaRPr lang="nb-NO" sz="4000">
              <a:latin typeface="Georgi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483251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68C4D59-A565-1CA6-C8A5-050F36C19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889" y="365125"/>
            <a:ext cx="11300658" cy="1336936"/>
          </a:xfrm>
        </p:spPr>
        <p:txBody>
          <a:bodyPr lIns="91440" tIns="45720" rIns="91440" bIns="45720" anchor="t"/>
          <a:lstStyle/>
          <a:p>
            <a:br>
              <a:rPr lang="nb-NO"/>
            </a:br>
            <a:r>
              <a:rPr lang="nb-NO" sz="6000" b="0">
                <a:solidFill>
                  <a:schemeClr val="accent1"/>
                </a:solidFill>
                <a:latin typeface="Georgia"/>
              </a:rPr>
              <a:t>Vi oppsummer sammen i ringen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52AD62F-0DB6-602E-20E5-5B39ABE892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58100" y="2297089"/>
            <a:ext cx="6939164" cy="3374070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endParaRPr lang="nb-NO" sz="2400">
              <a:ea typeface="+mn-lt"/>
              <a:cs typeface="+mn-lt"/>
            </a:endParaRPr>
          </a:p>
          <a:p>
            <a:pPr lvl="2"/>
            <a:r>
              <a:rPr lang="nb-NO" sz="4000">
                <a:solidFill>
                  <a:schemeClr val="tx2"/>
                </a:solidFill>
                <a:latin typeface="Georgia"/>
                <a:ea typeface="+mn-lt"/>
                <a:cs typeface="+mn-lt"/>
              </a:rPr>
              <a:t>Hva likte du i dag? </a:t>
            </a:r>
          </a:p>
          <a:p>
            <a:pPr lvl="2"/>
            <a:r>
              <a:rPr lang="nb-NO" sz="4000">
                <a:solidFill>
                  <a:schemeClr val="tx2"/>
                </a:solidFill>
                <a:latin typeface="Georgia"/>
                <a:ea typeface="+mn-lt"/>
                <a:cs typeface="+mn-lt"/>
              </a:rPr>
              <a:t>Hva lærte du? </a:t>
            </a:r>
          </a:p>
          <a:p>
            <a:pPr lvl="2"/>
            <a:r>
              <a:rPr lang="nb-NO" sz="4000">
                <a:solidFill>
                  <a:schemeClr val="tx2"/>
                </a:solidFill>
                <a:latin typeface="Georgia"/>
                <a:ea typeface="+mn-lt"/>
                <a:cs typeface="+mn-lt"/>
              </a:rPr>
              <a:t>Hvorfor er dette viktig? </a:t>
            </a:r>
          </a:p>
          <a:p>
            <a:pPr lvl="2"/>
            <a:r>
              <a:rPr lang="nb-NO" sz="4000">
                <a:solidFill>
                  <a:schemeClr val="tx2"/>
                </a:solidFill>
                <a:latin typeface="Georgia"/>
                <a:ea typeface="+mn-lt"/>
                <a:cs typeface="+mn-lt"/>
              </a:rPr>
              <a:t>Hva kan vi øve på?</a:t>
            </a:r>
          </a:p>
        </p:txBody>
      </p:sp>
      <p:pic>
        <p:nvPicPr>
          <p:cNvPr id="5" name="Plassholder for innhold 4" descr="Et bilde som inneholder brun&#10;&#10;Automatisk generert beskrivelse">
            <a:extLst>
              <a:ext uri="{FF2B5EF4-FFF2-40B4-BE49-F238E27FC236}">
                <a16:creationId xmlns:a16="http://schemas.microsoft.com/office/drawing/2014/main" id="{7E0CCFED-A70F-0DDA-2C0F-F34F5FB8141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1072626" y="2304762"/>
            <a:ext cx="3798345" cy="3806825"/>
          </a:xfrm>
          <a:custGeom>
            <a:avLst/>
            <a:gdLst/>
            <a:ahLst/>
            <a:cxnLst/>
            <a:rect l="l" t="t" r="r" b="b"/>
            <a:pathLst>
              <a:path w="1838528" h="1838528">
                <a:moveTo>
                  <a:pt x="919264" y="0"/>
                </a:moveTo>
                <a:cubicBezTo>
                  <a:pt x="1426959" y="0"/>
                  <a:pt x="1838528" y="411569"/>
                  <a:pt x="1838528" y="919264"/>
                </a:cubicBezTo>
                <a:cubicBezTo>
                  <a:pt x="1838528" y="1426959"/>
                  <a:pt x="1426959" y="1838528"/>
                  <a:pt x="919264" y="1838528"/>
                </a:cubicBezTo>
                <a:cubicBezTo>
                  <a:pt x="411569" y="1838528"/>
                  <a:pt x="0" y="1426959"/>
                  <a:pt x="0" y="919264"/>
                </a:cubicBezTo>
                <a:cubicBezTo>
                  <a:pt x="0" y="411569"/>
                  <a:pt x="411569" y="0"/>
                  <a:pt x="919264" y="0"/>
                </a:cubicBezTo>
                <a:close/>
              </a:path>
            </a:pathLst>
          </a:cu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4_Office-tema">
  <a:themeElements>
    <a:clrScheme name="Egendefinert 1">
      <a:dk1>
        <a:srgbClr val="191A35"/>
      </a:dk1>
      <a:lt1>
        <a:srgbClr val="DCE8E3"/>
      </a:lt1>
      <a:dk2>
        <a:srgbClr val="009D8F"/>
      </a:dk2>
      <a:lt2>
        <a:srgbClr val="FFFEFE"/>
      </a:lt2>
      <a:accent1>
        <a:srgbClr val="009D8F"/>
      </a:accent1>
      <a:accent2>
        <a:srgbClr val="DCE8E3"/>
      </a:accent2>
      <a:accent3>
        <a:srgbClr val="276AA5"/>
      </a:accent3>
      <a:accent4>
        <a:srgbClr val="BBD9D0"/>
      </a:accent4>
      <a:accent5>
        <a:srgbClr val="276AA5"/>
      </a:accent5>
      <a:accent6>
        <a:srgbClr val="E2E1DA"/>
      </a:accent6>
      <a:hlink>
        <a:srgbClr val="009D8F"/>
      </a:hlink>
      <a:folHlink>
        <a:srgbClr val="276AA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Egendefinert utform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Office-tema">
  <a:themeElements>
    <a:clrScheme name="Robuste Barn">
      <a:dk1>
        <a:srgbClr val="191A35"/>
      </a:dk1>
      <a:lt1>
        <a:srgbClr val="DCE8E3"/>
      </a:lt1>
      <a:dk2>
        <a:srgbClr val="009D8F"/>
      </a:dk2>
      <a:lt2>
        <a:srgbClr val="DCE8E3"/>
      </a:lt2>
      <a:accent1>
        <a:srgbClr val="009D8F"/>
      </a:accent1>
      <a:accent2>
        <a:srgbClr val="DCE8E3"/>
      </a:accent2>
      <a:accent3>
        <a:srgbClr val="276AA5"/>
      </a:accent3>
      <a:accent4>
        <a:srgbClr val="BBD9D0"/>
      </a:accent4>
      <a:accent5>
        <a:srgbClr val="276AA5"/>
      </a:accent5>
      <a:accent6>
        <a:srgbClr val="E2E1DA"/>
      </a:accent6>
      <a:hlink>
        <a:srgbClr val="009D8F"/>
      </a:hlink>
      <a:folHlink>
        <a:srgbClr val="276AA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-tema">
  <a:themeElements>
    <a:clrScheme name="Egendefinert 1">
      <a:dk1>
        <a:srgbClr val="191A35"/>
      </a:dk1>
      <a:lt1>
        <a:srgbClr val="DCE8E3"/>
      </a:lt1>
      <a:dk2>
        <a:srgbClr val="009D8F"/>
      </a:dk2>
      <a:lt2>
        <a:srgbClr val="FFFEFE"/>
      </a:lt2>
      <a:accent1>
        <a:srgbClr val="009D8F"/>
      </a:accent1>
      <a:accent2>
        <a:srgbClr val="DCE8E3"/>
      </a:accent2>
      <a:accent3>
        <a:srgbClr val="276AA5"/>
      </a:accent3>
      <a:accent4>
        <a:srgbClr val="BBD9D0"/>
      </a:accent4>
      <a:accent5>
        <a:srgbClr val="276AA5"/>
      </a:accent5>
      <a:accent6>
        <a:srgbClr val="E2E1DA"/>
      </a:accent6>
      <a:hlink>
        <a:srgbClr val="009D8F"/>
      </a:hlink>
      <a:folHlink>
        <a:srgbClr val="276AA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6_Office-tema">
  <a:themeElements>
    <a:clrScheme name="Egendefinert 1">
      <a:dk1>
        <a:srgbClr val="191A35"/>
      </a:dk1>
      <a:lt1>
        <a:srgbClr val="DCE8E3"/>
      </a:lt1>
      <a:dk2>
        <a:srgbClr val="009D8F"/>
      </a:dk2>
      <a:lt2>
        <a:srgbClr val="FFFEFE"/>
      </a:lt2>
      <a:accent1>
        <a:srgbClr val="009D8F"/>
      </a:accent1>
      <a:accent2>
        <a:srgbClr val="DCE8E3"/>
      </a:accent2>
      <a:accent3>
        <a:srgbClr val="276AA5"/>
      </a:accent3>
      <a:accent4>
        <a:srgbClr val="BBD9D0"/>
      </a:accent4>
      <a:accent5>
        <a:srgbClr val="276AA5"/>
      </a:accent5>
      <a:accent6>
        <a:srgbClr val="E2E1DA"/>
      </a:accent6>
      <a:hlink>
        <a:srgbClr val="009D8F"/>
      </a:hlink>
      <a:folHlink>
        <a:srgbClr val="276AA5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7_Office-tema">
  <a:themeElements>
    <a:clrScheme name="Egendefinert 1">
      <a:dk1>
        <a:srgbClr val="191A35"/>
      </a:dk1>
      <a:lt1>
        <a:srgbClr val="DCE8E3"/>
      </a:lt1>
      <a:dk2>
        <a:srgbClr val="009D8F"/>
      </a:dk2>
      <a:lt2>
        <a:srgbClr val="FFFEFE"/>
      </a:lt2>
      <a:accent1>
        <a:srgbClr val="009D8F"/>
      </a:accent1>
      <a:accent2>
        <a:srgbClr val="DCE8E3"/>
      </a:accent2>
      <a:accent3>
        <a:srgbClr val="276AA5"/>
      </a:accent3>
      <a:accent4>
        <a:srgbClr val="BBD9D0"/>
      </a:accent4>
      <a:accent5>
        <a:srgbClr val="276AA5"/>
      </a:accent5>
      <a:accent6>
        <a:srgbClr val="E2E1DA"/>
      </a:accent6>
      <a:hlink>
        <a:srgbClr val="009D8F"/>
      </a:hlink>
      <a:folHlink>
        <a:srgbClr val="276AA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obuste Barn_Profil_PP_Presentasjon" id="{5D8BE0BD-8766-F64A-B214-3AAD3B23BC0D}" vid="{72614E21-DF98-7D46-8731-84A07EA55BD9}"/>
    </a:ext>
  </a:extLst>
</a:theme>
</file>

<file path=ppt/theme/theme7.xml><?xml version="1.0" encoding="utf-8"?>
<a:theme xmlns:a="http://schemas.openxmlformats.org/drawingml/2006/main" name="8_Office-tema">
  <a:themeElements>
    <a:clrScheme name="Egendefinert 1">
      <a:dk1>
        <a:srgbClr val="191A35"/>
      </a:dk1>
      <a:lt1>
        <a:srgbClr val="DCE8E3"/>
      </a:lt1>
      <a:dk2>
        <a:srgbClr val="009D8F"/>
      </a:dk2>
      <a:lt2>
        <a:srgbClr val="FFFEFE"/>
      </a:lt2>
      <a:accent1>
        <a:srgbClr val="009D8F"/>
      </a:accent1>
      <a:accent2>
        <a:srgbClr val="DCE8E3"/>
      </a:accent2>
      <a:accent3>
        <a:srgbClr val="276AA5"/>
      </a:accent3>
      <a:accent4>
        <a:srgbClr val="BBD9D0"/>
      </a:accent4>
      <a:accent5>
        <a:srgbClr val="276AA5"/>
      </a:accent5>
      <a:accent6>
        <a:srgbClr val="E2E1DA"/>
      </a:accent6>
      <a:hlink>
        <a:srgbClr val="009D8F"/>
      </a:hlink>
      <a:folHlink>
        <a:srgbClr val="276AA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obuste Barn_Profil_PP_Presentasjon" id="{5D8BE0BD-8766-F64A-B214-3AAD3B23BC0D}" vid="{5B92D138-C25D-5A46-B7FC-BA2332ABBCB7}"/>
    </a:ext>
  </a:extLst>
</a:theme>
</file>

<file path=ppt/theme/theme8.xml><?xml version="1.0" encoding="utf-8"?>
<a:theme xmlns:a="http://schemas.openxmlformats.org/drawingml/2006/main" name="9_Office-tema">
  <a:themeElements>
    <a:clrScheme name="Egendefinert 1">
      <a:dk1>
        <a:srgbClr val="191A35"/>
      </a:dk1>
      <a:lt1>
        <a:srgbClr val="DCE8E3"/>
      </a:lt1>
      <a:dk2>
        <a:srgbClr val="009D8F"/>
      </a:dk2>
      <a:lt2>
        <a:srgbClr val="FFFEFE"/>
      </a:lt2>
      <a:accent1>
        <a:srgbClr val="009D8F"/>
      </a:accent1>
      <a:accent2>
        <a:srgbClr val="DCE8E3"/>
      </a:accent2>
      <a:accent3>
        <a:srgbClr val="276AA5"/>
      </a:accent3>
      <a:accent4>
        <a:srgbClr val="BBD9D0"/>
      </a:accent4>
      <a:accent5>
        <a:srgbClr val="276AA5"/>
      </a:accent5>
      <a:accent6>
        <a:srgbClr val="E2E1DA"/>
      </a:accent6>
      <a:hlink>
        <a:srgbClr val="009D8F"/>
      </a:hlink>
      <a:folHlink>
        <a:srgbClr val="276AA5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obuste Barn_Profil_PP_Presentasjon" id="{5D8BE0BD-8766-F64A-B214-3AAD3B23BC0D}" vid="{CB0D46C2-F3AF-FF4B-BB9F-1F0E4EAD2805}"/>
    </a:ext>
  </a:extLst>
</a:theme>
</file>

<file path=ppt/theme/theme9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Robuste Barn">
    <a:dk1>
      <a:srgbClr val="191A35"/>
    </a:dk1>
    <a:lt1>
      <a:srgbClr val="DCE8E3"/>
    </a:lt1>
    <a:dk2>
      <a:srgbClr val="009D8F"/>
    </a:dk2>
    <a:lt2>
      <a:srgbClr val="DCE8E3"/>
    </a:lt2>
    <a:accent1>
      <a:srgbClr val="009D8F"/>
    </a:accent1>
    <a:accent2>
      <a:srgbClr val="DCE8E3"/>
    </a:accent2>
    <a:accent3>
      <a:srgbClr val="276AA5"/>
    </a:accent3>
    <a:accent4>
      <a:srgbClr val="BBD9D0"/>
    </a:accent4>
    <a:accent5>
      <a:srgbClr val="276AA5"/>
    </a:accent5>
    <a:accent6>
      <a:srgbClr val="E2E1DA"/>
    </a:accent6>
    <a:hlink>
      <a:srgbClr val="009D8F"/>
    </a:hlink>
    <a:folHlink>
      <a:srgbClr val="276AA5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8da453c-6e37-4915-9292-e90fa68e84a7" xsi:nil="true"/>
    <lcf76f155ced4ddcb4097134ff3c332f xmlns="ee598b89-8811-470d-ad8e-f3a66432fe16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9BDA7F1AC33E64785F6135B1EACC2E7" ma:contentTypeVersion="16" ma:contentTypeDescription="Create a new document." ma:contentTypeScope="" ma:versionID="783647a80f22e87b0efb0416de826df2">
  <xsd:schema xmlns:xsd="http://www.w3.org/2001/XMLSchema" xmlns:xs="http://www.w3.org/2001/XMLSchema" xmlns:p="http://schemas.microsoft.com/office/2006/metadata/properties" xmlns:ns2="ee598b89-8811-470d-ad8e-f3a66432fe16" xmlns:ns3="b8da453c-6e37-4915-9292-e90fa68e84a7" targetNamespace="http://schemas.microsoft.com/office/2006/metadata/properties" ma:root="true" ma:fieldsID="47bc7a35b7bf179a766a3910708f1c6e" ns2:_="" ns3:_="">
    <xsd:import namespace="ee598b89-8811-470d-ad8e-f3a66432fe16"/>
    <xsd:import namespace="b8da453c-6e37-4915-9292-e90fa68e84a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598b89-8811-470d-ad8e-f3a66432fe1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84de8575-74db-4a6a-b3a0-42d3e2483af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da453c-6e37-4915-9292-e90fa68e84a7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d04e097e-fe66-4030-ac2a-d36d0cfa8816}" ma:internalName="TaxCatchAll" ma:showField="CatchAllData" ma:web="b8da453c-6e37-4915-9292-e90fa68e84a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1C276B6-875B-45C6-8DFF-C750ACEC269B}">
  <ds:schemaRefs>
    <ds:schemaRef ds:uri="http://purl.org/dc/dcmitype/"/>
    <ds:schemaRef ds:uri="b8da453c-6e37-4915-9292-e90fa68e84a7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schemas.microsoft.com/office/2006/documentManagement/types"/>
    <ds:schemaRef ds:uri="ee598b89-8811-470d-ad8e-f3a66432fe16"/>
    <ds:schemaRef ds:uri="http://schemas.microsoft.com/office/2006/metadata/properties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F740F78B-DFD0-4DA3-A20C-0C8B2FC4FE6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5F61871-9AAE-4FE6-815B-6700DC51F15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e598b89-8811-470d-ad8e-f3a66432fe16"/>
    <ds:schemaRef ds:uri="b8da453c-6e37-4915-9292-e90fa68e84a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734</Words>
  <Application>Microsoft Office PowerPoint</Application>
  <PresentationFormat>Widescreen</PresentationFormat>
  <Paragraphs>76</Paragraphs>
  <Slides>10</Slides>
  <Notes>9</Notes>
  <HiddenSlides>0</HiddenSlides>
  <MMClips>2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8</vt:i4>
      </vt:variant>
      <vt:variant>
        <vt:lpstr>Lysbildetitler</vt:lpstr>
      </vt:variant>
      <vt:variant>
        <vt:i4>10</vt:i4>
      </vt:variant>
    </vt:vector>
  </HeadingPairs>
  <TitlesOfParts>
    <vt:vector size="24" baseType="lpstr">
      <vt:lpstr>Arial</vt:lpstr>
      <vt:lpstr>Calibri</vt:lpstr>
      <vt:lpstr>Calibri Light</vt:lpstr>
      <vt:lpstr>Georgia</vt:lpstr>
      <vt:lpstr>Symbol</vt:lpstr>
      <vt:lpstr>Times New Roman</vt:lpstr>
      <vt:lpstr>4_Office-tema</vt:lpstr>
      <vt:lpstr>Egendefinert utforming</vt:lpstr>
      <vt:lpstr>5_Office-tema</vt:lpstr>
      <vt:lpstr>3_Office-tema</vt:lpstr>
      <vt:lpstr>6_Office-tema</vt:lpstr>
      <vt:lpstr>7_Office-tema</vt:lpstr>
      <vt:lpstr>8_Office-tema</vt:lpstr>
      <vt:lpstr>9_Office-tema</vt:lpstr>
      <vt:lpstr>Vennskap 1. og 2. trinn</vt:lpstr>
      <vt:lpstr>   Inngangsmusikk      </vt:lpstr>
      <vt:lpstr>PowerPoint-presentasjon</vt:lpstr>
      <vt:lpstr>PowerPoint-presentasjon</vt:lpstr>
      <vt:lpstr>Hvilke forskjellige type venner kan man være?</vt:lpstr>
      <vt:lpstr>Hva kan man gjøre for å være en god venn på skolen?</vt:lpstr>
      <vt:lpstr>Hvorfor er det viktig å være gode venner på skolen?</vt:lpstr>
      <vt:lpstr>PowerPoint-presentasjon</vt:lpstr>
      <vt:lpstr> Vi oppsummer sammen i ringen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Guro M. Dalsegg</dc:creator>
  <cp:lastModifiedBy>Renate Dybdal Hansen</cp:lastModifiedBy>
  <cp:revision>12</cp:revision>
  <dcterms:created xsi:type="dcterms:W3CDTF">2020-02-24T12:22:26Z</dcterms:created>
  <dcterms:modified xsi:type="dcterms:W3CDTF">2026-03-05T09:30:13Z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0x01010099BDA7F1AC33E64785F6135B1EACC2E7</vt:lpwstr>
  </property>
  <property fmtid="{D5CDD505-2E9C-101B-9397-08002B2CF9AE}" pid="3" name="MediaServiceImageTags">
    <vt:lpwstr/>
  </property>
</Properties>
</file>