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2"/>
  </p:notesMasterIdLst>
  <p:sldIdLst>
    <p:sldId id="261" r:id="rId5"/>
    <p:sldId id="263" r:id="rId6"/>
    <p:sldId id="292" r:id="rId7"/>
    <p:sldId id="271" r:id="rId8"/>
    <p:sldId id="281" r:id="rId9"/>
    <p:sldId id="288" r:id="rId10"/>
    <p:sldId id="293" r:id="rId11"/>
    <p:sldId id="282" r:id="rId12"/>
    <p:sldId id="296" r:id="rId13"/>
    <p:sldId id="278" r:id="rId14"/>
    <p:sldId id="284" r:id="rId15"/>
    <p:sldId id="291" r:id="rId16"/>
    <p:sldId id="294" r:id="rId17"/>
    <p:sldId id="297" r:id="rId18"/>
    <p:sldId id="280" r:id="rId19"/>
    <p:sldId id="279" r:id="rId20"/>
    <p:sldId id="29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348"/>
    <p:restoredTop sz="84155" autoAdjust="0"/>
  </p:normalViewPr>
  <p:slideViewPr>
    <p:cSldViewPr snapToGrid="0" snapToObjects="1">
      <p:cViewPr>
        <p:scale>
          <a:sx n="80" d="100"/>
          <a:sy n="80" d="100"/>
        </p:scale>
        <p:origin x="2696" y="67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28.02.2024</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Gadini-388416/?utm_source=link-attribution&amp;utm_medium=referral&amp;utm_campaign=image&amp;utm_content=64694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64694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no/users/dgchpy0-630113/?utm_source=link-attribution&amp;utm_medium=referral&amp;utm_campaign=image&amp;utm_content=56215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562154"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Rk6l-CmYU7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no/users/Mizter_X94-2533164/?utm_source=link-attribution&amp;utm_medium=referral&amp;utm_campaign=image&amp;utm_content=174881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174881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Alle trenger litt press.</a:t>
            </a:r>
            <a:r>
              <a:rPr lang="nb-NO" sz="1200" kern="1200" dirty="0">
                <a:solidFill>
                  <a:schemeClr val="tx1"/>
                </a:solidFill>
                <a:effectLst/>
                <a:latin typeface="+mn-lt"/>
                <a:ea typeface="+mn-ea"/>
                <a:cs typeface="+mn-cs"/>
              </a:rPr>
              <a:t> Om læreren din sier ”Jeg vet du klarer, du er en smart fyr”, da får du lyst til å gjøre ditt beste. Læreren heier på deg og tror på deg. Det er godt press.</a:t>
            </a:r>
          </a:p>
          <a:p>
            <a:r>
              <a:rPr lang="nb-NO" sz="1200" b="1" kern="1200" dirty="0">
                <a:solidFill>
                  <a:schemeClr val="tx1"/>
                </a:solidFill>
                <a:effectLst/>
                <a:latin typeface="+mn-lt"/>
                <a:ea typeface="+mn-ea"/>
                <a:cs typeface="+mn-cs"/>
              </a:rPr>
              <a:t>Dårlig press</a:t>
            </a:r>
            <a:r>
              <a:rPr lang="nb-NO" sz="1200" kern="1200" dirty="0">
                <a:solidFill>
                  <a:schemeClr val="tx1"/>
                </a:solidFill>
                <a:effectLst/>
                <a:latin typeface="+mn-lt"/>
                <a:ea typeface="+mn-ea"/>
                <a:cs typeface="+mn-cs"/>
              </a:rPr>
              <a:t> er om læreren din sier med sur stemme: ”Du må øve mer, du slurver”, når problemet egentlig er at du ikke skjønner hva du skal gjøre. Da føler du deg dårlig. At det er noe feil med deg.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a:t>
            </a:fld>
            <a:endParaRPr lang="nn-NO"/>
          </a:p>
        </p:txBody>
      </p:sp>
    </p:spTree>
    <p:extLst>
      <p:ext uri="{BB962C8B-B14F-4D97-AF65-F5344CB8AC3E}">
        <p14:creationId xmlns:p14="http://schemas.microsoft.com/office/powerpoint/2010/main" val="176262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Nå skal dere få en </a:t>
            </a:r>
            <a:r>
              <a:rPr lang="nb-NO" sz="1200" b="1" kern="1200" dirty="0" err="1">
                <a:solidFill>
                  <a:schemeClr val="tx1"/>
                </a:solidFill>
                <a:effectLst/>
                <a:latin typeface="+mn-lt"/>
                <a:ea typeface="+mn-ea"/>
                <a:cs typeface="+mn-cs"/>
              </a:rPr>
              <a:t>tipsliste</a:t>
            </a:r>
            <a:r>
              <a:rPr lang="nb-NO" sz="1200" b="1" kern="1200" dirty="0">
                <a:solidFill>
                  <a:schemeClr val="tx1"/>
                </a:solidFill>
                <a:effectLst/>
                <a:latin typeface="+mn-lt"/>
                <a:ea typeface="+mn-ea"/>
                <a:cs typeface="+mn-cs"/>
              </a:rPr>
              <a:t> for å jobbe med selvfølelse. Den kan jobbes med.</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89592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Tips </a:t>
            </a:r>
            <a:r>
              <a:rPr lang="nb-NO" sz="1200" b="1" kern="1200" dirty="0" err="1">
                <a:solidFill>
                  <a:schemeClr val="tx1"/>
                </a:solidFill>
                <a:effectLst/>
                <a:latin typeface="+mn-lt"/>
                <a:ea typeface="+mn-ea"/>
                <a:cs typeface="+mn-cs"/>
              </a:rPr>
              <a:t>nr</a:t>
            </a:r>
            <a:r>
              <a:rPr lang="nb-NO" sz="1200" b="1" kern="1200" dirty="0">
                <a:solidFill>
                  <a:schemeClr val="tx1"/>
                </a:solidFill>
                <a:effectLst/>
                <a:latin typeface="+mn-lt"/>
                <a:ea typeface="+mn-ea"/>
                <a:cs typeface="+mn-cs"/>
              </a:rPr>
              <a:t> 1: Prøv å tenke som en bronsevinner.</a:t>
            </a:r>
            <a:r>
              <a:rPr lang="nb-NO" sz="1200" kern="1200" dirty="0">
                <a:solidFill>
                  <a:schemeClr val="tx1"/>
                </a:solidFill>
                <a:effectLst/>
                <a:latin typeface="+mn-lt"/>
                <a:ea typeface="+mn-ea"/>
                <a:cs typeface="+mn-cs"/>
              </a:rPr>
              <a:t> Bronsevinnere er mye mer fornøyd enn sølvvinnere. Bronsevinnere tenker nemlig på at de klarte å få medalje. Sølvvinnere stakkars, tenker bare på gullet som de ikke vant. Sammenlign deg med det verste, ikke det beste</a:t>
            </a:r>
          </a:p>
          <a:p>
            <a:pPr lvl="0"/>
            <a:endParaRPr lang="nb-NO"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dirty="0"/>
              <a:t>Foto: Bildet er tatt av </a:t>
            </a:r>
            <a:r>
              <a:rPr lang="nb-NO" u="sng" dirty="0">
                <a:hlinkClick r:id="rId3"/>
              </a:rPr>
              <a:t>Adriano Gadini</a:t>
            </a:r>
            <a:r>
              <a:rPr lang="nb-NO" dirty="0"/>
              <a:t> fra </a:t>
            </a:r>
            <a:r>
              <a:rPr lang="nb-NO" u="sng" dirty="0">
                <a:hlinkClick r:id="rId4"/>
              </a:rPr>
              <a:t>Pixabay</a:t>
            </a:r>
            <a:r>
              <a:rPr lang="nb-NO" dirty="0"/>
              <a: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46481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04040 Tips </a:t>
            </a:r>
            <a:r>
              <a:rPr lang="nb-NO" sz="1200" b="1" kern="1200" dirty="0" err="1">
                <a:solidFill>
                  <a:schemeClr val="tx1"/>
                </a:solidFill>
                <a:effectLst/>
                <a:latin typeface="+mn-lt"/>
                <a:ea typeface="+mn-ea"/>
                <a:cs typeface="+mn-cs"/>
              </a:rPr>
              <a:t>nr</a:t>
            </a:r>
            <a:r>
              <a:rPr lang="nb-NO" sz="1200" b="1" kern="1200" dirty="0">
                <a:solidFill>
                  <a:schemeClr val="tx1"/>
                </a:solidFill>
                <a:effectLst/>
                <a:latin typeface="+mn-lt"/>
                <a:ea typeface="+mn-ea"/>
                <a:cs typeface="+mn-cs"/>
              </a:rPr>
              <a:t> 2: Sammenlign deg med deg selv.</a:t>
            </a:r>
            <a:r>
              <a:rPr lang="nb-NO" sz="1200" kern="1200" dirty="0">
                <a:solidFill>
                  <a:schemeClr val="tx1"/>
                </a:solidFill>
                <a:effectLst/>
                <a:latin typeface="+mn-lt"/>
                <a:ea typeface="+mn-ea"/>
                <a:cs typeface="+mn-cs"/>
              </a:rPr>
              <a:t> Ingen andre. Hva gjorde du bedre i dag enn i går. Enn i fjor?</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12</a:t>
            </a:fld>
            <a:endParaRPr lang="nn-NO"/>
          </a:p>
        </p:txBody>
      </p:sp>
    </p:spTree>
    <p:extLst>
      <p:ext uri="{BB962C8B-B14F-4D97-AF65-F5344CB8AC3E}">
        <p14:creationId xmlns:p14="http://schemas.microsoft.com/office/powerpoint/2010/main" val="238823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Tips </a:t>
            </a:r>
            <a:r>
              <a:rPr lang="nb-NO" sz="1200" b="1" kern="1200" dirty="0" err="1">
                <a:solidFill>
                  <a:schemeClr val="tx1"/>
                </a:solidFill>
                <a:effectLst/>
                <a:latin typeface="+mn-lt"/>
                <a:ea typeface="+mn-ea"/>
                <a:cs typeface="+mn-cs"/>
              </a:rPr>
              <a:t>nr</a:t>
            </a:r>
            <a:r>
              <a:rPr lang="nb-NO" sz="1200" b="1" kern="1200" dirty="0">
                <a:solidFill>
                  <a:schemeClr val="tx1"/>
                </a:solidFill>
                <a:effectLst/>
                <a:latin typeface="+mn-lt"/>
                <a:ea typeface="+mn-ea"/>
                <a:cs typeface="+mn-cs"/>
              </a:rPr>
              <a:t> 3: Gi deg selv lov til å gjøre feil. </a:t>
            </a:r>
            <a:r>
              <a:rPr lang="nb-NO" sz="1200" kern="1200" dirty="0">
                <a:solidFill>
                  <a:schemeClr val="tx1"/>
                </a:solidFill>
                <a:effectLst/>
                <a:latin typeface="+mn-lt"/>
                <a:ea typeface="+mn-ea"/>
                <a:cs typeface="+mn-cs"/>
              </a:rPr>
              <a:t>Når du gjør en feil, så blir du flau, bøyer deg og gjemmer ansiktet.</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Det er jo normalt.</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Prøv om du heller klarer å si ”Hurra! </a:t>
            </a:r>
            <a:r>
              <a:rPr lang="nb-NO" sz="1200" kern="1200" dirty="0" err="1">
                <a:solidFill>
                  <a:schemeClr val="tx1"/>
                </a:solidFill>
                <a:effectLst/>
                <a:latin typeface="+mn-lt"/>
                <a:ea typeface="+mn-ea"/>
                <a:cs typeface="+mn-cs"/>
              </a:rPr>
              <a:t>Yohoo</a:t>
            </a:r>
            <a:r>
              <a:rPr lang="nb-NO" sz="1200" kern="1200" dirty="0">
                <a:solidFill>
                  <a:schemeClr val="tx1"/>
                </a:solidFill>
                <a:effectLst/>
                <a:latin typeface="+mn-lt"/>
                <a:ea typeface="+mn-ea"/>
                <a:cs typeface="+mn-cs"/>
              </a:rPr>
              <a:t>! Jeg gjorde feil!” Å gjøre feil er faktisk den beste måten å lære på.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13</a:t>
            </a:fld>
            <a:endParaRPr lang="nn-NO"/>
          </a:p>
        </p:txBody>
      </p:sp>
    </p:spTree>
    <p:extLst>
      <p:ext uri="{BB962C8B-B14F-4D97-AF65-F5344CB8AC3E}">
        <p14:creationId xmlns:p14="http://schemas.microsoft.com/office/powerpoint/2010/main" val="200823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Tips </a:t>
            </a:r>
            <a:r>
              <a:rPr lang="nb-NO" sz="1200" b="1" kern="1200" dirty="0" err="1">
                <a:solidFill>
                  <a:schemeClr val="tx1"/>
                </a:solidFill>
                <a:effectLst/>
                <a:latin typeface="+mn-lt"/>
                <a:ea typeface="+mn-ea"/>
                <a:cs typeface="+mn-cs"/>
              </a:rPr>
              <a:t>nr</a:t>
            </a:r>
            <a:r>
              <a:rPr lang="nb-NO" sz="1200" b="1" kern="1200" dirty="0">
                <a:solidFill>
                  <a:schemeClr val="tx1"/>
                </a:solidFill>
                <a:effectLst/>
                <a:latin typeface="+mn-lt"/>
                <a:ea typeface="+mn-ea"/>
                <a:cs typeface="+mn-cs"/>
              </a:rPr>
              <a:t> 5: Vi kan ikke være gode i alt.</a:t>
            </a:r>
            <a:r>
              <a:rPr lang="nb-NO" sz="1200" kern="1200" dirty="0">
                <a:solidFill>
                  <a:schemeClr val="tx1"/>
                </a:solidFill>
                <a:effectLst/>
                <a:latin typeface="+mn-lt"/>
                <a:ea typeface="+mn-ea"/>
                <a:cs typeface="+mn-cs"/>
              </a:rPr>
              <a:t> Gjør noen valg. Du kan velge å fokusere på ting du er god til, og bry deg mindre om det andre.</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dirty="0"/>
              <a:t>Bildet er tatt av </a:t>
            </a:r>
            <a:r>
              <a:rPr lang="nb-NO" u="sng" dirty="0">
                <a:hlinkClick r:id="rId3"/>
              </a:rPr>
              <a:t>dgchpy0</a:t>
            </a:r>
            <a:r>
              <a:rPr lang="nb-NO" dirty="0"/>
              <a:t> fra </a:t>
            </a:r>
            <a:r>
              <a:rPr lang="nb-NO" u="sng" dirty="0">
                <a:hlinkClick r:id="rId4"/>
              </a:rPr>
              <a:t>Pixabay</a:t>
            </a:r>
            <a:endParaRPr lang="nb-NO" dirty="0"/>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15</a:t>
            </a:fld>
            <a:endParaRPr lang="nn-NO"/>
          </a:p>
        </p:txBody>
      </p:sp>
    </p:spTree>
    <p:extLst>
      <p:ext uri="{BB962C8B-B14F-4D97-AF65-F5344CB8AC3E}">
        <p14:creationId xmlns:p14="http://schemas.microsoft.com/office/powerpoint/2010/main" val="158223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Dere skal nå se filmen om Barneombudet.</a:t>
            </a:r>
            <a:r>
              <a:rPr lang="nb-NO" sz="1200" kern="1200" dirty="0">
                <a:solidFill>
                  <a:schemeClr val="tx1"/>
                </a:solidFill>
                <a:effectLst/>
                <a:latin typeface="+mn-lt"/>
                <a:ea typeface="+mn-ea"/>
                <a:cs typeface="+mn-cs"/>
              </a:rPr>
              <a:t> Det er viktig å huske på barn og unge har rett til å bli behandlet bra. Hvordan hjelper vi hverandre når noe galt skjer? Å si ifra når en venn trenger hjelp, er ikke å sladre. </a:t>
            </a:r>
            <a:r>
              <a:rPr lang="nb-NO" sz="1200" b="1" kern="1200" dirty="0">
                <a:solidFill>
                  <a:schemeClr val="tx1"/>
                </a:solidFill>
                <a:effectLst/>
                <a:latin typeface="+mn-lt"/>
                <a:ea typeface="+mn-ea"/>
                <a:cs typeface="+mn-cs"/>
              </a:rPr>
              <a:t>Vi kaller det venneplikt. </a:t>
            </a:r>
            <a:r>
              <a:rPr lang="nb-NO" sz="1200" kern="1200" dirty="0">
                <a:solidFill>
                  <a:schemeClr val="tx1"/>
                </a:solidFill>
                <a:effectLst/>
                <a:latin typeface="+mn-lt"/>
                <a:ea typeface="+mn-ea"/>
                <a:cs typeface="+mn-cs"/>
              </a:rPr>
              <a:t>Du kan si ifra til voksne du stoler på, eller ringe Alarmtelefonen og få et råd. </a:t>
            </a:r>
            <a:r>
              <a:rPr lang="nb-NO" sz="1200" b="1" kern="1200" dirty="0">
                <a:solidFill>
                  <a:schemeClr val="tx1"/>
                </a:solidFill>
                <a:effectLst/>
                <a:latin typeface="+mn-lt"/>
                <a:ea typeface="+mn-ea"/>
                <a:cs typeface="+mn-cs"/>
              </a:rPr>
              <a:t>En sunn selvfølelse</a:t>
            </a:r>
            <a:r>
              <a:rPr lang="nb-NO" sz="1200" kern="1200" dirty="0">
                <a:solidFill>
                  <a:schemeClr val="tx1"/>
                </a:solidFill>
                <a:effectLst/>
                <a:latin typeface="+mn-lt"/>
                <a:ea typeface="+mn-ea"/>
                <a:cs typeface="+mn-cs"/>
              </a:rPr>
              <a:t> tør å si ifra, og tør stå opp for egen sak - eller andres. Når vi står opp for oss selv eller andre, da styrker vi egen selvfølelse.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dirty="0">
                <a:hlinkClick r:id="rId3"/>
              </a:rPr>
              <a:t>https://www.youtube.com/watch?v=Rk6l-CmYU7w</a:t>
            </a:r>
            <a:endParaRPr lang="nb-NO"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16</a:t>
            </a:fld>
            <a:endParaRPr lang="nn-NO"/>
          </a:p>
        </p:txBody>
      </p:sp>
    </p:spTree>
    <p:extLst>
      <p:ext uri="{BB962C8B-B14F-4D97-AF65-F5344CB8AC3E}">
        <p14:creationId xmlns:p14="http://schemas.microsoft.com/office/powerpoint/2010/main" val="75691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1882 Selvfølelse betyr å føle seg selv.</a:t>
            </a:r>
            <a:r>
              <a:rPr lang="nb-NO" sz="1200" kern="1200" dirty="0">
                <a:solidFill>
                  <a:schemeClr val="tx1"/>
                </a:solidFill>
                <a:effectLst/>
                <a:latin typeface="+mn-lt"/>
                <a:ea typeface="+mn-ea"/>
                <a:cs typeface="+mn-cs"/>
              </a:rPr>
              <a:t> Føler jeg at jeg er god nok? Eller er jeg dårlig? Er jeg like mye verdt som alle andre? Har jeg rett til å ta plass? Kan jeg kreve at andre hører på meg? Betyr jeg noe?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Selvtillit er praktisk:</a:t>
            </a:r>
            <a:r>
              <a:rPr lang="nb-NO" sz="1200" kern="1200" dirty="0">
                <a:solidFill>
                  <a:schemeClr val="tx1"/>
                </a:solidFill>
                <a:effectLst/>
                <a:latin typeface="+mn-lt"/>
                <a:ea typeface="+mn-ea"/>
                <a:cs typeface="+mn-cs"/>
              </a:rPr>
              <a:t> Du kan være god til å snakke, tegne, game eller sparke fotball. Men selvtilliten kan forandre seg raskt. Du kan føle deg god til å tegne helt til du ser tegningene til noen andre, som er flinkere enn deg. Da kan du få mindre selvtillit på det området, og i verste fall dårligere selvfølelse.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extLst>
      <p:ext uri="{BB962C8B-B14F-4D97-AF65-F5344CB8AC3E}">
        <p14:creationId xmlns:p14="http://schemas.microsoft.com/office/powerpoint/2010/main" val="172105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Det er lett å ødelegge selvfølelsen. </a:t>
            </a:r>
            <a:r>
              <a:rPr lang="nb-NO" sz="1200" kern="1200" dirty="0">
                <a:solidFill>
                  <a:schemeClr val="tx1"/>
                </a:solidFill>
                <a:effectLst/>
                <a:latin typeface="+mn-lt"/>
                <a:ea typeface="+mn-ea"/>
                <a:cs typeface="+mn-cs"/>
              </a:rPr>
              <a:t>Det merker du lett om du blir ignorert for eksempel. Når noen behandler deg som luft og ikke svarer når du snakker. Dårlig behandling og sårende kommentarer er skadelig.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63536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Selvfølelsen blir til sammen med andre.</a:t>
            </a:r>
            <a:r>
              <a:rPr lang="nb-NO" sz="1200" kern="1200" dirty="0">
                <a:solidFill>
                  <a:schemeClr val="tx1"/>
                </a:solidFill>
                <a:effectLst/>
                <a:latin typeface="+mn-lt"/>
                <a:ea typeface="+mn-ea"/>
                <a:cs typeface="+mn-cs"/>
              </a:rPr>
              <a:t> Tenk på et barn. Det er foreldrenes kjærlighet som gjør at barnet kjenner seg verdifull. Det er alle tilbakemeldingene fra alle menneskene helt fra du var bitteliten som til sammen skaper følelsen: Jeg ER noe bra.</a:t>
            </a:r>
          </a:p>
          <a:p>
            <a:endParaRPr lang="nb-NO" dirty="0"/>
          </a:p>
          <a:p>
            <a:r>
              <a:rPr lang="nb-NO" dirty="0"/>
              <a:t>Foto: David Veksler - </a:t>
            </a:r>
            <a:r>
              <a:rPr lang="nb-NO" dirty="0" err="1"/>
              <a:t>Unsplash</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19670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Noen ting får oss til å føle oss verdifulle</a:t>
            </a:r>
            <a:r>
              <a:rPr lang="nb-NO" sz="1200" kern="1200" dirty="0">
                <a:solidFill>
                  <a:schemeClr val="tx1"/>
                </a:solidFill>
                <a:effectLst/>
                <a:latin typeface="+mn-lt"/>
                <a:ea typeface="+mn-ea"/>
                <a:cs typeface="+mn-cs"/>
              </a:rPr>
              <a:t>, som penger, nye klær, og bra karakterer. Fine ting og ”likes” gir kjapp </a:t>
            </a:r>
            <a:r>
              <a:rPr lang="nb-NO" sz="1200" kern="1200" dirty="0" err="1">
                <a:solidFill>
                  <a:schemeClr val="tx1"/>
                </a:solidFill>
                <a:effectLst/>
                <a:latin typeface="+mn-lt"/>
                <a:ea typeface="+mn-ea"/>
                <a:cs typeface="+mn-cs"/>
              </a:rPr>
              <a:t>selvfølelsesboost</a:t>
            </a:r>
            <a:r>
              <a:rPr lang="nb-NO" sz="1200" kern="1200" dirty="0">
                <a:solidFill>
                  <a:schemeClr val="tx1"/>
                </a:solidFill>
                <a:effectLst/>
                <a:latin typeface="+mn-lt"/>
                <a:ea typeface="+mn-ea"/>
                <a:cs typeface="+mn-cs"/>
              </a:rPr>
              <a:t>. Det kan hjelpe der og da, men problemet er at </a:t>
            </a:r>
            <a:r>
              <a:rPr lang="nb-NO" sz="1200" i="1" kern="1200" dirty="0">
                <a:solidFill>
                  <a:schemeClr val="tx1"/>
                </a:solidFill>
                <a:effectLst/>
                <a:latin typeface="+mn-lt"/>
                <a:ea typeface="+mn-ea"/>
                <a:cs typeface="+mn-cs"/>
              </a:rPr>
              <a:t>det varer ikke så lenge.</a:t>
            </a:r>
            <a:endParaRPr lang="nb-NO" sz="120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Bildet:</a:t>
            </a:r>
            <a:r>
              <a:rPr lang="nb-NO" sz="1200" b="0" i="0" kern="1200" baseline="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rPr>
              <a:t> </a:t>
            </a:r>
            <a:r>
              <a:rPr lang="nb-NO" sz="1200" b="0" i="0" u="sng" kern="1200" dirty="0">
                <a:solidFill>
                  <a:schemeClr val="tx1"/>
                </a:solidFill>
                <a:effectLst/>
                <a:latin typeface="+mn-lt"/>
                <a:ea typeface="+mn-ea"/>
                <a:cs typeface="+mn-cs"/>
                <a:hlinkClick r:id="rId3"/>
              </a:rPr>
              <a:t>Mizter_X94</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107156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03767 Det verste presset lager vi faktisk selv.</a:t>
            </a:r>
            <a:r>
              <a:rPr lang="nb-NO" sz="1200" kern="1200" dirty="0">
                <a:solidFill>
                  <a:schemeClr val="tx1"/>
                </a:solidFill>
                <a:effectLst/>
                <a:latin typeface="+mn-lt"/>
                <a:ea typeface="+mn-ea"/>
                <a:cs typeface="+mn-cs"/>
              </a:rPr>
              <a:t> Har du hørt om merkepolitiet? Det er når vi sjekker andres klær. Kroppspolitiet – når vi kommenter andres kropper. Treningspolitiet – kommenterer andres trening. </a:t>
            </a:r>
            <a:r>
              <a:rPr lang="nb-NO" sz="1200" kern="1200" dirty="0" err="1">
                <a:solidFill>
                  <a:schemeClr val="tx1"/>
                </a:solidFill>
                <a:effectLst/>
                <a:latin typeface="+mn-lt"/>
                <a:ea typeface="+mn-ea"/>
                <a:cs typeface="+mn-cs"/>
              </a:rPr>
              <a:t>Sminkepolitet</a:t>
            </a:r>
            <a:r>
              <a:rPr lang="nb-NO" sz="1200" kern="1200" dirty="0">
                <a:solidFill>
                  <a:schemeClr val="tx1"/>
                </a:solidFill>
                <a:effectLst/>
                <a:latin typeface="+mn-lt"/>
                <a:ea typeface="+mn-ea"/>
                <a:cs typeface="+mn-cs"/>
              </a:rPr>
              <a:t>  - andres sminke. Homopolitiet er veldig opptatt av å kommentere om noen er homo eller ikke.</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7</a:t>
            </a:fld>
            <a:endParaRPr lang="nn-NO"/>
          </a:p>
        </p:txBody>
      </p:sp>
    </p:spTree>
    <p:extLst>
      <p:ext uri="{BB962C8B-B14F-4D97-AF65-F5344CB8AC3E}">
        <p14:creationId xmlns:p14="http://schemas.microsoft.com/office/powerpoint/2010/main" val="239058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03829 Når vi hele tiden kommenterer</a:t>
            </a:r>
            <a:r>
              <a:rPr lang="nb-NO" sz="1200" kern="1200" dirty="0">
                <a:solidFill>
                  <a:schemeClr val="tx1"/>
                </a:solidFill>
                <a:effectLst/>
                <a:latin typeface="+mn-lt"/>
                <a:ea typeface="+mn-ea"/>
                <a:cs typeface="+mn-cs"/>
              </a:rPr>
              <a:t> på hverandre, så fører det til at vi blir redde. Prøver å skjule. Prøver å bli bedre. Men det er viktigere for andre at du er grei enn at du er perfekt. </a:t>
            </a:r>
            <a:r>
              <a:rPr lang="nb-NO" sz="1200" b="1" kern="1200" dirty="0">
                <a:solidFill>
                  <a:schemeClr val="tx1"/>
                </a:solidFill>
                <a:effectLst/>
                <a:latin typeface="+mn-lt"/>
                <a:ea typeface="+mn-ea"/>
                <a:cs typeface="+mn-cs"/>
              </a:rPr>
              <a:t>En stor feil vi gjør, er å sammenligne oss.</a:t>
            </a:r>
            <a:r>
              <a:rPr lang="nb-NO" sz="1200" kern="1200" dirty="0">
                <a:solidFill>
                  <a:schemeClr val="tx1"/>
                </a:solidFill>
                <a:effectLst/>
                <a:latin typeface="+mn-lt"/>
                <a:ea typeface="+mn-ea"/>
                <a:cs typeface="+mn-cs"/>
              </a:rPr>
              <a:t> Jo mer vi sammenligner, jo verre blir det. Sammenligning gjør oss triste, og kan gjøre oss syke. Fordi vi sammenligner på feil måte, med de som er annerledes enn oss, eller bedre enn oss. </a:t>
            </a:r>
          </a:p>
          <a:p>
            <a:r>
              <a:rPr lang="nb-NO"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extLst>
      <p:ext uri="{BB962C8B-B14F-4D97-AF65-F5344CB8AC3E}">
        <p14:creationId xmlns:p14="http://schemas.microsoft.com/office/powerpoint/2010/main" val="234419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Filmeksempel: Norge </a:t>
            </a:r>
            <a:r>
              <a:rPr lang="nb-NO" sz="1200" kern="1200" dirty="0" err="1">
                <a:solidFill>
                  <a:schemeClr val="tx1"/>
                </a:solidFill>
                <a:effectLst/>
                <a:latin typeface="+mn-lt"/>
                <a:ea typeface="+mn-ea"/>
                <a:cs typeface="+mn-cs"/>
              </a:rPr>
              <a:t>går</a:t>
            </a:r>
            <a:r>
              <a:rPr lang="nb-NO" sz="1200" kern="1200" dirty="0">
                <a:solidFill>
                  <a:schemeClr val="tx1"/>
                </a:solidFill>
                <a:effectLst/>
                <a:latin typeface="+mn-lt"/>
                <a:ea typeface="+mn-ea"/>
                <a:cs typeface="+mn-cs"/>
              </a:rPr>
              <a:t> glipp av (film om gutt/sinne): </a:t>
            </a: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forandringsfabrikken.no</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norge</a:t>
            </a:r>
            <a:r>
              <a:rPr lang="nb-NO" sz="1200" kern="1200" dirty="0">
                <a:solidFill>
                  <a:schemeClr val="tx1"/>
                </a:solidFill>
                <a:effectLst/>
                <a:latin typeface="+mn-lt"/>
                <a:ea typeface="+mn-ea"/>
                <a:cs typeface="+mn-cs"/>
              </a:rPr>
              <a:t>-gar-glipp-av/ </a:t>
            </a:r>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Mobbing ødelegger selvfølelse og kan gi mye sinne. </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Sinne kommer alltid fra et sted, det har en grunn. Voksne </a:t>
            </a:r>
            <a:r>
              <a:rPr lang="nb-NO" sz="1200" kern="1200" dirty="0" err="1">
                <a:solidFill>
                  <a:schemeClr val="tx1"/>
                </a:solidFill>
                <a:effectLst/>
                <a:latin typeface="+mn-lt"/>
                <a:ea typeface="+mn-ea"/>
                <a:cs typeface="+mn-cs"/>
              </a:rPr>
              <a:t>ma</a:t>
            </a:r>
            <a:r>
              <a:rPr lang="nb-NO" sz="1200" kern="1200" dirty="0">
                <a:solidFill>
                  <a:schemeClr val="tx1"/>
                </a:solidFill>
                <a:effectLst/>
                <a:latin typeface="+mn-lt"/>
                <a:ea typeface="+mn-ea"/>
                <a:cs typeface="+mn-cs"/>
              </a:rPr>
              <a:t>̊ bli flinkere til å lytte bak følelsene. </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a:effectLst/>
            </a:endParaRPr>
          </a:p>
          <a:p>
            <a:r>
              <a:rPr lang="nb-NO" dirty="0"/>
              <a:t> </a:t>
            </a: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extLst>
      <p:ext uri="{BB962C8B-B14F-4D97-AF65-F5344CB8AC3E}">
        <p14:creationId xmlns:p14="http://schemas.microsoft.com/office/powerpoint/2010/main" val="112468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alphaModFix/>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3"/>
            <a:ext cx="2743200" cy="365125"/>
          </a:xfrm>
          <a:prstGeom prst="rect">
            <a:avLst/>
          </a:prstGeom>
        </p:spPr>
        <p:txBody>
          <a:bodyPr lIns="117226" tIns="58613" rIns="117226" bIns="58613"/>
          <a:lstStyle/>
          <a:p>
            <a:fld id="{DFE0A923-B430-8A4C-B21C-9F4730085885}" type="datetimeFigureOut">
              <a:rPr lang="nb-NO" smtClean="0"/>
              <a:pPr/>
              <a:t>28.02.2024</a:t>
            </a:fld>
            <a:endParaRPr lang="nb-NO"/>
          </a:p>
        </p:txBody>
      </p:sp>
      <p:sp>
        <p:nvSpPr>
          <p:cNvPr id="3" name="Plassholder for bunntekst 2"/>
          <p:cNvSpPr>
            <a:spLocks noGrp="1"/>
          </p:cNvSpPr>
          <p:nvPr>
            <p:ph type="ftr" sz="quarter" idx="11"/>
          </p:nvPr>
        </p:nvSpPr>
        <p:spPr>
          <a:xfrm>
            <a:off x="4038600" y="6356353"/>
            <a:ext cx="4114800" cy="365125"/>
          </a:xfrm>
          <a:prstGeom prst="rect">
            <a:avLst/>
          </a:prstGeom>
        </p:spPr>
        <p:txBody>
          <a:bodyPr lIns="117226" tIns="58613" rIns="117226" bIns="58613"/>
          <a:lstStyle/>
          <a:p>
            <a:endParaRPr lang="nb-NO"/>
          </a:p>
        </p:txBody>
      </p:sp>
      <p:sp>
        <p:nvSpPr>
          <p:cNvPr id="4" name="Plassholder for lysbildenummer 3"/>
          <p:cNvSpPr>
            <a:spLocks noGrp="1"/>
          </p:cNvSpPr>
          <p:nvPr>
            <p:ph type="sldNum" sz="quarter" idx="12"/>
          </p:nvPr>
        </p:nvSpPr>
        <p:spPr>
          <a:xfrm>
            <a:off x="8610600" y="6356353"/>
            <a:ext cx="2743200" cy="365125"/>
          </a:xfrm>
          <a:prstGeom prst="rect">
            <a:avLst/>
          </a:prstGeom>
        </p:spPr>
        <p:txBody>
          <a:bodyPr lIns="117226" tIns="58613" rIns="117226" bIns="58613"/>
          <a:lstStyle/>
          <a:p>
            <a:fld id="{EB4003A9-D435-004E-835A-9440BC0F6FF5}" type="slidenum">
              <a:rPr lang="nb-NO" smtClean="0"/>
              <a:pPr/>
              <a:t>‹#›</a:t>
            </a:fld>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2">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3"/>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8055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BEB4596-9B08-AE44-AD76-EB3BC8EC5A58}"/>
              </a:ext>
            </a:extLst>
          </p:cNvPr>
          <p:cNvPicPr>
            <a:picLocks noChangeAspect="1"/>
          </p:cNvPicPr>
          <p:nvPr userDrawn="1"/>
        </p:nvPicPr>
        <p:blipFill>
          <a:blip r:embed="rId2"/>
          <a:stretch>
            <a:fillRect/>
          </a:stretch>
        </p:blipFill>
        <p:spPr>
          <a:xfrm>
            <a:off x="4794610" y="1308334"/>
            <a:ext cx="2602780" cy="3017715"/>
          </a:xfrm>
          <a:prstGeom prst="rect">
            <a:avLst/>
          </a:prstGeom>
        </p:spPr>
      </p:pic>
      <p:pic>
        <p:nvPicPr>
          <p:cNvPr id="9" name="Bilde 8">
            <a:extLst>
              <a:ext uri="{FF2B5EF4-FFF2-40B4-BE49-F238E27FC236}">
                <a16:creationId xmlns:a16="http://schemas.microsoft.com/office/drawing/2014/main" id="{AEF115C9-393D-7941-8622-FA67B2232FA6}"/>
              </a:ext>
            </a:extLst>
          </p:cNvPr>
          <p:cNvPicPr>
            <a:picLocks noChangeAspect="1"/>
          </p:cNvPicPr>
          <p:nvPr userDrawn="1"/>
        </p:nvPicPr>
        <p:blipFill>
          <a:blip r:embed="rId3">
            <a:alphaModFix amt="50000"/>
          </a:blip>
          <a:stretch>
            <a:fillRect/>
          </a:stretch>
        </p:blipFill>
        <p:spPr>
          <a:xfrm>
            <a:off x="-1049554" y="3431599"/>
            <a:ext cx="4194314" cy="1788900"/>
          </a:xfrm>
          <a:prstGeom prst="rect">
            <a:avLst/>
          </a:prstGeom>
        </p:spPr>
      </p:pic>
      <p:pic>
        <p:nvPicPr>
          <p:cNvPr id="11" name="Bilde 10">
            <a:extLst>
              <a:ext uri="{FF2B5EF4-FFF2-40B4-BE49-F238E27FC236}">
                <a16:creationId xmlns:a16="http://schemas.microsoft.com/office/drawing/2014/main" id="{FBB8AF11-7521-4241-BCF3-4A02DC196881}"/>
              </a:ext>
            </a:extLst>
          </p:cNvPr>
          <p:cNvPicPr>
            <a:picLocks noChangeAspect="1"/>
          </p:cNvPicPr>
          <p:nvPr userDrawn="1"/>
        </p:nvPicPr>
        <p:blipFill>
          <a:blip r:embed="rId4"/>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a16="http://schemas.microsoft.com/office/drawing/2014/main" id="{F0FEA20E-AE1D-ED41-9B82-9B946C3FB6A5}"/>
              </a:ext>
            </a:extLst>
          </p:cNvPr>
          <p:cNvPicPr>
            <a:picLocks noChangeAspect="1"/>
          </p:cNvPicPr>
          <p:nvPr userDrawn="1"/>
        </p:nvPicPr>
        <p:blipFill>
          <a:blip r:embed="rId2"/>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a16="http://schemas.microsoft.com/office/drawing/2014/main" id="{576DEEA3-FEC6-F54D-9235-83B476E79071}"/>
              </a:ext>
            </a:extLst>
          </p:cNvPr>
          <p:cNvPicPr>
            <a:picLocks noChangeAspect="1"/>
          </p:cNvPicPr>
          <p:nvPr userDrawn="1"/>
        </p:nvPicPr>
        <p:blipFill>
          <a:blip r:embed="rId3"/>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a16="http://schemas.microsoft.com/office/drawing/2014/main" id="{1B1B87ED-8A13-2943-A02C-BCB13520FB4B}"/>
              </a:ext>
            </a:extLst>
          </p:cNvPr>
          <p:cNvPicPr>
            <a:picLocks noChangeAspect="1"/>
          </p:cNvPicPr>
          <p:nvPr userDrawn="1"/>
        </p:nvPicPr>
        <p:blipFill>
          <a:blip r:embed="rId2"/>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a16="http://schemas.microsoft.com/office/drawing/2014/main" id="{A918FFFA-6865-214E-B419-20498D0BF61D}"/>
              </a:ext>
            </a:extLst>
          </p:cNvPr>
          <p:cNvPicPr>
            <a:picLocks noChangeAspect="1"/>
          </p:cNvPicPr>
          <p:nvPr userDrawn="1"/>
        </p:nvPicPr>
        <p:blipFill>
          <a:blip r:embed="rId2"/>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a16="http://schemas.microsoft.com/office/drawing/2014/main" id="{4C42BA9B-2B14-E842-B21B-46F906F9138E}"/>
              </a:ext>
            </a:extLst>
          </p:cNvPr>
          <p:cNvPicPr>
            <a:picLocks noChangeAspect="1"/>
          </p:cNvPicPr>
          <p:nvPr userDrawn="1"/>
        </p:nvPicPr>
        <p:blipFill>
          <a:blip r:embed="rId4"/>
          <a:stretch>
            <a:fillRect/>
          </a:stretch>
        </p:blipFill>
        <p:spPr>
          <a:xfrm>
            <a:off x="2187909" y="1461052"/>
            <a:ext cx="3992273" cy="5268799"/>
          </a:xfrm>
          <a:prstGeom prst="rect">
            <a:avLst/>
          </a:prstGeom>
        </p:spPr>
      </p:pic>
      <p:pic>
        <p:nvPicPr>
          <p:cNvPr id="8" name="Bilde 7">
            <a:extLst>
              <a:ext uri="{FF2B5EF4-FFF2-40B4-BE49-F238E27FC236}">
                <a16:creationId xmlns:a16="http://schemas.microsoft.com/office/drawing/2014/main" id="{A4E83B01-AFDA-8841-8A62-3107D06D1A8A}"/>
              </a:ext>
            </a:extLst>
          </p:cNvPr>
          <p:cNvPicPr>
            <a:picLocks noChangeAspect="1"/>
          </p:cNvPicPr>
          <p:nvPr userDrawn="1"/>
        </p:nvPicPr>
        <p:blipFill rotWithShape="1">
          <a:blip r:embed="rId5"/>
          <a:srcRect r="40249"/>
          <a:stretch/>
        </p:blipFill>
        <p:spPr>
          <a:xfrm flipH="1">
            <a:off x="-1" y="619496"/>
            <a:ext cx="3324107" cy="6238504"/>
          </a:xfrm>
          <a:prstGeom prst="rect">
            <a:avLst/>
          </a:prstGeom>
        </p:spPr>
      </p:pic>
      <p:pic>
        <p:nvPicPr>
          <p:cNvPr id="10" name="Bilde 9">
            <a:extLst>
              <a:ext uri="{FF2B5EF4-FFF2-40B4-BE49-F238E27FC236}">
                <a16:creationId xmlns:a16="http://schemas.microsoft.com/office/drawing/2014/main" id="{25F255EF-A26F-0243-80E1-672DD4976ADB}"/>
              </a:ext>
            </a:extLst>
          </p:cNvPr>
          <p:cNvPicPr>
            <a:picLocks noChangeAspect="1"/>
          </p:cNvPicPr>
          <p:nvPr userDrawn="1"/>
        </p:nvPicPr>
        <p:blipFill>
          <a:blip r:embed="rId6"/>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a16="http://schemas.microsoft.com/office/drawing/2014/main" id="{C4244D85-1516-2744-BFBC-4A4E059A222C}"/>
              </a:ext>
            </a:extLst>
          </p:cNvPr>
          <p:cNvPicPr>
            <a:picLocks noChangeAspect="1"/>
          </p:cNvPicPr>
          <p:nvPr userDrawn="1"/>
        </p:nvPicPr>
        <p:blipFill>
          <a:blip r:embed="rId7"/>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10"/>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8" r:id="rId7"/>
    <p:sldLayoutId id="2147483690"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youtube.com/watch?v=Rk6l-CmYU7w"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no/?utm_source=link-attribution&amp;utm_medium=referral&amp;utm_campaign=image&amp;utm_content=646943" TargetMode="External"/><Relationship Id="rId3" Type="http://schemas.openxmlformats.org/officeDocument/2006/relationships/hyperlink" Target="https://pixabay.com/no/?utm_source=link-attribution&amp;utm_medium=referral&amp;utm_campaign=image&amp;utm_content=3204064" TargetMode="External"/><Relationship Id="rId7" Type="http://schemas.openxmlformats.org/officeDocument/2006/relationships/hyperlink" Target="https://pixabay.com/no/users/Gadini-388416/?utm_source=link-attribution&amp;utm_medium=referral&amp;utm_campaign=image&amp;utm_content=646943" TargetMode="External"/><Relationship Id="rId2" Type="http://schemas.openxmlformats.org/officeDocument/2006/relationships/hyperlink" Target="https://pixabay.com/no/users/DarkWorkX-1664300/?utm_source=link-attribution&amp;utm_medium=referral&amp;utm_campaign=image&amp;utm_content=3204064" TargetMode="External"/><Relationship Id="rId1" Type="http://schemas.openxmlformats.org/officeDocument/2006/relationships/slideLayout" Target="../slideLayouts/slideLayout17.xml"/><Relationship Id="rId6" Type="http://schemas.openxmlformats.org/officeDocument/2006/relationships/hyperlink" Target="https://pixabay.com/no/?utm_source=link-attribution&amp;utm_medium=referral&amp;utm_campaign=image&amp;utm_content=1748813" TargetMode="External"/><Relationship Id="rId5" Type="http://schemas.openxmlformats.org/officeDocument/2006/relationships/hyperlink" Target="https://pixabay.com/no/users/Mizter_X94-2533164/?utm_source=link-attribution&amp;utm_medium=referral&amp;utm_campaign=image&amp;utm_content=1748813" TargetMode="External"/><Relationship Id="rId10" Type="http://schemas.openxmlformats.org/officeDocument/2006/relationships/hyperlink" Target="https://pixabay.com/no/?utm_source=link-attribution&amp;utm_medium=referral&amp;utm_campaign=image&amp;utm_content=562154" TargetMode="External"/><Relationship Id="rId4" Type="http://schemas.openxmlformats.org/officeDocument/2006/relationships/hyperlink" Target="https://pixabay.com/no/?utm_source=link-attribution&amp;utm_medium=referral&amp;utm_campaign=image&amp;utm_content=1419954" TargetMode="External"/><Relationship Id="rId9" Type="http://schemas.openxmlformats.org/officeDocument/2006/relationships/hyperlink" Target="https://pixabay.com/no/users/dgchpy0-630113/?utm_source=link-attribution&amp;utm_medium=referral&amp;utm_campaign=image&amp;utm_content=5621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forandringsfabrikken.no/norge-gar-glipp-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570383"/>
            <a:ext cx="4859783" cy="2494232"/>
          </a:xfrm>
        </p:spPr>
        <p:txBody>
          <a:bodyPr/>
          <a:lstStyle/>
          <a:p>
            <a:r>
              <a:rPr lang="nb-NO" dirty="0"/>
              <a:t>Press og selvfølelse</a:t>
            </a:r>
          </a:p>
        </p:txBody>
      </p:sp>
      <p:sp>
        <p:nvSpPr>
          <p:cNvPr id="3" name="Undertittel 2"/>
          <p:cNvSpPr txBox="1">
            <a:spLocks/>
          </p:cNvSpPr>
          <p:nvPr/>
        </p:nvSpPr>
        <p:spPr>
          <a:xfrm>
            <a:off x="7128525" y="3670651"/>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219200" y="1728789"/>
            <a:ext cx="10972800" cy="4525962"/>
          </a:xfrm>
          <a:prstGeom prst="rect">
            <a:avLst/>
          </a:prstGeom>
        </p:spPr>
        <p:txBody>
          <a:bodyPr lIns="117226" tIns="58613" rIns="117226" bIns="58613"/>
          <a:lstStyle/>
          <a:p>
            <a:pPr marL="0" lvl="1" indent="0" defTabSz="1172261">
              <a:lnSpc>
                <a:spcPct val="100000"/>
              </a:lnSpc>
              <a:spcBef>
                <a:spcPts val="0"/>
              </a:spcBef>
              <a:buNone/>
              <a:defRPr/>
            </a:pPr>
            <a:r>
              <a:rPr lang="nb-NO" dirty="0"/>
              <a:t>	</a:t>
            </a:r>
            <a:r>
              <a:rPr lang="nb-NO" sz="7700" b="1" dirty="0"/>
              <a:t>TIPS TIL BEDRE </a:t>
            </a:r>
          </a:p>
          <a:p>
            <a:pPr marL="0" lvl="1" indent="0" defTabSz="1172261">
              <a:lnSpc>
                <a:spcPct val="100000"/>
              </a:lnSpc>
              <a:spcBef>
                <a:spcPts val="0"/>
              </a:spcBef>
              <a:buNone/>
              <a:defRPr/>
            </a:pPr>
            <a:r>
              <a:rPr lang="nb-NO" sz="7700" b="1" dirty="0"/>
              <a:t>	SELVFØLELSE</a:t>
            </a:r>
          </a:p>
        </p:txBody>
      </p:sp>
    </p:spTree>
    <p:extLst>
      <p:ext uri="{BB962C8B-B14F-4D97-AF65-F5344CB8AC3E}">
        <p14:creationId xmlns:p14="http://schemas.microsoft.com/office/powerpoint/2010/main" val="105083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9" y="-836082"/>
            <a:ext cx="12192000" cy="8128000"/>
          </a:xfrm>
        </p:spPr>
      </p:pic>
      <p:sp>
        <p:nvSpPr>
          <p:cNvPr id="5" name="TekstSylinder 4"/>
          <p:cNvSpPr txBox="1"/>
          <p:nvPr/>
        </p:nvSpPr>
        <p:spPr>
          <a:xfrm>
            <a:off x="3669475" y="6032665"/>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202621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53398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17592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2">
            <a:extLst>
              <a:ext uri="{28A0092B-C50C-407E-A947-70E740481C1C}">
                <a14:useLocalDpi xmlns:a14="http://schemas.microsoft.com/office/drawing/2010/main" val="0"/>
              </a:ext>
            </a:extLst>
          </a:blip>
          <a:srcRect t="4359" b="11387"/>
          <a:stretch/>
        </p:blipFill>
        <p:spPr>
          <a:xfrm>
            <a:off x="37181" y="1282"/>
            <a:ext cx="12191980" cy="6856718"/>
          </a:xfrm>
          <a:prstGeom prst="rect">
            <a:avLst/>
          </a:prstGeom>
        </p:spPr>
      </p:pic>
      <p:sp>
        <p:nvSpPr>
          <p:cNvPr id="5" name="Bildeforklaring formet som en ellipse 4"/>
          <p:cNvSpPr>
            <a:spLocks noChangeArrowheads="1"/>
          </p:cNvSpPr>
          <p:nvPr/>
        </p:nvSpPr>
        <p:spPr bwMode="auto">
          <a:xfrm flipH="1">
            <a:off x="1221731" y="4057680"/>
            <a:ext cx="4911440" cy="690667"/>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800" b="1" dirty="0">
                <a:solidFill>
                  <a:srgbClr val="000000"/>
                </a:solidFill>
              </a:rPr>
              <a:t>Jeg prøver!</a:t>
            </a:r>
          </a:p>
        </p:txBody>
      </p:sp>
      <p:sp>
        <p:nvSpPr>
          <p:cNvPr id="6" name="Bildeforklaring formet som en ellipse 5"/>
          <p:cNvSpPr>
            <a:spLocks noChangeArrowheads="1"/>
          </p:cNvSpPr>
          <p:nvPr/>
        </p:nvSpPr>
        <p:spPr bwMode="auto">
          <a:xfrm>
            <a:off x="7559954" y="2604263"/>
            <a:ext cx="2598076" cy="1902485"/>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800" b="1" dirty="0">
                <a:solidFill>
                  <a:srgbClr val="000000"/>
                </a:solidFill>
              </a:rPr>
              <a:t>Jeg får jo til ganske mye</a:t>
            </a:r>
          </a:p>
        </p:txBody>
      </p:sp>
      <p:sp>
        <p:nvSpPr>
          <p:cNvPr id="7" name="Bildeforklaring formet som en ellipse 6"/>
          <p:cNvSpPr>
            <a:spLocks noChangeArrowheads="1"/>
          </p:cNvSpPr>
          <p:nvPr/>
        </p:nvSpPr>
        <p:spPr bwMode="auto">
          <a:xfrm flipH="1">
            <a:off x="1221731" y="732264"/>
            <a:ext cx="4110060" cy="1296576"/>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800" b="1" dirty="0">
                <a:solidFill>
                  <a:srgbClr val="000000"/>
                </a:solidFill>
              </a:rPr>
              <a:t>Jeg gjør så godt jeg kan</a:t>
            </a:r>
          </a:p>
        </p:txBody>
      </p:sp>
      <p:sp>
        <p:nvSpPr>
          <p:cNvPr id="8" name="Bildeforklaring formet som en ellipse 7"/>
          <p:cNvSpPr>
            <a:spLocks noChangeArrowheads="1"/>
          </p:cNvSpPr>
          <p:nvPr/>
        </p:nvSpPr>
        <p:spPr bwMode="auto">
          <a:xfrm>
            <a:off x="8858992" y="797851"/>
            <a:ext cx="3270767" cy="1296576"/>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800" b="1" dirty="0">
                <a:solidFill>
                  <a:srgbClr val="000000"/>
                </a:solidFill>
              </a:rPr>
              <a:t>Jeg er stolt av meg selv</a:t>
            </a:r>
          </a:p>
        </p:txBody>
      </p:sp>
    </p:spTree>
    <p:extLst>
      <p:ext uri="{BB962C8B-B14F-4D97-AF65-F5344CB8AC3E}">
        <p14:creationId xmlns:p14="http://schemas.microsoft.com/office/powerpoint/2010/main" val="24603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25" y="0"/>
            <a:ext cx="12215125" cy="8626933"/>
          </a:xfrm>
        </p:spPr>
      </p:pic>
      <p:sp>
        <p:nvSpPr>
          <p:cNvPr id="5" name="TekstSylinder 4"/>
          <p:cNvSpPr txBox="1"/>
          <p:nvPr/>
        </p:nvSpPr>
        <p:spPr>
          <a:xfrm>
            <a:off x="2921330" y="6222670"/>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59515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Filmen om barneombudet</a:t>
            </a:r>
            <a:br>
              <a:rPr lang="nb-NO" dirty="0"/>
            </a:br>
            <a:r>
              <a:rPr lang="nb-NO" dirty="0"/>
              <a:t>Retten til å ha det bra</a:t>
            </a:r>
          </a:p>
        </p:txBody>
      </p:sp>
      <p:sp>
        <p:nvSpPr>
          <p:cNvPr id="4" name="Plassholder for innhold 3"/>
          <p:cNvSpPr>
            <a:spLocks noGrp="1"/>
          </p:cNvSpPr>
          <p:nvPr>
            <p:ph idx="1"/>
          </p:nvPr>
        </p:nvSpPr>
        <p:spPr/>
        <p:txBody>
          <a:bodyPr/>
          <a:lstStyle/>
          <a:p>
            <a:endParaRPr lang="nn-NO" dirty="0"/>
          </a:p>
        </p:txBody>
      </p:sp>
      <p:pic>
        <p:nvPicPr>
          <p:cNvPr id="5" name="Plassholder for innho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89" y="1690688"/>
            <a:ext cx="8081410" cy="3771636"/>
          </a:xfrm>
          <a:prstGeom prst="rect">
            <a:avLst/>
          </a:prstGeom>
        </p:spPr>
      </p:pic>
      <p:sp>
        <p:nvSpPr>
          <p:cNvPr id="6" name="TekstSylinder 5"/>
          <p:cNvSpPr txBox="1"/>
          <p:nvPr/>
        </p:nvSpPr>
        <p:spPr>
          <a:xfrm>
            <a:off x="581889" y="5725391"/>
            <a:ext cx="6571330" cy="830997"/>
          </a:xfrm>
          <a:prstGeom prst="rect">
            <a:avLst/>
          </a:prstGeom>
          <a:noFill/>
        </p:spPr>
        <p:txBody>
          <a:bodyPr wrap="none" rtlCol="0">
            <a:spAutoFit/>
          </a:bodyPr>
          <a:lstStyle/>
          <a:p>
            <a:r>
              <a:rPr lang="nb-NO" sz="2400" dirty="0">
                <a:hlinkClick r:id="rId4"/>
              </a:rPr>
              <a:t>https://www.youtube.com/watch?v=Rk6l-CmYU7w</a:t>
            </a:r>
            <a:endParaRPr lang="nb-NO" sz="2400" dirty="0"/>
          </a:p>
          <a:p>
            <a:endParaRPr lang="nb-NO" sz="2400" dirty="0"/>
          </a:p>
        </p:txBody>
      </p:sp>
    </p:spTree>
    <p:extLst>
      <p:ext uri="{BB962C8B-B14F-4D97-AF65-F5344CB8AC3E}">
        <p14:creationId xmlns:p14="http://schemas.microsoft.com/office/powerpoint/2010/main" val="331780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5177" y="1034779"/>
            <a:ext cx="4567964" cy="4924425"/>
          </a:xfrm>
          <a:prstGeom prst="rect">
            <a:avLst/>
          </a:prstGeom>
        </p:spPr>
        <p:txBody>
          <a:bodyPr wrap="square">
            <a:spAutoFit/>
          </a:bodyPr>
          <a:lstStyle/>
          <a:p>
            <a:pPr algn="ctr"/>
            <a:r>
              <a:rPr lang="nb-NO" sz="2400" dirty="0"/>
              <a:t>BILDER</a:t>
            </a:r>
          </a:p>
          <a:p>
            <a:pPr algn="ctr"/>
            <a:endParaRPr lang="nb-NO" sz="2400" dirty="0"/>
          </a:p>
          <a:p>
            <a:pPr algn="ctr"/>
            <a:r>
              <a:rPr lang="nb-NO" sz="2000" b="1" dirty="0"/>
              <a:t>Fotograf Jonas Ingstad</a:t>
            </a:r>
          </a:p>
          <a:p>
            <a:pPr algn="ctr"/>
            <a:endParaRPr lang="nb-NO" sz="2000" b="1" dirty="0"/>
          </a:p>
          <a:p>
            <a:pPr algn="ctr"/>
            <a:r>
              <a:rPr lang="nb-NO" sz="2000" b="1" dirty="0"/>
              <a:t>Elevene har gitt </a:t>
            </a:r>
          </a:p>
          <a:p>
            <a:pPr algn="ctr"/>
            <a:r>
              <a:rPr lang="nb-NO" sz="2000" b="1" dirty="0"/>
              <a:t>samtykke til bruk</a:t>
            </a:r>
          </a:p>
          <a:p>
            <a:pPr algn="ctr"/>
            <a:endParaRPr lang="nb-NO" sz="2400" dirty="0"/>
          </a:p>
          <a:p>
            <a:endParaRPr lang="nb-NO" dirty="0"/>
          </a:p>
          <a:p>
            <a:r>
              <a:rPr lang="nb-NO" dirty="0"/>
              <a:t>Tegne: </a:t>
            </a:r>
            <a:r>
              <a:rPr lang="nb-NO" u="sng" dirty="0">
                <a:hlinkClick r:id="rId2"/>
              </a:rPr>
              <a:t>DarkWorkX</a:t>
            </a:r>
            <a:r>
              <a:rPr lang="nb-NO" dirty="0"/>
              <a:t> fra </a:t>
            </a:r>
            <a:r>
              <a:rPr lang="nb-NO" u="sng" dirty="0">
                <a:hlinkClick r:id="rId3"/>
              </a:rPr>
              <a:t>Pixabay</a:t>
            </a:r>
            <a:endParaRPr lang="nb-NO" u="sng" dirty="0"/>
          </a:p>
          <a:p>
            <a:r>
              <a:rPr lang="nb-NO" u="sng" dirty="0"/>
              <a:t>Fotball: </a:t>
            </a:r>
            <a:r>
              <a:rPr lang="nb-NO" u="sng" dirty="0">
                <a:hlinkClick r:id="rId4"/>
              </a:rPr>
              <a:t>Pixabay</a:t>
            </a:r>
            <a:r>
              <a:rPr lang="nb-NO" dirty="0"/>
              <a:t> </a:t>
            </a:r>
          </a:p>
          <a:p>
            <a:r>
              <a:rPr lang="nb-NO" dirty="0"/>
              <a:t>Mor barn: David Veksler – </a:t>
            </a:r>
            <a:r>
              <a:rPr lang="nb-NO" dirty="0" err="1"/>
              <a:t>Unsplash</a:t>
            </a:r>
            <a:endParaRPr lang="nb-NO" dirty="0"/>
          </a:p>
          <a:p>
            <a:r>
              <a:rPr lang="nb-NO" dirty="0"/>
              <a:t>Utestenging: </a:t>
            </a:r>
            <a:r>
              <a:rPr lang="nb-NO" dirty="0" err="1"/>
              <a:t>forskning.no</a:t>
            </a:r>
            <a:endParaRPr lang="nb-NO" dirty="0"/>
          </a:p>
          <a:p>
            <a:r>
              <a:rPr lang="nb-NO" dirty="0"/>
              <a:t>Like: </a:t>
            </a:r>
            <a:r>
              <a:rPr lang="nb-NO" u="sng" dirty="0">
                <a:hlinkClick r:id="rId5"/>
              </a:rPr>
              <a:t>Mizter_X94</a:t>
            </a:r>
            <a:r>
              <a:rPr lang="nb-NO" dirty="0"/>
              <a:t> fra </a:t>
            </a:r>
            <a:r>
              <a:rPr lang="nb-NO" u="sng" dirty="0">
                <a:hlinkClick r:id="rId6"/>
              </a:rPr>
              <a:t>Pixabay</a:t>
            </a:r>
            <a:r>
              <a:rPr lang="nb-NO" dirty="0"/>
              <a:t> </a:t>
            </a:r>
          </a:p>
          <a:p>
            <a:r>
              <a:rPr lang="nb-NO" dirty="0"/>
              <a:t>Medaljer: </a:t>
            </a:r>
            <a:r>
              <a:rPr lang="nb-NO" u="sng" dirty="0">
                <a:hlinkClick r:id="rId7"/>
              </a:rPr>
              <a:t>Adriano Gadini</a:t>
            </a:r>
            <a:r>
              <a:rPr lang="nb-NO" dirty="0"/>
              <a:t> fra </a:t>
            </a:r>
            <a:r>
              <a:rPr lang="nb-NO" u="sng" dirty="0">
                <a:hlinkClick r:id="rId8"/>
              </a:rPr>
              <a:t>Pixabay</a:t>
            </a:r>
            <a:r>
              <a:rPr lang="nb-NO" dirty="0"/>
              <a:t> </a:t>
            </a:r>
          </a:p>
          <a:p>
            <a:r>
              <a:rPr lang="nb-NO" dirty="0"/>
              <a:t>Gjøre alt: </a:t>
            </a:r>
            <a:r>
              <a:rPr lang="nb-NO" u="sng" dirty="0">
                <a:hlinkClick r:id="rId9"/>
              </a:rPr>
              <a:t>dgchpy0</a:t>
            </a:r>
            <a:r>
              <a:rPr lang="nb-NO" dirty="0"/>
              <a:t> fra </a:t>
            </a:r>
            <a:r>
              <a:rPr lang="nb-NO" u="sng" dirty="0">
                <a:hlinkClick r:id="rId10"/>
              </a:rPr>
              <a:t>Pixabay</a:t>
            </a:r>
            <a:endParaRPr lang="nb-NO" dirty="0"/>
          </a:p>
          <a:p>
            <a:r>
              <a:rPr lang="nb-NO" dirty="0"/>
              <a:t>  </a:t>
            </a:r>
          </a:p>
        </p:txBody>
      </p:sp>
    </p:spTree>
    <p:extLst>
      <p:ext uri="{BB962C8B-B14F-4D97-AF65-F5344CB8AC3E}">
        <p14:creationId xmlns:p14="http://schemas.microsoft.com/office/powerpoint/2010/main" val="91219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128000"/>
          </a:xfrm>
        </p:spPr>
      </p:pic>
    </p:spTree>
    <p:extLst>
      <p:ext uri="{BB962C8B-B14F-4D97-AF65-F5344CB8AC3E}">
        <p14:creationId xmlns:p14="http://schemas.microsoft.com/office/powerpoint/2010/main" val="157663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328" y="0"/>
            <a:ext cx="9833726" cy="6858000"/>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511" y="0"/>
            <a:ext cx="11788146" cy="6858000"/>
          </a:xfrm>
          <a:prstGeom prst="rect">
            <a:avLst/>
          </a:prstGeom>
        </p:spPr>
      </p:pic>
      <p:sp>
        <p:nvSpPr>
          <p:cNvPr id="7" name="Plassholder for innhold 6"/>
          <p:cNvSpPr>
            <a:spLocks noGrp="1"/>
          </p:cNvSpPr>
          <p:nvPr>
            <p:ph idx="1"/>
          </p:nvPr>
        </p:nvSpPr>
        <p:spPr>
          <a:xfrm>
            <a:off x="427510" y="1279361"/>
            <a:ext cx="10993584" cy="3899766"/>
          </a:xfrm>
        </p:spPr>
        <p:txBody>
          <a:bodyPr/>
          <a:lstStyle/>
          <a:p>
            <a:endParaRPr lang="nb-NO" dirty="0"/>
          </a:p>
        </p:txBody>
      </p:sp>
    </p:spTree>
    <p:extLst>
      <p:ext uri="{BB962C8B-B14F-4D97-AF65-F5344CB8AC3E}">
        <p14:creationId xmlns:p14="http://schemas.microsoft.com/office/powerpoint/2010/main" val="174977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2381" y="128376"/>
            <a:ext cx="7956790" cy="6729624"/>
          </a:xfrm>
        </p:spPr>
      </p:pic>
    </p:spTree>
    <p:extLst>
      <p:ext uri="{BB962C8B-B14F-4D97-AF65-F5344CB8AC3E}">
        <p14:creationId xmlns:p14="http://schemas.microsoft.com/office/powerpoint/2010/main" val="331780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b="19355"/>
          <a:stretch/>
        </p:blipFill>
        <p:spPr>
          <a:xfrm>
            <a:off x="0" y="1"/>
            <a:ext cx="12191999" cy="6858000"/>
          </a:xfrm>
          <a:prstGeom prst="rect">
            <a:avLst/>
          </a:prstGeom>
        </p:spPr>
      </p:pic>
    </p:spTree>
    <p:extLst>
      <p:ext uri="{BB962C8B-B14F-4D97-AF65-F5344CB8AC3E}">
        <p14:creationId xmlns:p14="http://schemas.microsoft.com/office/powerpoint/2010/main" val="195147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641" y="-96253"/>
            <a:ext cx="12933814" cy="7275272"/>
          </a:xfrm>
        </p:spPr>
      </p:pic>
    </p:spTree>
    <p:extLst>
      <p:ext uri="{BB962C8B-B14F-4D97-AF65-F5344CB8AC3E}">
        <p14:creationId xmlns:p14="http://schemas.microsoft.com/office/powerpoint/2010/main" val="44026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84205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t="9" b="15737"/>
          <a:stretch/>
        </p:blipFill>
        <p:spPr>
          <a:xfrm>
            <a:off x="20" y="1282"/>
            <a:ext cx="12191980" cy="6856718"/>
          </a:xfrm>
          <a:prstGeom prst="rect">
            <a:avLst/>
          </a:prstGeom>
        </p:spPr>
      </p:pic>
    </p:spTree>
    <p:extLst>
      <p:ext uri="{BB962C8B-B14F-4D97-AF65-F5344CB8AC3E}">
        <p14:creationId xmlns:p14="http://schemas.microsoft.com/office/powerpoint/2010/main" val="45373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Se film: «Norge går glipp av»</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4835" y="1478756"/>
            <a:ext cx="6887691" cy="3900488"/>
          </a:xfrm>
        </p:spPr>
      </p:pic>
      <p:sp>
        <p:nvSpPr>
          <p:cNvPr id="3" name="TekstSylinder 2">
            <a:extLst>
              <a:ext uri="{FF2B5EF4-FFF2-40B4-BE49-F238E27FC236}">
                <a16:creationId xmlns:a16="http://schemas.microsoft.com/office/drawing/2014/main" id="{4A08C4FA-F290-A984-5D1F-3BA947ABC45F}"/>
              </a:ext>
            </a:extLst>
          </p:cNvPr>
          <p:cNvSpPr txBox="1"/>
          <p:nvPr/>
        </p:nvSpPr>
        <p:spPr>
          <a:xfrm>
            <a:off x="3261128" y="5623260"/>
            <a:ext cx="6019597" cy="369332"/>
          </a:xfrm>
          <a:prstGeom prst="rect">
            <a:avLst/>
          </a:prstGeom>
          <a:noFill/>
        </p:spPr>
        <p:txBody>
          <a:bodyPr wrap="none" rtlCol="0">
            <a:spAutoFit/>
          </a:bodyPr>
          <a:lstStyle/>
          <a:p>
            <a:r>
              <a:rPr lang="nb-NO" dirty="0">
                <a:hlinkClick r:id="rId4"/>
              </a:rPr>
              <a:t>https://forandringsfabrikken.no/norge-gar-glipp-av/</a:t>
            </a:r>
            <a:r>
              <a:rPr lang="nb-NO" dirty="0"/>
              <a:t> </a:t>
            </a:r>
          </a:p>
        </p:txBody>
      </p:sp>
    </p:spTree>
    <p:extLst>
      <p:ext uri="{BB962C8B-B14F-4D97-AF65-F5344CB8AC3E}">
        <p14:creationId xmlns:p14="http://schemas.microsoft.com/office/powerpoint/2010/main" val="561747602"/>
      </p:ext>
    </p:extLst>
  </p:cSld>
  <p:clrMapOvr>
    <a:masterClrMapping/>
  </p:clrMapOvr>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6172</TotalTime>
  <Words>1041</Words>
  <Application>Microsoft Macintosh PowerPoint</Application>
  <PresentationFormat>Widescreen</PresentationFormat>
  <Paragraphs>76</Paragraphs>
  <Slides>17</Slides>
  <Notes>15</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17</vt:i4>
      </vt:variant>
    </vt:vector>
  </HeadingPairs>
  <TitlesOfParts>
    <vt:vector size="24" baseType="lpstr">
      <vt:lpstr>Arial</vt:lpstr>
      <vt:lpstr>Calibri</vt:lpstr>
      <vt:lpstr>Georgia</vt:lpstr>
      <vt:lpstr>4_Office-tema</vt:lpstr>
      <vt:lpstr>5_Office-tema</vt:lpstr>
      <vt:lpstr>3_Office-tema</vt:lpstr>
      <vt:lpstr>6_Office-tema</vt:lpstr>
      <vt:lpstr>Press og selvfølelse</vt:lpstr>
      <vt:lpstr>PowerPoint-presentasjon</vt:lpstr>
      <vt:lpstr>PowerPoint-presentasjon</vt:lpstr>
      <vt:lpstr>PowerPoint-presentasjon</vt:lpstr>
      <vt:lpstr>PowerPoint-presentasjon</vt:lpstr>
      <vt:lpstr>PowerPoint-presentasjon</vt:lpstr>
      <vt:lpstr>PowerPoint-presentasjon</vt:lpstr>
      <vt:lpstr>PowerPoint-presentasjon</vt:lpstr>
      <vt:lpstr>Se film: «Norge går glipp av»</vt:lpstr>
      <vt:lpstr>PowerPoint-presentasjon</vt:lpstr>
      <vt:lpstr>PowerPoint-presentasjon</vt:lpstr>
      <vt:lpstr>PowerPoint-presentasjon</vt:lpstr>
      <vt:lpstr>PowerPoint-presentasjon</vt:lpstr>
      <vt:lpstr>PowerPoint-presentasjon</vt:lpstr>
      <vt:lpstr>PowerPoint-presentasjon</vt:lpstr>
      <vt:lpstr>Filmen om barneombudet Retten til å ha det bra</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66</cp:revision>
  <dcterms:created xsi:type="dcterms:W3CDTF">2020-05-28T11:18:43Z</dcterms:created>
  <dcterms:modified xsi:type="dcterms:W3CDTF">2024-02-28T13:53:50Z</dcterms:modified>
</cp:coreProperties>
</file>