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  <p:sldMasterId id="2147483683" r:id="rId2"/>
    <p:sldMasterId id="2147483659" r:id="rId3"/>
    <p:sldMasterId id="2147483675" r:id="rId4"/>
  </p:sldMasterIdLst>
  <p:notesMasterIdLst>
    <p:notesMasterId r:id="rId15"/>
  </p:notesMasterIdLst>
  <p:sldIdLst>
    <p:sldId id="261" r:id="rId5"/>
    <p:sldId id="263" r:id="rId6"/>
    <p:sldId id="271" r:id="rId7"/>
    <p:sldId id="272" r:id="rId8"/>
    <p:sldId id="264" r:id="rId9"/>
    <p:sldId id="273" r:id="rId10"/>
    <p:sldId id="274" r:id="rId11"/>
    <p:sldId id="275" r:id="rId12"/>
    <p:sldId id="276" r:id="rId13"/>
    <p:sldId id="270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2"/>
    <p:restoredTop sz="59122"/>
  </p:normalViewPr>
  <p:slideViewPr>
    <p:cSldViewPr snapToGrid="0" snapToObjects="1">
      <p:cViewPr varScale="1">
        <p:scale>
          <a:sx n="72" d="100"/>
          <a:sy n="72" d="100"/>
        </p:scale>
        <p:origin x="9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BC500-15E2-C046-85A3-FFC9ED987DD6}" type="datetimeFigureOut">
              <a:rPr lang="nb-NO" smtClean="0"/>
              <a:t>25.11.2023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C6550-F6E8-0F44-B55B-899FBD4E55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012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aerder.kommune.no/_f/p1/i5139d61d-19d0-45c9-91e3-c6b49012ca6f/hkh-rapport-01_2019_digital_redusert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onlineslangdictionary.com/meaning-definition-of/beef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Beefing</a:t>
            </a:r>
            <a:r>
              <a:rPr lang="nb-N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HKH rapport 1 – 2019, kartleggingsrapport fra Færder kommune. </a:t>
            </a:r>
            <a:r>
              <a:rPr lang="nb-NO" sz="1200" u="sng" dirty="0">
                <a:solidFill>
                  <a:srgbClr val="3573A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https://faerder.kommune.no/_f/p1/i5139d61d-19d0-45c9-91e3-c6b49012ca6f/hkh-rapport-01_2019_digital_redusert.pdf</a:t>
            </a:r>
            <a:r>
              <a:rPr lang="nb-N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Online Slang Dictionary </a:t>
            </a:r>
            <a:r>
              <a:rPr lang="nb-NO" sz="1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http://onlineslangdictionary.com/meaning-definition-of/beef</a:t>
            </a:r>
            <a:r>
              <a:rPr lang="nb-NO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C6550-F6E8-0F44-B55B-899FBD4E5504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7165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9580"/>
            <a:endParaRPr lang="nb-NO" sz="12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C6550-F6E8-0F44-B55B-899FBD4E5504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8168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C6550-F6E8-0F44-B55B-899FBD4E5504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6902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C6550-F6E8-0F44-B55B-899FBD4E5504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5140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C6550-F6E8-0F44-B55B-899FBD4E5504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077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1">
            <a:extLst>
              <a:ext uri="{FF2B5EF4-FFF2-40B4-BE49-F238E27FC236}">
                <a16:creationId xmlns:a16="http://schemas.microsoft.com/office/drawing/2014/main" id="{5E962AB4-2ECE-934B-8DBC-D5B430909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357" y="1570383"/>
            <a:ext cx="6897303" cy="2494232"/>
          </a:xfrm>
          <a:prstGeom prst="rect">
            <a:avLst/>
          </a:prstGeom>
        </p:spPr>
        <p:txBody>
          <a:bodyPr anchor="t"/>
          <a:lstStyle>
            <a:lvl1pPr>
              <a:defRPr sz="6000"/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01297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8ED785BC-86D4-6C45-9C2A-7263EBECEE6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617843" y="2246243"/>
            <a:ext cx="7981121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255CCC1D-290E-D24F-8E8C-DCD80863D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7842" y="543509"/>
            <a:ext cx="7981120" cy="150032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49327AB-4096-274E-8BD2-E53E91183B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1396155" y="2963601"/>
            <a:ext cx="4260916" cy="154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43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7">
            <a:extLst>
              <a:ext uri="{FF2B5EF4-FFF2-40B4-BE49-F238E27FC236}">
                <a16:creationId xmlns:a16="http://schemas.microsoft.com/office/drawing/2014/main" id="{9D8BCDAE-31FE-2648-95DC-BAF9666081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7037408" cy="6858000"/>
          </a:xfrm>
          <a:prstGeom prst="rect">
            <a:avLst/>
          </a:prstGeom>
        </p:spPr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8ED785BC-86D4-6C45-9C2A-7263EBECEE6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7663070" y="864705"/>
            <a:ext cx="3756537" cy="45183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E7C10410-8B93-714B-B64B-77D37DA301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089613" y="-328014"/>
            <a:ext cx="2203486" cy="93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157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7">
            <a:extLst>
              <a:ext uri="{FF2B5EF4-FFF2-40B4-BE49-F238E27FC236}">
                <a16:creationId xmlns:a16="http://schemas.microsoft.com/office/drawing/2014/main" id="{9D8BCDAE-31FE-2648-95DC-BAF9666081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322" y="447261"/>
            <a:ext cx="6758608" cy="4726056"/>
          </a:xfrm>
          <a:prstGeom prst="rect">
            <a:avLst/>
          </a:prstGeom>
        </p:spPr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8ED785BC-86D4-6C45-9C2A-7263EBECEE6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37322" y="5546036"/>
            <a:ext cx="7682948" cy="8647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bilde 7">
            <a:extLst>
              <a:ext uri="{FF2B5EF4-FFF2-40B4-BE49-F238E27FC236}">
                <a16:creationId xmlns:a16="http://schemas.microsoft.com/office/drawing/2014/main" id="{A3C7CC5C-DB45-7649-A246-96AE37B0DA16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7494104" y="447261"/>
            <a:ext cx="3462131" cy="2256182"/>
          </a:xfrm>
          <a:prstGeom prst="rect">
            <a:avLst/>
          </a:prstGeom>
        </p:spPr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CA394562-8932-984B-AB93-8DC6578417D3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7494104" y="2917135"/>
            <a:ext cx="3462131" cy="2256182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180116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7">
            <a:extLst>
              <a:ext uri="{FF2B5EF4-FFF2-40B4-BE49-F238E27FC236}">
                <a16:creationId xmlns:a16="http://schemas.microsoft.com/office/drawing/2014/main" id="{9D8BCDAE-31FE-2648-95DC-BAF9666081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8ED785BC-86D4-6C45-9C2A-7263EBECEE6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93914" y="5227983"/>
            <a:ext cx="5546034" cy="12622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477119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73B5D5-4245-884C-B3E4-1AED4E225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89" y="365125"/>
            <a:ext cx="10993584" cy="1325563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EC55E50-CA30-1E47-8D59-F697AEC38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89" y="1825625"/>
            <a:ext cx="10993584" cy="38997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128032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2245CC-55DE-3F40-9525-7AFED5E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59" y="1003156"/>
            <a:ext cx="1082675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9A233D2-3A60-E849-B5F1-64355023F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858" y="3882881"/>
            <a:ext cx="10826749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033933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1244CA-01E8-4941-9C4F-C7D22418B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89" y="365125"/>
            <a:ext cx="10993584" cy="13255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C1BD739-4466-EE4A-8335-F7F1373C4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889" y="1825625"/>
            <a:ext cx="5437911" cy="38062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507E102-81DF-024D-9060-93851F9FE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403273" cy="38062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03349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tellysbil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B3CFB99D-05AF-734E-925B-ABB8A964B9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6686" y="589077"/>
            <a:ext cx="3918077" cy="6268923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61202A67-50F1-C64B-AE25-EE1B0D631EF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326580" y="3553910"/>
            <a:ext cx="4260916" cy="1544278"/>
          </a:xfrm>
          <a:prstGeom prst="rect">
            <a:avLst/>
          </a:prstGeom>
        </p:spPr>
      </p:pic>
      <p:pic>
        <p:nvPicPr>
          <p:cNvPr id="13" name="Bilde 12">
            <a:extLst>
              <a:ext uri="{FF2B5EF4-FFF2-40B4-BE49-F238E27FC236}">
                <a16:creationId xmlns:a16="http://schemas.microsoft.com/office/drawing/2014/main" id="{7F152746-8CBF-0946-BA45-09430BE9FBA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4804549" y="1306121"/>
            <a:ext cx="2602780" cy="301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89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1DFAB4B2-1FB1-7E4C-B4FD-5AC3616B31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5351" y="5880706"/>
            <a:ext cx="659963" cy="763594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DC0DEB60-5521-F142-A327-006B296EA8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42277" y="550237"/>
            <a:ext cx="3259281" cy="6307763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8E5F63EF-120F-A145-8C9D-5E40B33BB2E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61813" y="705678"/>
            <a:ext cx="3195046" cy="615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119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:a16="http://schemas.microsoft.com/office/drawing/2014/main" id="{7383B541-8009-464B-A09F-E71D27F7EE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75351" y="5880706"/>
            <a:ext cx="659963" cy="763594"/>
          </a:xfrm>
          <a:prstGeom prst="rect">
            <a:avLst/>
          </a:prstGeom>
        </p:spPr>
      </p:pic>
      <p:pic>
        <p:nvPicPr>
          <p:cNvPr id="13" name="Bilde 12">
            <a:extLst>
              <a:ext uri="{FF2B5EF4-FFF2-40B4-BE49-F238E27FC236}">
                <a16:creationId xmlns:a16="http://schemas.microsoft.com/office/drawing/2014/main" id="{598F5DB6-69F7-5743-8363-9BE7E0A2C5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41850" y="501650"/>
            <a:ext cx="2908300" cy="5854700"/>
          </a:xfrm>
          <a:prstGeom prst="rect">
            <a:avLst/>
          </a:prstGeom>
        </p:spPr>
      </p:pic>
      <p:pic>
        <p:nvPicPr>
          <p:cNvPr id="15" name="Bilde 14" descr="Et bilde som inneholder drage, vann, flygende, linje&#10;&#10;Automatisk generert beskrivelse">
            <a:extLst>
              <a:ext uri="{FF2B5EF4-FFF2-40B4-BE49-F238E27FC236}">
                <a16:creationId xmlns:a16="http://schemas.microsoft.com/office/drawing/2014/main" id="{440FBDE0-8579-0548-8FBF-86ADE9ACF0E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17749958">
            <a:off x="-2513783" y="-1984117"/>
            <a:ext cx="4472842" cy="9215404"/>
          </a:xfrm>
          <a:prstGeom prst="rect">
            <a:avLst/>
          </a:prstGeom>
        </p:spPr>
      </p:pic>
      <p:pic>
        <p:nvPicPr>
          <p:cNvPr id="16" name="Bilde 15">
            <a:extLst>
              <a:ext uri="{FF2B5EF4-FFF2-40B4-BE49-F238E27FC236}">
                <a16:creationId xmlns:a16="http://schemas.microsoft.com/office/drawing/2014/main" id="{E80D3680-5659-9640-B55E-E77ED89A1FF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1277500" y="5881949"/>
            <a:ext cx="657815" cy="76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41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tellysbil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19211924-76BE-E445-84D0-A7737C4ECF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277500" y="5881949"/>
            <a:ext cx="657815" cy="761108"/>
          </a:xfrm>
          <a:prstGeom prst="rect">
            <a:avLst/>
          </a:prstGeom>
        </p:spPr>
      </p:pic>
      <p:pic>
        <p:nvPicPr>
          <p:cNvPr id="3" name="Bilde 2">
            <a:extLst>
              <a:ext uri="{FF2B5EF4-FFF2-40B4-BE49-F238E27FC236}">
                <a16:creationId xmlns:a16="http://schemas.microsoft.com/office/drawing/2014/main" id="{19C5460A-0C84-194C-A71F-E763E6E345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71767" y="1152939"/>
            <a:ext cx="5236864" cy="570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64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1627321-09CD-7E4C-A03E-E063D1D59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2A6FC44-80E3-004E-86FA-1113D21DB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48328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73B5D5-4245-884C-B3E4-1AED4E225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EC55E50-CA30-1E47-8D59-F697AEC38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77506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2245CC-55DE-3F40-9525-7AFED5E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59" y="1003156"/>
            <a:ext cx="935241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9A233D2-3A60-E849-B5F1-64355023F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859" y="3882881"/>
            <a:ext cx="9352418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770D48BE-6A97-EA4B-8FF1-E869A050CC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67552" y="-297003"/>
            <a:ext cx="29083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92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1244CA-01E8-4941-9C4F-C7D22418B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F9BCAB48-F424-6D4B-AA19-81B8F95C980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1889" y="2007703"/>
            <a:ext cx="10993584" cy="38961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1435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D570AA7A-A6CA-2A4E-965F-F3ED45885C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275351" y="5880706"/>
            <a:ext cx="659963" cy="763594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E3E7739F-6E9E-B54E-9BEC-83DAF5E8663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54764" y="487517"/>
            <a:ext cx="3197363" cy="615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189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812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5" r:id="rId2"/>
    <p:sldLayoutId id="2147483684" r:id="rId3"/>
    <p:sldLayoutId id="214748368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B7AD31D-6C6F-F141-A9F4-79ED87803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89" y="365125"/>
            <a:ext cx="109935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82C29AA-83AD-2D40-B1F3-B0BBA9B8E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889" y="1825625"/>
            <a:ext cx="10993584" cy="3899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EE697714-7FC8-FD4C-AEA4-BBB7502D444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1275351" y="5880706"/>
            <a:ext cx="659963" cy="76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48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8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00000"/>
          </a:solidFill>
          <a:latin typeface="Calibri" panose="020F0502020204030204" pitchFamily="34" charset="0"/>
          <a:ea typeface="Verdana" panose="020B0604030504040204" pitchFamily="34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00000"/>
          </a:solidFill>
          <a:latin typeface="Calibri" panose="020F0502020204030204" pitchFamily="34" charset="0"/>
          <a:ea typeface="Verdana" panose="020B060403050404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00000"/>
          </a:solidFill>
          <a:latin typeface="Calibri" panose="020F0502020204030204" pitchFamily="34" charset="0"/>
          <a:ea typeface="Verdana" panose="020B0604030504040204" pitchFamily="34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0000"/>
          </a:solidFill>
          <a:latin typeface="Calibri" panose="020F0502020204030204" pitchFamily="34" charset="0"/>
          <a:ea typeface="Verdana" panose="020B060403050404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0000"/>
          </a:solidFill>
          <a:latin typeface="Calibri" panose="020F0502020204030204" pitchFamily="34" charset="0"/>
          <a:ea typeface="Verdana" panose="020B060403050404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9B4D8A21-200E-0244-A23A-5614E6706B00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275351" y="5880706"/>
            <a:ext cx="659963" cy="76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31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81" r:id="rId2"/>
    <p:sldLayoutId id="2147483680" r:id="rId3"/>
    <p:sldLayoutId id="2147483677" r:id="rId4"/>
    <p:sldLayoutId id="2147483678" r:id="rId5"/>
    <p:sldLayoutId id="2147483679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>
              <a:lumMod val="50000"/>
            </a:schemeClr>
          </a:solidFill>
          <a:latin typeface="Calibri" panose="020F0502020204030204" pitchFamily="34" charset="0"/>
          <a:ea typeface="Verdana" panose="020B0604030504040204" pitchFamily="34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>
              <a:lumMod val="50000"/>
            </a:schemeClr>
          </a:solidFill>
          <a:latin typeface="Calibri" panose="020F0502020204030204" pitchFamily="34" charset="0"/>
          <a:ea typeface="Verdana" panose="020B060403050404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>
              <a:lumMod val="50000"/>
            </a:schemeClr>
          </a:solidFill>
          <a:latin typeface="Calibri" panose="020F0502020204030204" pitchFamily="34" charset="0"/>
          <a:ea typeface="Verdana" panose="020B0604030504040204" pitchFamily="34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>
              <a:lumMod val="50000"/>
            </a:schemeClr>
          </a:solidFill>
          <a:latin typeface="Calibri" panose="020F0502020204030204" pitchFamily="34" charset="0"/>
          <a:ea typeface="Verdana" panose="020B060403050404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>
              <a:lumMod val="50000"/>
            </a:schemeClr>
          </a:solidFill>
          <a:latin typeface="Calibri" panose="020F0502020204030204" pitchFamily="34" charset="0"/>
          <a:ea typeface="Verdana" panose="020B060403050404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DF1D6C-452C-5F4C-9BC4-A330BA9D9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5400" b="1" dirty="0">
                <a:solidFill>
                  <a:srgbClr val="52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OPPGAVER </a:t>
            </a:r>
            <a:br>
              <a:rPr lang="nb-NO" sz="5400" b="1" dirty="0">
                <a:solidFill>
                  <a:srgbClr val="52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5400" b="1" dirty="0">
                <a:solidFill>
                  <a:srgbClr val="52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TIL FILMEN «BEEFING»</a:t>
            </a:r>
            <a:br>
              <a:rPr lang="nb-NO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5400" dirty="0" err="1">
                <a:solidFill>
                  <a:srgbClr val="52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Beefing</a:t>
            </a:r>
            <a:r>
              <a:rPr lang="nb-NO" sz="5400" dirty="0">
                <a:solidFill>
                  <a:srgbClr val="52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voldsbruk og avtalte slåsskamper</a:t>
            </a:r>
            <a:br>
              <a:rPr lang="nb-NO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br>
              <a:rPr lang="nb-NO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b-NO" sz="19900" dirty="0"/>
          </a:p>
        </p:txBody>
      </p:sp>
    </p:spTree>
    <p:extLst>
      <p:ext uri="{BB962C8B-B14F-4D97-AF65-F5344CB8AC3E}">
        <p14:creationId xmlns:p14="http://schemas.microsoft.com/office/powerpoint/2010/main" val="1319936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480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AB2F7E20-ADCD-D63D-37D0-F4D7576E1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 </a:t>
            </a:r>
            <a:r>
              <a:rPr lang="nb-NO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Hva betyr </a:t>
            </a:r>
            <a:r>
              <a:rPr lang="nb-NO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beefing</a:t>
            </a:r>
            <a:r>
              <a:rPr lang="nb-NO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nb-N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3E231A1-3E85-5F4F-B68B-D77B4FB5C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Beefing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er et begrep som dukket opp i Norge på 90-tallet. Det er amerikansk slang og kommer fra rap-kulturen. </a:t>
            </a:r>
          </a:p>
          <a:p>
            <a:pPr marL="0" indent="0">
              <a:buNone/>
            </a:pP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Beefing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blir ofte brukt om de avtalte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slåsskampene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som blir filmet. </a:t>
            </a:r>
          </a:p>
          <a:p>
            <a:pPr marL="0" indent="0">
              <a:buNone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Ungdom selv har fortalt at med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beefing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mener de mer enn bare slåssingen. </a:t>
            </a:r>
          </a:p>
          <a:p>
            <a:pPr marL="0" indent="0">
              <a:buNone/>
            </a:pP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Beefing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betyr også selve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yppingen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kranglingen, opptakten, eller forløpet til den avtalte slåssingen. 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nb-NO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 ordet kan bety andre ting også. </a:t>
            </a:r>
            <a:r>
              <a:rPr lang="nb-NO" sz="1800" b="1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nb-NO" sz="1800" b="1" dirty="0" err="1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Beef</a:t>
            </a:r>
            <a:r>
              <a:rPr lang="nb-NO" sz="1800" b="1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 kan bety:</a:t>
            </a:r>
          </a:p>
          <a:p>
            <a:pPr marL="342900" lvl="0" indent="-342900">
              <a:buClr>
                <a:srgbClr val="222222"/>
              </a:buClr>
              <a:buSzPts val="1000"/>
              <a:buFont typeface="Arial" panose="020B0604020202020204" pitchFamily="34" charset="0"/>
              <a:buChar char="-"/>
            </a:pPr>
            <a:r>
              <a:rPr lang="nb-NO" sz="1800" b="1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Å ha en krangel</a:t>
            </a:r>
            <a:endParaRPr lang="nb-N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Clr>
                <a:srgbClr val="222222"/>
              </a:buClr>
              <a:buSzPts val="1000"/>
              <a:buFont typeface="Arial" panose="020B0604020202020204" pitchFamily="34" charset="0"/>
              <a:buChar char="-"/>
            </a:pPr>
            <a:r>
              <a:rPr lang="nb-NO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Å ha et problem eller motvilje mot noen </a:t>
            </a:r>
            <a:endParaRPr lang="nb-N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Clr>
                <a:srgbClr val="222222"/>
              </a:buClr>
              <a:buSzPts val="1000"/>
              <a:buFont typeface="Arial" panose="020B0604020202020204" pitchFamily="34" charset="0"/>
              <a:buChar char="-"/>
            </a:pPr>
            <a:r>
              <a:rPr lang="nb-NO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 kriminell siktelse eller dom</a:t>
            </a:r>
            <a:endParaRPr lang="nb-N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Clr>
                <a:srgbClr val="222222"/>
              </a:buClr>
              <a:buSzPts val="1000"/>
              <a:buFont typeface="Arial" panose="020B0604020202020204" pitchFamily="34" charset="0"/>
              <a:buChar char="-"/>
            </a:pPr>
            <a:r>
              <a:rPr lang="nb-NO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Å falle og treffe bakken hardt, spesielt på snowboard, skateboard eller i annen ekstremsport. </a:t>
            </a:r>
            <a:endParaRPr lang="nb-NO" sz="1800" b="1" dirty="0">
              <a:solidFill>
                <a:srgbClr val="51194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76630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CFE97F-3EB1-2045-8264-9D015CF61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nb-NO" dirty="0"/>
            </a:br>
            <a:r>
              <a:rPr lang="nb-NO" dirty="0"/>
              <a:t>Oppgave 1: Fire hjørner</a:t>
            </a:r>
            <a:endParaRPr lang="nb-NO" sz="2700" dirty="0"/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702E3AD0-F261-4A28-FD04-6F8C431B66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113" y="2006379"/>
            <a:ext cx="3862520" cy="3806248"/>
          </a:xfrm>
        </p:spPr>
        <p:txBody>
          <a:bodyPr/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24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Herregud, Jens kommenterte på bildet til Jasmine.</a:t>
            </a:r>
            <a:endParaRPr lang="nb-NO" sz="24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24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Nei?! </a:t>
            </a:r>
            <a:endParaRPr lang="nb-NO" sz="24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2400" b="1" i="1" dirty="0" err="1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Åååh</a:t>
            </a:r>
            <a:r>
              <a:rPr lang="nb-NO" sz="24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endParaRPr lang="nb-NO" sz="24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24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 skrev han? </a:t>
            </a:r>
            <a:endParaRPr lang="nb-NO" sz="24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24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 skrev «deiligste» med flammer.</a:t>
            </a:r>
            <a:endParaRPr lang="nb-NO" sz="24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24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 faen, nå blir det drama!</a:t>
            </a:r>
            <a:endParaRPr lang="nb-NO" sz="24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75E60C73-8CA3-ADC0-724E-CD79B5A98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65405" y="1938910"/>
            <a:ext cx="6418682" cy="3941185"/>
          </a:xfrm>
        </p:spPr>
        <p:txBody>
          <a:bodyPr/>
          <a:lstStyle/>
          <a:p>
            <a:pPr marL="0" indent="0">
              <a:buNone/>
            </a:pPr>
            <a:r>
              <a:rPr lang="nb-NO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Hva ville du ha gjort i en slik situasjon? 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Fremgangsmåte: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Gjør påstandsøvelsen – fire hjørner som står beskrevet i samling 10:2 s 13.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nb-NO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Late som ingenting, overse, trekke meg unna 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nb-NO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Ta igjen fysisk, gå til angrep 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nb-NO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Snakke med kjæresten og venner om hva jeg opplever, tenker, føler 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nb-NO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Planlegge en eller annen form for hevn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0630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F9BDF79E-DB20-A36D-6994-6F15EBDBA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b-NO" dirty="0"/>
            </a:br>
            <a:r>
              <a:rPr lang="nb-NO" dirty="0"/>
              <a:t>Oppgave 2: Runde rundt bordet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6214CABD-9382-D830-9495-114871E4B2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6528" y="2184213"/>
            <a:ext cx="5437911" cy="3806248"/>
          </a:xfrm>
        </p:spPr>
        <p:txBody>
          <a:bodyPr/>
          <a:lstStyle/>
          <a:p>
            <a:pPr marL="0" indent="0">
              <a:buNone/>
            </a:pPr>
            <a:r>
              <a:rPr lang="nb-NO" sz="44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«Jeg håper det går bra med han, vi er klassekamerater lissom, men han </a:t>
            </a:r>
            <a:r>
              <a:rPr lang="nb-NO" sz="4400" b="1" i="1" dirty="0" err="1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ække</a:t>
            </a:r>
            <a:r>
              <a:rPr lang="nb-NO" sz="44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del av gutta». </a:t>
            </a:r>
          </a:p>
          <a:p>
            <a:endParaRPr lang="nb-NO" dirty="0"/>
          </a:p>
        </p:txBody>
      </p: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D8888A97-EFFA-817E-E437-05C4E87EA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7563" y="2099889"/>
            <a:ext cx="5403273" cy="3806248"/>
          </a:xfrm>
        </p:spPr>
        <p:txBody>
          <a:bodyPr/>
          <a:lstStyle/>
          <a:p>
            <a:pPr indent="0">
              <a:buNone/>
            </a:pPr>
            <a:r>
              <a:rPr lang="nb-N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Spørsmål:</a:t>
            </a: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Hvor mye betyr miljøet i klassen for om det er bra å gå på skolen?</a:t>
            </a:r>
          </a:p>
          <a:p>
            <a:pPr marL="342900" lvl="0" indent="-342900">
              <a:buFont typeface="+mj-lt"/>
              <a:buAutoNum type="arabicPeriod"/>
            </a:pPr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Hvordan kan klassen bli et støttende fellesskap?</a:t>
            </a:r>
          </a:p>
          <a:p>
            <a:pPr indent="0">
              <a:buNone/>
            </a:pPr>
            <a:r>
              <a:rPr lang="nb-N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Fremgangsmåte:</a:t>
            </a: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nb-N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Gruppe på fire</a:t>
            </a: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nb-N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Runde rundt bordet</a:t>
            </a: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nb-N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Ordstyrer leder samtalen, passer på at alle får ordet, bekrefter og oppsummer</a:t>
            </a: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nb-N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Sekretær noterer</a:t>
            </a: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nb-N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Talsperson deler fra gruppen</a:t>
            </a: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54398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36F400F-DF28-43BC-8D8E-4929793B3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D66EAC08-F060-F548-AFC8-BD67E084D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8377"/>
            <a:ext cx="10515600" cy="1325563"/>
          </a:xfrm>
        </p:spPr>
        <p:txBody>
          <a:bodyPr>
            <a:normAutofit/>
          </a:bodyPr>
          <a:lstStyle/>
          <a:p>
            <a:br>
              <a:rPr lang="nb-NO" dirty="0"/>
            </a:br>
            <a:r>
              <a:rPr lang="nb-NO" dirty="0"/>
              <a:t>Oppgave 3: Negative effekter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19F1B5FD-81FC-C291-7A65-F3AB4E10AA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393875"/>
            <a:ext cx="5097780" cy="3795748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 tror du </a:t>
            </a:r>
            <a:r>
              <a:rPr lang="nb-NO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Daran</a:t>
            </a: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mener med: </a:t>
            </a:r>
            <a:r>
              <a:rPr lang="nb-NO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«Jeg har bare lyst til å ha det vanlig som før». </a:t>
            </a: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Hvordan var det før tror du, og hva skjedde med klassemiljøet underveis?</a:t>
            </a:r>
          </a:p>
          <a:p>
            <a:pPr marL="342900" lvl="0" indent="-342900">
              <a:buFont typeface="+mj-lt"/>
              <a:buAutoNum type="arabicPeriod"/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Hvilke konsekvenser var det </a:t>
            </a:r>
            <a:r>
              <a:rPr lang="nb-NO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Daran</a:t>
            </a: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ikke så komme?</a:t>
            </a:r>
          </a:p>
          <a:p>
            <a:pPr marL="0" indent="0">
              <a:buNone/>
            </a:pPr>
            <a:endParaRPr lang="nb-NO" sz="2400" dirty="0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E297BC6-CEAA-23E5-11F6-078628D2DA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1" y="2393875"/>
            <a:ext cx="5097780" cy="3795748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0">
              <a:buNone/>
            </a:pPr>
            <a:r>
              <a:rPr lang="nb-N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Fremgangsmåte: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Runde rundt bordet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Ordstyrer leder samtalen, passer på at alle får ordet, bekrefter og oppsummer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Sekretær noterer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Talsperson deler fra gruppen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530632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8B2AE5-0F29-C7C4-5E8A-1071A073B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b-NO" dirty="0"/>
            </a:br>
            <a:r>
              <a:rPr lang="nb-NO" dirty="0"/>
              <a:t>Oppgave 4: Ansvar 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803062F-EF33-BAEB-4320-7434397940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indent="0">
              <a:buNone/>
            </a:pPr>
            <a:r>
              <a:rPr lang="nb-NO" sz="4000" dirty="0" err="1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Daran</a:t>
            </a:r>
            <a:r>
              <a:rPr lang="nb-NO" sz="40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skriver:</a:t>
            </a:r>
          </a:p>
          <a:p>
            <a:pPr indent="0">
              <a:buNone/>
            </a:pPr>
            <a:r>
              <a:rPr lang="nb-NO" sz="40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40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«- Og det hjelper å ha kompiser som er der for deg, </a:t>
            </a:r>
            <a:endParaRPr lang="nb-NO" sz="40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40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 rydde opp med andre»</a:t>
            </a:r>
            <a:endParaRPr lang="nb-NO" sz="40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C9E98A1-9D73-BC08-42FB-63B31710990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indent="0">
              <a:buNone/>
            </a:pPr>
            <a:r>
              <a:rPr lang="nb-NO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Spørsmål: 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 hvilken måte har kompisene et ansvar for det som skjedde? </a:t>
            </a:r>
          </a:p>
          <a:p>
            <a:pPr marL="342900" lvl="0" indent="-342900">
              <a:buFont typeface="+mj-lt"/>
              <a:buAutoNum type="arabicPeriod"/>
            </a:pP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 kunne kompisene gjort for å rydde opp på en bedre måte?</a:t>
            </a:r>
          </a:p>
          <a:p>
            <a:pPr marL="220980" indent="0">
              <a:buNone/>
            </a:pPr>
            <a:endParaRPr lang="nb-NO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buNone/>
            </a:pPr>
            <a:r>
              <a:rPr lang="nb-NO" b="1" dirty="0">
                <a:ea typeface="Calibri" panose="020F0502020204030204" pitchFamily="34" charset="0"/>
                <a:cs typeface="Times New Roman" panose="02020603050405020304" pitchFamily="18" charset="0"/>
              </a:rPr>
              <a:t>Følg s</a:t>
            </a:r>
            <a:r>
              <a:rPr lang="nb-NO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amme fremgangsmåte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81804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2528BB-21C5-8F56-ABAB-FA872E3E8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b-NO" dirty="0"/>
            </a:br>
            <a:r>
              <a:rPr lang="nb-NO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 5: Se </a:t>
            </a:r>
            <a:r>
              <a:rPr lang="nb-NO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realietetene</a:t>
            </a:r>
            <a:br>
              <a:rPr lang="nb-N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EC1D30D-D73A-D85D-586A-7F091359A8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889" y="2166284"/>
            <a:ext cx="5437911" cy="3806248"/>
          </a:xfrm>
        </p:spPr>
        <p:txBody>
          <a:bodyPr/>
          <a:lstStyle/>
          <a:p>
            <a:pPr indent="0">
              <a:buNone/>
            </a:pPr>
            <a:r>
              <a:rPr lang="nb-NO" sz="3200" dirty="0" err="1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Daran</a:t>
            </a:r>
            <a:r>
              <a:rPr lang="nb-NO" sz="32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skriver:</a:t>
            </a:r>
            <a:r>
              <a:rPr lang="nb-NO" sz="3200" b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32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«Skulle ønske at jeg ikke ble revet med, </a:t>
            </a:r>
            <a:endParaRPr lang="nb-NO" sz="32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nb-NO" sz="32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 at jeg hadde hatt mer kontroll over meg selv,</a:t>
            </a:r>
            <a:endParaRPr lang="nb-NO" sz="32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nb-NO" sz="32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 sett realiteten i situasjonen, </a:t>
            </a:r>
            <a:endParaRPr lang="nb-NO" sz="32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nb-NO" sz="3200" b="1" i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 hvor liten situasjonen egentlig er.»</a:t>
            </a:r>
            <a:endParaRPr lang="nb-NO" sz="3200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88B4C9-FA64-2AB6-C89A-EB92DEBE8F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indent="0">
              <a:buNone/>
            </a:pPr>
            <a:r>
              <a:rPr lang="nb-NO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Spørsmål:</a:t>
            </a:r>
          </a:p>
          <a:p>
            <a:pPr marL="342900" lvl="0" indent="-342900">
              <a:buFont typeface="+mj-lt"/>
              <a:buAutoNum type="arabicPeriod"/>
            </a:pP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Hvordan kan vi se realiteten og skjønne om noe er en liten eller stor ting? </a:t>
            </a:r>
          </a:p>
          <a:p>
            <a:pPr marL="342900" lvl="0" indent="-342900">
              <a:buFont typeface="+mj-lt"/>
              <a:buAutoNum type="arabicPeriod"/>
            </a:pP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Hvordan kan andre hjelpe i en slik situasjon? </a:t>
            </a:r>
          </a:p>
          <a:p>
            <a:pPr marL="0" lvl="0" indent="0">
              <a:buNone/>
            </a:pPr>
            <a:r>
              <a:rPr lang="nb-NO" b="1" dirty="0">
                <a:ea typeface="Calibri" panose="020F0502020204030204" pitchFamily="34" charset="0"/>
                <a:cs typeface="Times New Roman" panose="02020603050405020304" pitchFamily="18" charset="0"/>
              </a:rPr>
              <a:t>Fremgangsmåte:</a:t>
            </a:r>
          </a:p>
          <a:p>
            <a:pPr marL="0" lvl="0" indent="0">
              <a:buNone/>
            </a:pP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Si to ting hver. </a:t>
            </a:r>
          </a:p>
          <a:p>
            <a:pPr marL="0" lvl="0" indent="0">
              <a:buNone/>
            </a:pPr>
            <a:r>
              <a:rPr lang="nb-NO" dirty="0">
                <a:ea typeface="Calibri" panose="020F0502020204030204" pitchFamily="34" charset="0"/>
                <a:cs typeface="Times New Roman" panose="02020603050405020304" pitchFamily="18" charset="0"/>
              </a:rPr>
              <a:t>- Ordstyrer sender ordet rundt.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4080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CE03884E-34EA-93B8-3777-3CB00C378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«</a:t>
            </a:r>
            <a:r>
              <a:rPr lang="en-US" b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Kjære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meg!» - et </a:t>
            </a:r>
            <a:r>
              <a:rPr lang="en-US" b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brev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til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meg </a:t>
            </a:r>
            <a:r>
              <a:rPr lang="en-US" b="1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selv</a:t>
            </a:r>
            <a:b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</a:br>
            <a:b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</a:br>
            <a: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Denne </a:t>
            </a:r>
            <a:r>
              <a:rPr lang="en-US" sz="3800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oppgaven</a:t>
            </a:r>
            <a: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en-US" sz="3800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finner</a:t>
            </a:r>
            <a: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du under </a:t>
            </a:r>
            <a:r>
              <a:rPr lang="en-US" sz="3800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samling</a:t>
            </a:r>
            <a: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10:5 </a:t>
            </a:r>
            <a:b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</a:br>
            <a: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(</a:t>
            </a:r>
            <a:r>
              <a:rPr lang="en-US" sz="3800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Visualisering</a:t>
            </a:r>
            <a: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en-US" sz="3800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og</a:t>
            </a:r>
            <a: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mental </a:t>
            </a:r>
            <a:r>
              <a:rPr lang="en-US" sz="3800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trening</a:t>
            </a:r>
            <a: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), </a:t>
            </a:r>
            <a:b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</a:br>
            <a: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s 35 </a:t>
            </a:r>
            <a:r>
              <a:rPr lang="en-US" sz="3800" dirty="0" err="1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og</a:t>
            </a:r>
            <a: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 63</a:t>
            </a:r>
            <a:b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</a:br>
            <a:endParaRPr lang="en-US" sz="3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8617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7B3058F9-0AE7-68B5-776E-63C23A7D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Blunkeleken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400F75A-CBDB-20D4-EA11-963F8CB48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889" y="788894"/>
            <a:ext cx="5514111" cy="57039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nb-NO" sz="2100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Sett stoler i en ring. Dere trenger (nesten) halvparten så mange stoler som dere er antall deltagere. Merk at antall deltakere må være et oddetall (for eksempel, dersom det er 9 deltagere trengs 5 stoler). Det skal stå en elev bak ryggen til alle de som sitter på stolene. Det må være en stol som er tom – men som det står en elev bak. Eleven som står bak den ledige stolen starter leken med å blunke til en av de som sitter. Denne personen skal prøve å komme seg vekk fra sin stol uten at eleven som står bak klarer å holde han/hun igjen. «Vokterne» som står bak stolene må alltid være på vakt og passe godt på den som sitter, og de som sitter må være raske til å sprette opp av stolen når de ser at noen blunker til dem. Når en elev klarer å komme seg vekk fra sin stol, for så å gå bort til den ledige stolen, er det eleven som står bak den ledige stolen som skal blunke til noen. Det kan ofte være lurt å skifte på hvem som sitter og står, for eksempel hvert tiende minutt.</a:t>
            </a:r>
            <a:endParaRPr lang="nb-NO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E7B0357-B8DA-7F22-493D-672137048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9070" y="1825625"/>
            <a:ext cx="5403273" cy="3806248"/>
          </a:xfrm>
        </p:spPr>
        <p:txBody>
          <a:bodyPr/>
          <a:lstStyle/>
          <a:p>
            <a:pPr marL="0" indent="0" fontAlgn="base">
              <a:buNone/>
            </a:pPr>
            <a:r>
              <a:rPr lang="nb-NO" sz="2000" b="1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Variasjon 1:</a:t>
            </a:r>
            <a:r>
              <a:rPr lang="nb-NO" sz="2000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Elevene som sitter kan i tillegg blunke til hverandre og bytte plass. Vokterne må passe ekstra godt på og får mye å følge med på.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nb-NO" sz="2000" b="1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Variasjon 2:</a:t>
            </a:r>
            <a:r>
              <a:rPr lang="nb-NO" sz="2000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Øk tempoet ved </a:t>
            </a:r>
            <a:r>
              <a:rPr lang="nb-NO" sz="2000" i="1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tillegg</a:t>
            </a:r>
            <a:r>
              <a:rPr lang="nb-NO" sz="2000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å utnevne TO </a:t>
            </a:r>
            <a:r>
              <a:rPr lang="nb-NO" sz="2000" dirty="0" err="1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blunkere</a:t>
            </a:r>
            <a:r>
              <a:rPr lang="nb-NO" sz="2000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og ha to ledige stoler. Jo mer kaos, jo morsommere.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nb-NO" sz="2000" b="1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Variasjon 3:</a:t>
            </a:r>
            <a:r>
              <a:rPr lang="nb-NO" sz="2000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2000" u="sng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Blunkeleken kan også brukes som navnelek</a:t>
            </a:r>
            <a:r>
              <a:rPr lang="nb-NO" sz="2000" dirty="0">
                <a:solidFill>
                  <a:srgbClr val="511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I stedet for å blunke, sier du navnet til personen du vil lokke til deg. Du kan se en annen vei og på den måten lure «vokterne».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418505652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-tema">
  <a:themeElements>
    <a:clrScheme name="Robust Ungdom 2">
      <a:dk1>
        <a:srgbClr val="511949"/>
      </a:dk1>
      <a:lt1>
        <a:srgbClr val="FFFFFF"/>
      </a:lt1>
      <a:dk2>
        <a:srgbClr val="521949"/>
      </a:dk2>
      <a:lt2>
        <a:srgbClr val="F9F3F7"/>
      </a:lt2>
      <a:accent1>
        <a:srgbClr val="B54175"/>
      </a:accent1>
      <a:accent2>
        <a:srgbClr val="F1E4EC"/>
      </a:accent2>
      <a:accent3>
        <a:srgbClr val="521949"/>
      </a:accent3>
      <a:accent4>
        <a:srgbClr val="F1E4EC"/>
      </a:accent4>
      <a:accent5>
        <a:srgbClr val="B54175"/>
      </a:accent5>
      <a:accent6>
        <a:srgbClr val="E2E1DA"/>
      </a:accent6>
      <a:hlink>
        <a:srgbClr val="3573A8"/>
      </a:hlink>
      <a:folHlink>
        <a:srgbClr val="B5417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Office-tema">
  <a:themeElements>
    <a:clrScheme name="Robust Ungdom 2">
      <a:dk1>
        <a:srgbClr val="511949"/>
      </a:dk1>
      <a:lt1>
        <a:srgbClr val="FFFFFF"/>
      </a:lt1>
      <a:dk2>
        <a:srgbClr val="521949"/>
      </a:dk2>
      <a:lt2>
        <a:srgbClr val="F9F3F7"/>
      </a:lt2>
      <a:accent1>
        <a:srgbClr val="B54175"/>
      </a:accent1>
      <a:accent2>
        <a:srgbClr val="F1E4EC"/>
      </a:accent2>
      <a:accent3>
        <a:srgbClr val="521949"/>
      </a:accent3>
      <a:accent4>
        <a:srgbClr val="F1E4EC"/>
      </a:accent4>
      <a:accent5>
        <a:srgbClr val="B54175"/>
      </a:accent5>
      <a:accent6>
        <a:srgbClr val="E2E1DA"/>
      </a:accent6>
      <a:hlink>
        <a:srgbClr val="3573A8"/>
      </a:hlink>
      <a:folHlink>
        <a:srgbClr val="B5417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-tema">
  <a:themeElements>
    <a:clrScheme name="Robust Ungdom 1">
      <a:dk1>
        <a:srgbClr val="511949"/>
      </a:dk1>
      <a:lt1>
        <a:srgbClr val="FFFFFF"/>
      </a:lt1>
      <a:dk2>
        <a:srgbClr val="521949"/>
      </a:dk2>
      <a:lt2>
        <a:srgbClr val="F2E3ED"/>
      </a:lt2>
      <a:accent1>
        <a:srgbClr val="B54175"/>
      </a:accent1>
      <a:accent2>
        <a:srgbClr val="F1E4EC"/>
      </a:accent2>
      <a:accent3>
        <a:srgbClr val="521949"/>
      </a:accent3>
      <a:accent4>
        <a:srgbClr val="F1E4EC"/>
      </a:accent4>
      <a:accent5>
        <a:srgbClr val="B54175"/>
      </a:accent5>
      <a:accent6>
        <a:srgbClr val="E2E1DA"/>
      </a:accent6>
      <a:hlink>
        <a:srgbClr val="3573A8"/>
      </a:hlink>
      <a:folHlink>
        <a:srgbClr val="B5417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6_Office-tema">
  <a:themeElements>
    <a:clrScheme name="Robust Ungdom 1">
      <a:dk1>
        <a:srgbClr val="511949"/>
      </a:dk1>
      <a:lt1>
        <a:srgbClr val="FFFFFF"/>
      </a:lt1>
      <a:dk2>
        <a:srgbClr val="521949"/>
      </a:dk2>
      <a:lt2>
        <a:srgbClr val="F2E3ED"/>
      </a:lt2>
      <a:accent1>
        <a:srgbClr val="B54175"/>
      </a:accent1>
      <a:accent2>
        <a:srgbClr val="F1E4EC"/>
      </a:accent2>
      <a:accent3>
        <a:srgbClr val="521949"/>
      </a:accent3>
      <a:accent4>
        <a:srgbClr val="F1E4EC"/>
      </a:accent4>
      <a:accent5>
        <a:srgbClr val="B54175"/>
      </a:accent5>
      <a:accent6>
        <a:srgbClr val="E2E1DA"/>
      </a:accent6>
      <a:hlink>
        <a:srgbClr val="3573A8"/>
      </a:hlink>
      <a:folHlink>
        <a:srgbClr val="B54175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</TotalTime>
  <Words>945</Words>
  <Application>Microsoft Macintosh PowerPoint</Application>
  <PresentationFormat>Widescreen</PresentationFormat>
  <Paragraphs>81</Paragraphs>
  <Slides>10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4</vt:i4>
      </vt:variant>
      <vt:variant>
        <vt:lpstr>Lysbildetitler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Georgia</vt:lpstr>
      <vt:lpstr>4_Office-tema</vt:lpstr>
      <vt:lpstr>5_Office-tema</vt:lpstr>
      <vt:lpstr>3_Office-tema</vt:lpstr>
      <vt:lpstr>6_Office-tema</vt:lpstr>
      <vt:lpstr>OPPGAVER  TIL FILMEN «BEEFING» Beefing, voldsbruk og avtalte slåsskamper   </vt:lpstr>
      <vt:lpstr> Hva betyr beefing? </vt:lpstr>
      <vt:lpstr> Oppgave 1: Fire hjørner</vt:lpstr>
      <vt:lpstr> Oppgave 2: Runde rundt bordet</vt:lpstr>
      <vt:lpstr> Oppgave 3: Negative effekter</vt:lpstr>
      <vt:lpstr> Oppgave 4: Ansvar </vt:lpstr>
      <vt:lpstr> Oppgave 5: Se realietetene </vt:lpstr>
      <vt:lpstr>«Kjære meg!» - et brev til meg selv  Denne oppgaven finner du under samling 10:5  (Visualisering og mental trening),  s 35 og 63 </vt:lpstr>
      <vt:lpstr>Blunkeleken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Guro M. Dalsegg</dc:creator>
  <cp:lastModifiedBy>Anne-Kristin Imenes</cp:lastModifiedBy>
  <cp:revision>34</cp:revision>
  <dcterms:created xsi:type="dcterms:W3CDTF">2020-02-24T12:22:26Z</dcterms:created>
  <dcterms:modified xsi:type="dcterms:W3CDTF">2023-11-25T14:24:45Z</dcterms:modified>
</cp:coreProperties>
</file>