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1"/>
    <p:sldMasterId id="2147483683" r:id="rId2"/>
    <p:sldMasterId id="2147483659" r:id="rId3"/>
    <p:sldMasterId id="2147483675" r:id="rId4"/>
  </p:sldMasterIdLst>
  <p:notesMasterIdLst>
    <p:notesMasterId r:id="rId19"/>
  </p:notesMasterIdLst>
  <p:sldIdLst>
    <p:sldId id="261" r:id="rId5"/>
    <p:sldId id="278" r:id="rId6"/>
    <p:sldId id="279" r:id="rId7"/>
    <p:sldId id="276" r:id="rId8"/>
    <p:sldId id="266" r:id="rId9"/>
    <p:sldId id="281" r:id="rId10"/>
    <p:sldId id="265" r:id="rId11"/>
    <p:sldId id="272" r:id="rId12"/>
    <p:sldId id="273" r:id="rId13"/>
    <p:sldId id="280" r:id="rId14"/>
    <p:sldId id="274" r:id="rId15"/>
    <p:sldId id="275" r:id="rId16"/>
    <p:sldId id="271" r:id="rId17"/>
    <p:sldId id="269" r:id="rId18"/>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3861"/>
    <p:restoredTop sz="76777"/>
  </p:normalViewPr>
  <p:slideViewPr>
    <p:cSldViewPr snapToGrid="0" snapToObjects="1">
      <p:cViewPr varScale="1">
        <p:scale>
          <a:sx n="113" d="100"/>
          <a:sy n="113" d="100"/>
        </p:scale>
        <p:origin x="192" y="632"/>
      </p:cViewPr>
      <p:guideLst>
        <p:guide orient="horz" pos="2160"/>
        <p:guide pos="3840"/>
      </p:guideLst>
    </p:cSldViewPr>
  </p:slid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0E659A-9C23-7846-8026-63E713F95364}" type="datetimeFigureOut">
              <a:rPr lang="nb-NO" smtClean="0"/>
              <a:t>19.02.2025</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A9636A-827C-C445-B9D1-566B6FA4FED6}" type="slidenum">
              <a:rPr lang="nb-NO" smtClean="0"/>
              <a:t>‹#›</a:t>
            </a:fld>
            <a:endParaRPr lang="nb-NO"/>
          </a:p>
        </p:txBody>
      </p:sp>
    </p:spTree>
    <p:extLst>
      <p:ext uri="{BB962C8B-B14F-4D97-AF65-F5344CB8AC3E}">
        <p14:creationId xmlns:p14="http://schemas.microsoft.com/office/powerpoint/2010/main" val="11741848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800" i="1" dirty="0">
                <a:solidFill>
                  <a:srgbClr val="200F1A"/>
                </a:solidFill>
                <a:effectLst/>
                <a:latin typeface="Calibri" panose="020F0502020204030204" pitchFamily="34" charset="0"/>
                <a:ea typeface="Times New Roman" panose="02020603050405020304" pitchFamily="18" charset="0"/>
              </a:rPr>
              <a:t>USA eller Japan? Morgen eller kveld? Vegetarmat eller kjøtt? Snap eller Instagram? Vondt i magen eller hodepine? Strand eller fjell? En million inn på konto nå eller fred i verden nå? Hip hop eller rock? Søtt eller salt? Vinter eller sommer? Bil eller buss? Kino eller teater? Mobil eller </a:t>
            </a:r>
            <a:r>
              <a:rPr lang="nb-NO" sz="1800" i="1" dirty="0" err="1">
                <a:solidFill>
                  <a:srgbClr val="200F1A"/>
                </a:solidFill>
                <a:effectLst/>
                <a:latin typeface="Calibri" panose="020F0502020204030204" pitchFamily="34" charset="0"/>
                <a:ea typeface="Times New Roman" panose="02020603050405020304" pitchFamily="18" charset="0"/>
              </a:rPr>
              <a:t>ipad</a:t>
            </a:r>
            <a:r>
              <a:rPr lang="nb-NO" sz="1800" i="1" dirty="0">
                <a:solidFill>
                  <a:srgbClr val="200F1A"/>
                </a:solidFill>
                <a:effectLst/>
                <a:latin typeface="Calibri" panose="020F0502020204030204" pitchFamily="34" charset="0"/>
                <a:ea typeface="Times New Roman" panose="02020603050405020304" pitchFamily="18" charset="0"/>
              </a:rPr>
              <a:t>? Jul eller påske? </a:t>
            </a:r>
          </a:p>
        </p:txBody>
      </p:sp>
      <p:sp>
        <p:nvSpPr>
          <p:cNvPr id="4" name="Plassholder for lysbildenummer 3"/>
          <p:cNvSpPr>
            <a:spLocks noGrp="1"/>
          </p:cNvSpPr>
          <p:nvPr>
            <p:ph type="sldNum" sz="quarter" idx="5"/>
          </p:nvPr>
        </p:nvSpPr>
        <p:spPr/>
        <p:txBody>
          <a:bodyPr/>
          <a:lstStyle/>
          <a:p>
            <a:fld id="{00A9636A-827C-C445-B9D1-566B6FA4FED6}" type="slidenum">
              <a:rPr lang="nb-NO" smtClean="0"/>
              <a:t>4</a:t>
            </a:fld>
            <a:endParaRPr lang="nb-NO"/>
          </a:p>
        </p:txBody>
      </p:sp>
    </p:spTree>
    <p:extLst>
      <p:ext uri="{BB962C8B-B14F-4D97-AF65-F5344CB8AC3E}">
        <p14:creationId xmlns:p14="http://schemas.microsoft.com/office/powerpoint/2010/main" val="285085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Desktop: Hjelpehånda på pc -  </a:t>
            </a:r>
            <a:r>
              <a:rPr lang="nb-NO" dirty="0" err="1"/>
              <a:t>https</a:t>
            </a:r>
            <a:r>
              <a:rPr lang="nb-NO" dirty="0"/>
              <a:t>://</a:t>
            </a:r>
            <a:r>
              <a:rPr lang="nb-NO" dirty="0" err="1"/>
              <a:t>webgl.attensi.com</a:t>
            </a:r>
            <a:r>
              <a:rPr lang="nb-NO" dirty="0"/>
              <a:t>/</a:t>
            </a:r>
            <a:r>
              <a:rPr lang="nb-NO" dirty="0" err="1"/>
              <a:t>prod</a:t>
            </a:r>
            <a:r>
              <a:rPr lang="nb-NO" dirty="0"/>
              <a:t>/</a:t>
            </a:r>
            <a:r>
              <a:rPr lang="nb-NO" dirty="0" err="1"/>
              <a:t>hjelpehanda_no_login</a:t>
            </a:r>
            <a:r>
              <a:rPr lang="nb-NO" dirty="0"/>
              <a:t>/hjelpehanda/</a:t>
            </a:r>
            <a:r>
              <a:rPr lang="nb-NO" dirty="0" err="1"/>
              <a:t>index.html</a:t>
            </a:r>
            <a:r>
              <a:rPr lang="nb-NO" dirty="0"/>
              <a:t> </a:t>
            </a:r>
          </a:p>
        </p:txBody>
      </p:sp>
      <p:sp>
        <p:nvSpPr>
          <p:cNvPr id="4" name="Plassholder for lysbildenummer 3"/>
          <p:cNvSpPr>
            <a:spLocks noGrp="1"/>
          </p:cNvSpPr>
          <p:nvPr>
            <p:ph type="sldNum" sz="quarter" idx="5"/>
          </p:nvPr>
        </p:nvSpPr>
        <p:spPr/>
        <p:txBody>
          <a:bodyPr/>
          <a:lstStyle/>
          <a:p>
            <a:fld id="{00A9636A-827C-C445-B9D1-566B6FA4FED6}" type="slidenum">
              <a:rPr lang="nb-NO" smtClean="0"/>
              <a:t>10</a:t>
            </a:fld>
            <a:endParaRPr lang="nb-NO"/>
          </a:p>
        </p:txBody>
      </p:sp>
    </p:spTree>
    <p:extLst>
      <p:ext uri="{BB962C8B-B14F-4D97-AF65-F5344CB8AC3E}">
        <p14:creationId xmlns:p14="http://schemas.microsoft.com/office/powerpoint/2010/main" val="403165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7463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3617843" y="2246243"/>
            <a:ext cx="7981121" cy="3429000"/>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
        <p:nvSpPr>
          <p:cNvPr id="7" name="Tittel 1">
            <a:extLst>
              <a:ext uri="{FF2B5EF4-FFF2-40B4-BE49-F238E27FC236}">
                <a16:creationId xmlns:a16="http://schemas.microsoft.com/office/drawing/2014/main" id="{255CCC1D-290E-D24F-8E8C-DCD80863DF85}"/>
              </a:ext>
            </a:extLst>
          </p:cNvPr>
          <p:cNvSpPr>
            <a:spLocks noGrp="1"/>
          </p:cNvSpPr>
          <p:nvPr>
            <p:ph type="title"/>
          </p:nvPr>
        </p:nvSpPr>
        <p:spPr>
          <a:xfrm>
            <a:off x="3617842" y="543509"/>
            <a:ext cx="7981120" cy="1500320"/>
          </a:xfrm>
        </p:spPr>
        <p:txBody>
          <a:bodyPr anchor="b">
            <a:normAutofit/>
          </a:bodyPr>
          <a:lstStyle>
            <a:lvl1pPr>
              <a:defRPr sz="3000"/>
            </a:lvl1pPr>
          </a:lstStyle>
          <a:p>
            <a:r>
              <a:rPr lang="nb-NO" dirty="0"/>
              <a:t>Klikk for å redigere tittelstil</a:t>
            </a:r>
          </a:p>
        </p:txBody>
      </p:sp>
      <p:pic>
        <p:nvPicPr>
          <p:cNvPr id="8" name="Bilde 7">
            <a:extLst>
              <a:ext uri="{FF2B5EF4-FFF2-40B4-BE49-F238E27FC236}">
                <a16:creationId xmlns:a16="http://schemas.microsoft.com/office/drawing/2014/main" id="{A918FFFA-6865-214E-B419-20498D0BF61D}"/>
              </a:ext>
            </a:extLst>
          </p:cNvPr>
          <p:cNvPicPr>
            <a:picLocks noChangeAspect="1"/>
          </p:cNvPicPr>
          <p:nvPr userDrawn="1"/>
        </p:nvPicPr>
        <p:blipFill rotWithShape="1">
          <a:blip r:embed="rId2"/>
          <a:srcRect l="20596"/>
          <a:stretch/>
        </p:blipFill>
        <p:spPr>
          <a:xfrm>
            <a:off x="0" y="1644714"/>
            <a:ext cx="2843768" cy="3968028"/>
          </a:xfrm>
          <a:prstGeom prst="rect">
            <a:avLst/>
          </a:prstGeom>
        </p:spPr>
      </p:pic>
    </p:spTree>
    <p:extLst>
      <p:ext uri="{BB962C8B-B14F-4D97-AF65-F5344CB8AC3E}">
        <p14:creationId xmlns:p14="http://schemas.microsoft.com/office/powerpoint/2010/main" val="28474312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cSld name="1_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a:xfrm>
            <a:off x="838200" y="6356352"/>
            <a:ext cx="2743200" cy="365125"/>
          </a:xfrm>
          <a:prstGeom prst="rect">
            <a:avLst/>
          </a:prstGeom>
        </p:spPr>
        <p:txBody>
          <a:bodyPr lIns="117226" tIns="58613" rIns="117226" bIns="58613"/>
          <a:lstStyle/>
          <a:p>
            <a:fld id="{30B979D4-8382-334D-A42B-2BF8B885DE87}" type="datetimeFigureOut">
              <a:rPr lang="nb-NO" smtClean="0"/>
              <a:pPr/>
              <a:t>19.02.2025</a:t>
            </a:fld>
            <a:endParaRPr lang="nb-NO"/>
          </a:p>
        </p:txBody>
      </p:sp>
      <p:sp>
        <p:nvSpPr>
          <p:cNvPr id="6" name="Plassholder for bunntekst 5"/>
          <p:cNvSpPr>
            <a:spLocks noGrp="1"/>
          </p:cNvSpPr>
          <p:nvPr>
            <p:ph type="ftr" sz="quarter" idx="11"/>
          </p:nvPr>
        </p:nvSpPr>
        <p:spPr>
          <a:xfrm>
            <a:off x="4038600" y="6356352"/>
            <a:ext cx="4114800" cy="365125"/>
          </a:xfrm>
          <a:prstGeom prst="rect">
            <a:avLst/>
          </a:prstGeom>
        </p:spPr>
        <p:txBody>
          <a:bodyPr lIns="117226" tIns="58613" rIns="117226" bIns="58613"/>
          <a:lstStyle/>
          <a:p>
            <a:endParaRPr lang="nb-NO"/>
          </a:p>
        </p:txBody>
      </p:sp>
      <p:sp>
        <p:nvSpPr>
          <p:cNvPr id="7" name="Plassholder for lysbildenummer 6"/>
          <p:cNvSpPr>
            <a:spLocks noGrp="1"/>
          </p:cNvSpPr>
          <p:nvPr>
            <p:ph type="sldNum" sz="quarter" idx="12"/>
          </p:nvPr>
        </p:nvSpPr>
        <p:spPr>
          <a:xfrm>
            <a:off x="8610600" y="6356352"/>
            <a:ext cx="2743200" cy="365125"/>
          </a:xfrm>
          <a:prstGeom prst="rect">
            <a:avLst/>
          </a:prstGeom>
        </p:spPr>
        <p:txBody>
          <a:bodyPr lIns="117226" tIns="58613" rIns="117226" bIns="58613"/>
          <a:lstStyle/>
          <a:p>
            <a:fld id="{9887073C-68FD-324A-B272-C4EED60C0C54}" type="slidenum">
              <a:rPr lang="nb-NO" smtClean="0"/>
              <a:pPr/>
              <a:t>‹#›</a:t>
            </a:fld>
            <a:endParaRPr lang="nb-NO"/>
          </a:p>
        </p:txBody>
      </p:sp>
    </p:spTree>
    <p:extLst>
      <p:ext uri="{BB962C8B-B14F-4D97-AF65-F5344CB8AC3E}">
        <p14:creationId xmlns:p14="http://schemas.microsoft.com/office/powerpoint/2010/main" val="7263141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a16="http://schemas.microsoft.com/office/drawing/2014/main" id="{9D8BCDAE-31FE-2648-95DC-BAF966608118}"/>
              </a:ext>
            </a:extLst>
          </p:cNvPr>
          <p:cNvSpPr>
            <a:spLocks noGrp="1"/>
          </p:cNvSpPr>
          <p:nvPr>
            <p:ph type="pic" idx="1"/>
          </p:nvPr>
        </p:nvSpPr>
        <p:spPr>
          <a:xfrm>
            <a:off x="0" y="0"/>
            <a:ext cx="7037408" cy="6858000"/>
          </a:xfrm>
          <a:prstGeom prst="rect">
            <a:avLst/>
          </a:prstGeom>
        </p:spPr>
      </p:sp>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7663070" y="864705"/>
            <a:ext cx="3756537" cy="4518364"/>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pic>
        <p:nvPicPr>
          <p:cNvPr id="5" name="Bilde 4">
            <a:extLst>
              <a:ext uri="{FF2B5EF4-FFF2-40B4-BE49-F238E27FC236}">
                <a16:creationId xmlns:a16="http://schemas.microsoft.com/office/drawing/2014/main" id="{E7C10410-8B93-714B-B64B-77D37DA3014D}"/>
              </a:ext>
            </a:extLst>
          </p:cNvPr>
          <p:cNvPicPr>
            <a:picLocks noChangeAspect="1"/>
          </p:cNvPicPr>
          <p:nvPr userDrawn="1"/>
        </p:nvPicPr>
        <p:blipFill>
          <a:blip r:embed="rId2"/>
          <a:srcRect/>
          <a:stretch/>
        </p:blipFill>
        <p:spPr>
          <a:xfrm>
            <a:off x="6089613" y="-327742"/>
            <a:ext cx="2203486" cy="933777"/>
          </a:xfrm>
          <a:prstGeom prst="rect">
            <a:avLst/>
          </a:prstGeom>
        </p:spPr>
      </p:pic>
    </p:spTree>
    <p:extLst>
      <p:ext uri="{BB962C8B-B14F-4D97-AF65-F5344CB8AC3E}">
        <p14:creationId xmlns:p14="http://schemas.microsoft.com/office/powerpoint/2010/main" val="16671577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a16="http://schemas.microsoft.com/office/drawing/2014/main" id="{9D8BCDAE-31FE-2648-95DC-BAF966608118}"/>
              </a:ext>
            </a:extLst>
          </p:cNvPr>
          <p:cNvSpPr>
            <a:spLocks noGrp="1"/>
          </p:cNvSpPr>
          <p:nvPr>
            <p:ph type="pic" idx="1"/>
          </p:nvPr>
        </p:nvSpPr>
        <p:spPr>
          <a:xfrm>
            <a:off x="437322" y="447261"/>
            <a:ext cx="6758608" cy="4726056"/>
          </a:xfrm>
          <a:prstGeom prst="rect">
            <a:avLst/>
          </a:prstGeom>
        </p:spPr>
      </p:sp>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437322" y="5546036"/>
            <a:ext cx="7682948" cy="864703"/>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
        <p:nvSpPr>
          <p:cNvPr id="5" name="Plassholder for bilde 7">
            <a:extLst>
              <a:ext uri="{FF2B5EF4-FFF2-40B4-BE49-F238E27FC236}">
                <a16:creationId xmlns:a16="http://schemas.microsoft.com/office/drawing/2014/main" id="{A3C7CC5C-DB45-7649-A246-96AE37B0DA16}"/>
              </a:ext>
            </a:extLst>
          </p:cNvPr>
          <p:cNvSpPr>
            <a:spLocks noGrp="1"/>
          </p:cNvSpPr>
          <p:nvPr>
            <p:ph type="pic" idx="11"/>
          </p:nvPr>
        </p:nvSpPr>
        <p:spPr>
          <a:xfrm>
            <a:off x="7494104" y="447261"/>
            <a:ext cx="3462131" cy="2256182"/>
          </a:xfrm>
          <a:prstGeom prst="rect">
            <a:avLst/>
          </a:prstGeom>
        </p:spPr>
      </p:sp>
      <p:sp>
        <p:nvSpPr>
          <p:cNvPr id="8" name="Plassholder for bilde 7">
            <a:extLst>
              <a:ext uri="{FF2B5EF4-FFF2-40B4-BE49-F238E27FC236}">
                <a16:creationId xmlns:a16="http://schemas.microsoft.com/office/drawing/2014/main" id="{CA394562-8932-984B-AB93-8DC6578417D3}"/>
              </a:ext>
            </a:extLst>
          </p:cNvPr>
          <p:cNvSpPr>
            <a:spLocks noGrp="1"/>
          </p:cNvSpPr>
          <p:nvPr>
            <p:ph type="pic" idx="12"/>
          </p:nvPr>
        </p:nvSpPr>
        <p:spPr>
          <a:xfrm>
            <a:off x="7494104" y="2917135"/>
            <a:ext cx="3462131" cy="2256182"/>
          </a:xfrm>
          <a:prstGeom prst="rect">
            <a:avLst/>
          </a:prstGeom>
        </p:spPr>
      </p:sp>
    </p:spTree>
    <p:extLst>
      <p:ext uri="{BB962C8B-B14F-4D97-AF65-F5344CB8AC3E}">
        <p14:creationId xmlns:p14="http://schemas.microsoft.com/office/powerpoint/2010/main" val="1801162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a16="http://schemas.microsoft.com/office/drawing/2014/main" id="{9D8BCDAE-31FE-2648-95DC-BAF966608118}"/>
              </a:ext>
            </a:extLst>
          </p:cNvPr>
          <p:cNvSpPr>
            <a:spLocks noGrp="1"/>
          </p:cNvSpPr>
          <p:nvPr>
            <p:ph type="pic" idx="1"/>
          </p:nvPr>
        </p:nvSpPr>
        <p:spPr>
          <a:xfrm>
            <a:off x="0" y="0"/>
            <a:ext cx="12192000" cy="6858000"/>
          </a:xfrm>
          <a:prstGeom prst="rect">
            <a:avLst/>
          </a:prstGeom>
        </p:spPr>
      </p:sp>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993914" y="5227983"/>
            <a:ext cx="5546034" cy="1262269"/>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Tree>
    <p:extLst>
      <p:ext uri="{BB962C8B-B14F-4D97-AF65-F5344CB8AC3E}">
        <p14:creationId xmlns:p14="http://schemas.microsoft.com/office/powerpoint/2010/main" val="34771197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873B5D5-4245-884C-B3E4-1AED4E225992}"/>
              </a:ext>
            </a:extLst>
          </p:cNvPr>
          <p:cNvSpPr>
            <a:spLocks noGrp="1"/>
          </p:cNvSpPr>
          <p:nvPr>
            <p:ph type="title"/>
          </p:nvPr>
        </p:nvSpPr>
        <p:spPr>
          <a:xfrm>
            <a:off x="581889" y="365125"/>
            <a:ext cx="10993584" cy="1325563"/>
          </a:xfrm>
          <a:prstGeom prst="rect">
            <a:avLst/>
          </a:prstGeom>
        </p:spPr>
        <p:txBody>
          <a:bodyPr/>
          <a:lstStyle/>
          <a:p>
            <a:r>
              <a:rPr lang="nb-NO" dirty="0"/>
              <a:t>Klikk for å redigere tittelstil</a:t>
            </a:r>
          </a:p>
        </p:txBody>
      </p:sp>
      <p:sp>
        <p:nvSpPr>
          <p:cNvPr id="3" name="Plassholder for innhold 2">
            <a:extLst>
              <a:ext uri="{FF2B5EF4-FFF2-40B4-BE49-F238E27FC236}">
                <a16:creationId xmlns:a16="http://schemas.microsoft.com/office/drawing/2014/main" id="{2EC55E50-CA30-1E47-8D59-F697AEC38129}"/>
              </a:ext>
            </a:extLst>
          </p:cNvPr>
          <p:cNvSpPr>
            <a:spLocks noGrp="1"/>
          </p:cNvSpPr>
          <p:nvPr>
            <p:ph idx="1"/>
          </p:nvPr>
        </p:nvSpPr>
        <p:spPr>
          <a:xfrm>
            <a:off x="581889" y="1825625"/>
            <a:ext cx="10993584" cy="3899766"/>
          </a:xfrm>
          <a:prstGeom prst="rect">
            <a:avLst/>
          </a:prstGeom>
        </p:spPr>
        <p:txBody>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Tree>
    <p:extLst>
      <p:ext uri="{BB962C8B-B14F-4D97-AF65-F5344CB8AC3E}">
        <p14:creationId xmlns:p14="http://schemas.microsoft.com/office/powerpoint/2010/main" val="11280327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E2245CC-55DE-3F40-9525-7AFED5EB6AA2}"/>
              </a:ext>
            </a:extLst>
          </p:cNvPr>
          <p:cNvSpPr>
            <a:spLocks noGrp="1"/>
          </p:cNvSpPr>
          <p:nvPr>
            <p:ph type="title"/>
          </p:nvPr>
        </p:nvSpPr>
        <p:spPr>
          <a:xfrm>
            <a:off x="592859" y="1003156"/>
            <a:ext cx="10826750" cy="2852737"/>
          </a:xfrm>
          <a:prstGeom prst="rect">
            <a:avLst/>
          </a:prstGeom>
        </p:spPr>
        <p:txBody>
          <a:bodyPr anchor="b"/>
          <a:lstStyle>
            <a:lvl1pPr>
              <a:defRPr sz="6000"/>
            </a:lvl1pPr>
          </a:lstStyle>
          <a:p>
            <a:r>
              <a:rPr lang="nb-NO" dirty="0"/>
              <a:t>Klikk for å redigere tittelstil</a:t>
            </a:r>
          </a:p>
        </p:txBody>
      </p:sp>
      <p:sp>
        <p:nvSpPr>
          <p:cNvPr id="3" name="Plassholder for tekst 2">
            <a:extLst>
              <a:ext uri="{FF2B5EF4-FFF2-40B4-BE49-F238E27FC236}">
                <a16:creationId xmlns:a16="http://schemas.microsoft.com/office/drawing/2014/main" id="{D9A233D2-3A60-E849-B5F1-64355023F21F}"/>
              </a:ext>
            </a:extLst>
          </p:cNvPr>
          <p:cNvSpPr>
            <a:spLocks noGrp="1"/>
          </p:cNvSpPr>
          <p:nvPr>
            <p:ph type="body" idx="1"/>
          </p:nvPr>
        </p:nvSpPr>
        <p:spPr>
          <a:xfrm>
            <a:off x="592858" y="3882881"/>
            <a:ext cx="10826749"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Tree>
    <p:extLst>
      <p:ext uri="{BB962C8B-B14F-4D97-AF65-F5344CB8AC3E}">
        <p14:creationId xmlns:p14="http://schemas.microsoft.com/office/powerpoint/2010/main" val="20339330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D1244CA-01E8-4941-9C4F-C7D22418BB32}"/>
              </a:ext>
            </a:extLst>
          </p:cNvPr>
          <p:cNvSpPr>
            <a:spLocks noGrp="1"/>
          </p:cNvSpPr>
          <p:nvPr>
            <p:ph type="title"/>
          </p:nvPr>
        </p:nvSpPr>
        <p:spPr>
          <a:xfrm>
            <a:off x="581889" y="365125"/>
            <a:ext cx="10993584" cy="1325563"/>
          </a:xfrm>
          <a:prstGeom prst="rect">
            <a:avLst/>
          </a:prstGeom>
        </p:spPr>
        <p:txBody>
          <a:bodyPr/>
          <a:lstStyle/>
          <a:p>
            <a:r>
              <a:rPr lang="nb-NO"/>
              <a:t>Klikk for å redigere tittelstil</a:t>
            </a:r>
          </a:p>
        </p:txBody>
      </p:sp>
      <p:sp>
        <p:nvSpPr>
          <p:cNvPr id="3" name="Plassholder for innhold 2">
            <a:extLst>
              <a:ext uri="{FF2B5EF4-FFF2-40B4-BE49-F238E27FC236}">
                <a16:creationId xmlns:a16="http://schemas.microsoft.com/office/drawing/2014/main" id="{0C1BD739-4466-EE4A-8335-F7F1373C42F9}"/>
              </a:ext>
            </a:extLst>
          </p:cNvPr>
          <p:cNvSpPr>
            <a:spLocks noGrp="1"/>
          </p:cNvSpPr>
          <p:nvPr>
            <p:ph sz="half" idx="1"/>
          </p:nvPr>
        </p:nvSpPr>
        <p:spPr>
          <a:xfrm>
            <a:off x="581889" y="1825625"/>
            <a:ext cx="5437911" cy="3806248"/>
          </a:xfrm>
          <a:prstGeom prst="rect">
            <a:avLst/>
          </a:prstGeom>
        </p:spPr>
        <p:txBody>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innhold 3">
            <a:extLst>
              <a:ext uri="{FF2B5EF4-FFF2-40B4-BE49-F238E27FC236}">
                <a16:creationId xmlns:a16="http://schemas.microsoft.com/office/drawing/2014/main" id="{6507E102-81DF-024D-9060-93851F9FE2E7}"/>
              </a:ext>
            </a:extLst>
          </p:cNvPr>
          <p:cNvSpPr>
            <a:spLocks noGrp="1"/>
          </p:cNvSpPr>
          <p:nvPr>
            <p:ph sz="half" idx="2"/>
          </p:nvPr>
        </p:nvSpPr>
        <p:spPr>
          <a:xfrm>
            <a:off x="6172199" y="1825625"/>
            <a:ext cx="5403273"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003349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tellysbilde">
    <p:spTree>
      <p:nvGrpSpPr>
        <p:cNvPr id="1" name=""/>
        <p:cNvGrpSpPr/>
        <p:nvPr/>
      </p:nvGrpSpPr>
      <p:grpSpPr>
        <a:xfrm>
          <a:off x="0" y="0"/>
          <a:ext cx="0" cy="0"/>
          <a:chOff x="0" y="0"/>
          <a:chExt cx="0" cy="0"/>
        </a:xfrm>
      </p:grpSpPr>
      <p:sp>
        <p:nvSpPr>
          <p:cNvPr id="3" name="Tittel 1">
            <a:extLst>
              <a:ext uri="{FF2B5EF4-FFF2-40B4-BE49-F238E27FC236}">
                <a16:creationId xmlns:a16="http://schemas.microsoft.com/office/drawing/2014/main" id="{5E962AB4-2ECE-934B-8DBC-D5B430909D69}"/>
              </a:ext>
            </a:extLst>
          </p:cNvPr>
          <p:cNvSpPr>
            <a:spLocks noGrp="1"/>
          </p:cNvSpPr>
          <p:nvPr>
            <p:ph type="title"/>
          </p:nvPr>
        </p:nvSpPr>
        <p:spPr>
          <a:xfrm>
            <a:off x="6877877" y="1570383"/>
            <a:ext cx="4859783" cy="2494232"/>
          </a:xfrm>
          <a:prstGeom prst="rect">
            <a:avLst/>
          </a:prstGeom>
        </p:spPr>
        <p:txBody>
          <a:bodyPr anchor="t"/>
          <a:lstStyle>
            <a:lvl1pPr>
              <a:defRPr sz="6000"/>
            </a:lvl1pPr>
          </a:lstStyle>
          <a:p>
            <a:r>
              <a:rPr lang="nb-NO" dirty="0"/>
              <a:t>Klikk for å redigere tittelstil</a:t>
            </a:r>
          </a:p>
        </p:txBody>
      </p:sp>
    </p:spTree>
    <p:extLst>
      <p:ext uri="{BB962C8B-B14F-4D97-AF65-F5344CB8AC3E}">
        <p14:creationId xmlns:p14="http://schemas.microsoft.com/office/powerpoint/2010/main" val="2012975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E343EF9A-E21D-7B41-BF3B-7029A5EB6B49}"/>
              </a:ext>
            </a:extLst>
          </p:cNvPr>
          <p:cNvPicPr>
            <a:picLocks noChangeAspect="1"/>
          </p:cNvPicPr>
          <p:nvPr userDrawn="1"/>
        </p:nvPicPr>
        <p:blipFill>
          <a:blip r:embed="rId2"/>
          <a:stretch>
            <a:fillRect/>
          </a:stretch>
        </p:blipFill>
        <p:spPr>
          <a:xfrm>
            <a:off x="963826" y="510672"/>
            <a:ext cx="2161055" cy="6347327"/>
          </a:xfrm>
          <a:prstGeom prst="rect">
            <a:avLst/>
          </a:prstGeom>
        </p:spPr>
      </p:pic>
      <p:pic>
        <p:nvPicPr>
          <p:cNvPr id="5" name="Bilde 4">
            <a:extLst>
              <a:ext uri="{FF2B5EF4-FFF2-40B4-BE49-F238E27FC236}">
                <a16:creationId xmlns:a16="http://schemas.microsoft.com/office/drawing/2014/main" id="{6F280C95-EDD3-AC44-A390-E39288CC2A71}"/>
              </a:ext>
            </a:extLst>
          </p:cNvPr>
          <p:cNvPicPr>
            <a:picLocks noChangeAspect="1"/>
          </p:cNvPicPr>
          <p:nvPr userDrawn="1"/>
        </p:nvPicPr>
        <p:blipFill>
          <a:blip r:embed="rId3">
            <a:alphaModFix amt="50000"/>
          </a:blip>
          <a:stretch>
            <a:fillRect/>
          </a:stretch>
        </p:blipFill>
        <p:spPr>
          <a:xfrm>
            <a:off x="8325338" y="3422693"/>
            <a:ext cx="4263400" cy="1806712"/>
          </a:xfrm>
          <a:prstGeom prst="rect">
            <a:avLst/>
          </a:prstGeom>
        </p:spPr>
      </p:pic>
      <p:pic>
        <p:nvPicPr>
          <p:cNvPr id="10" name="Bilde 9" descr="Et bilde som inneholder stopp&#10;&#10;Automatisk generert beskrivelse">
            <a:extLst>
              <a:ext uri="{FF2B5EF4-FFF2-40B4-BE49-F238E27FC236}">
                <a16:creationId xmlns:a16="http://schemas.microsoft.com/office/drawing/2014/main" id="{3D67082C-AE15-AE47-B28B-BFD75C293690}"/>
              </a:ext>
            </a:extLst>
          </p:cNvPr>
          <p:cNvPicPr>
            <a:picLocks noChangeAspect="1"/>
          </p:cNvPicPr>
          <p:nvPr userDrawn="1"/>
        </p:nvPicPr>
        <p:blipFill>
          <a:blip r:embed="rId4"/>
          <a:stretch>
            <a:fillRect/>
          </a:stretch>
        </p:blipFill>
        <p:spPr>
          <a:xfrm>
            <a:off x="4804549" y="1298394"/>
            <a:ext cx="2602780" cy="3026935"/>
          </a:xfrm>
          <a:prstGeom prst="rect">
            <a:avLst/>
          </a:prstGeom>
        </p:spPr>
      </p:pic>
    </p:spTree>
    <p:extLst>
      <p:ext uri="{BB962C8B-B14F-4D97-AF65-F5344CB8AC3E}">
        <p14:creationId xmlns:p14="http://schemas.microsoft.com/office/powerpoint/2010/main" val="29974199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tellysbilde">
    <p:bg>
      <p:bgRef idx="1001">
        <a:schemeClr val="bg2"/>
      </p:bgRef>
    </p:bg>
    <p:spTree>
      <p:nvGrpSpPr>
        <p:cNvPr id="1" name=""/>
        <p:cNvGrpSpPr/>
        <p:nvPr/>
      </p:nvGrpSpPr>
      <p:grpSpPr>
        <a:xfrm>
          <a:off x="0" y="0"/>
          <a:ext cx="0" cy="0"/>
          <a:chOff x="0" y="0"/>
          <a:chExt cx="0" cy="0"/>
        </a:xfrm>
      </p:grpSpPr>
      <p:pic>
        <p:nvPicPr>
          <p:cNvPr id="3" name="Bilde 2" descr="Et bilde som inneholder leke&#10;&#10;Automatisk generert beskrivelse">
            <a:extLst>
              <a:ext uri="{FF2B5EF4-FFF2-40B4-BE49-F238E27FC236}">
                <a16:creationId xmlns:a16="http://schemas.microsoft.com/office/drawing/2014/main" id="{4CB7E9BA-EFA4-8B47-A22B-55016C9611A3}"/>
              </a:ext>
            </a:extLst>
          </p:cNvPr>
          <p:cNvPicPr>
            <a:picLocks noChangeAspect="1"/>
          </p:cNvPicPr>
          <p:nvPr userDrawn="1"/>
        </p:nvPicPr>
        <p:blipFill>
          <a:blip r:embed="rId2"/>
          <a:stretch>
            <a:fillRect/>
          </a:stretch>
        </p:blipFill>
        <p:spPr>
          <a:xfrm>
            <a:off x="2016443" y="691978"/>
            <a:ext cx="1550450" cy="6166022"/>
          </a:xfrm>
          <a:prstGeom prst="rect">
            <a:avLst/>
          </a:prstGeom>
        </p:spPr>
      </p:pic>
      <p:pic>
        <p:nvPicPr>
          <p:cNvPr id="5" name="Bilde 4" descr="Et bilde som inneholder skjorte&#10;&#10;Automatisk generert beskrivelse">
            <a:extLst>
              <a:ext uri="{FF2B5EF4-FFF2-40B4-BE49-F238E27FC236}">
                <a16:creationId xmlns:a16="http://schemas.microsoft.com/office/drawing/2014/main" id="{6820AB77-5EEE-3B4A-BE4D-1BE9215279C3}"/>
              </a:ext>
            </a:extLst>
          </p:cNvPr>
          <p:cNvPicPr>
            <a:picLocks noChangeAspect="1"/>
          </p:cNvPicPr>
          <p:nvPr userDrawn="1"/>
        </p:nvPicPr>
        <p:blipFill>
          <a:blip r:embed="rId3"/>
          <a:stretch>
            <a:fillRect/>
          </a:stretch>
        </p:blipFill>
        <p:spPr>
          <a:xfrm>
            <a:off x="3566893" y="823170"/>
            <a:ext cx="2635766" cy="6034830"/>
          </a:xfrm>
          <a:prstGeom prst="rect">
            <a:avLst/>
          </a:prstGeom>
        </p:spPr>
      </p:pic>
      <p:pic>
        <p:nvPicPr>
          <p:cNvPr id="9" name="Bilde 8" descr="Et bilde som inneholder stopp&#10;&#10;Automatisk generert beskrivelse">
            <a:extLst>
              <a:ext uri="{FF2B5EF4-FFF2-40B4-BE49-F238E27FC236}">
                <a16:creationId xmlns:a16="http://schemas.microsoft.com/office/drawing/2014/main" id="{19211924-76BE-E445-84D0-A7737C4ECF2D}"/>
              </a:ext>
            </a:extLst>
          </p:cNvPr>
          <p:cNvPicPr>
            <a:picLocks noChangeAspect="1"/>
          </p:cNvPicPr>
          <p:nvPr userDrawn="1"/>
        </p:nvPicPr>
        <p:blipFill>
          <a:blip r:embed="rId4"/>
          <a:stretch>
            <a:fillRect/>
          </a:stretch>
        </p:blipFill>
        <p:spPr>
          <a:xfrm>
            <a:off x="11277500" y="5879996"/>
            <a:ext cx="657815" cy="765014"/>
          </a:xfrm>
          <a:prstGeom prst="rect">
            <a:avLst/>
          </a:prstGeom>
        </p:spPr>
      </p:pic>
    </p:spTree>
    <p:extLst>
      <p:ext uri="{BB962C8B-B14F-4D97-AF65-F5344CB8AC3E}">
        <p14:creationId xmlns:p14="http://schemas.microsoft.com/office/powerpoint/2010/main" val="2102119574"/>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tellysbilde">
    <p:bg>
      <p:bgRef idx="1001">
        <a:schemeClr val="bg2"/>
      </p:bgRef>
    </p:bg>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6820AB77-5EEE-3B4A-BE4D-1BE9215279C3}"/>
              </a:ext>
            </a:extLst>
          </p:cNvPr>
          <p:cNvPicPr>
            <a:picLocks noChangeAspect="1"/>
          </p:cNvPicPr>
          <p:nvPr userDrawn="1"/>
        </p:nvPicPr>
        <p:blipFill>
          <a:blip r:embed="rId2"/>
          <a:srcRect/>
          <a:stretch/>
        </p:blipFill>
        <p:spPr>
          <a:xfrm>
            <a:off x="3812184" y="916954"/>
            <a:ext cx="2074843" cy="6034830"/>
          </a:xfrm>
          <a:prstGeom prst="rect">
            <a:avLst/>
          </a:prstGeom>
        </p:spPr>
      </p:pic>
      <p:pic>
        <p:nvPicPr>
          <p:cNvPr id="9" name="Bilde 8">
            <a:extLst>
              <a:ext uri="{FF2B5EF4-FFF2-40B4-BE49-F238E27FC236}">
                <a16:creationId xmlns:a16="http://schemas.microsoft.com/office/drawing/2014/main" id="{19211924-76BE-E445-84D0-A7737C4ECF2D}"/>
              </a:ext>
            </a:extLst>
          </p:cNvPr>
          <p:cNvPicPr>
            <a:picLocks noChangeAspect="1"/>
          </p:cNvPicPr>
          <p:nvPr userDrawn="1"/>
        </p:nvPicPr>
        <p:blipFill>
          <a:blip r:embed="rId3"/>
          <a:srcRect/>
          <a:stretch/>
        </p:blipFill>
        <p:spPr>
          <a:xfrm>
            <a:off x="11277500" y="5879996"/>
            <a:ext cx="657814" cy="765014"/>
          </a:xfrm>
          <a:prstGeom prst="rect">
            <a:avLst/>
          </a:prstGeom>
        </p:spPr>
      </p:pic>
      <p:pic>
        <p:nvPicPr>
          <p:cNvPr id="7" name="Bilde 6">
            <a:extLst>
              <a:ext uri="{FF2B5EF4-FFF2-40B4-BE49-F238E27FC236}">
                <a16:creationId xmlns:a16="http://schemas.microsoft.com/office/drawing/2014/main" id="{9A90EA33-3F38-1342-9A28-75B033CCD2B3}"/>
              </a:ext>
            </a:extLst>
          </p:cNvPr>
          <p:cNvPicPr>
            <a:picLocks noChangeAspect="1"/>
          </p:cNvPicPr>
          <p:nvPr userDrawn="1"/>
        </p:nvPicPr>
        <p:blipFill>
          <a:blip r:embed="rId4"/>
          <a:stretch>
            <a:fillRect/>
          </a:stretch>
        </p:blipFill>
        <p:spPr>
          <a:xfrm>
            <a:off x="1424172" y="823170"/>
            <a:ext cx="2054660" cy="6034830"/>
          </a:xfrm>
          <a:prstGeom prst="rect">
            <a:avLst/>
          </a:prstGeom>
        </p:spPr>
      </p:pic>
    </p:spTree>
    <p:extLst>
      <p:ext uri="{BB962C8B-B14F-4D97-AF65-F5344CB8AC3E}">
        <p14:creationId xmlns:p14="http://schemas.microsoft.com/office/powerpoint/2010/main" val="3498864585"/>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1627321-09CD-7E4C-A03E-E063D1D59C47}"/>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82A6FC44-80E3-004E-86FA-1113D21DBEC9}"/>
              </a:ext>
            </a:extLst>
          </p:cNvPr>
          <p:cNvSpPr>
            <a:spLocks noGrp="1"/>
          </p:cNvSpPr>
          <p:nvPr>
            <p:ph type="subTitle" idx="1"/>
          </p:nvPr>
        </p:nvSpPr>
        <p:spPr>
          <a:xfrm>
            <a:off x="1524000" y="3602038"/>
            <a:ext cx="9144000" cy="1655762"/>
          </a:xfrm>
        </p:spPr>
        <p:txBody>
          <a:bodyPr/>
          <a:lstStyle>
            <a:lvl1pPr marL="0" indent="0" algn="ctr">
              <a:buNone/>
              <a:defRPr sz="24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a:t>Klikk for å redigere undertittelstil i malen</a:t>
            </a:r>
          </a:p>
        </p:txBody>
      </p:sp>
    </p:spTree>
    <p:extLst>
      <p:ext uri="{BB962C8B-B14F-4D97-AF65-F5344CB8AC3E}">
        <p14:creationId xmlns:p14="http://schemas.microsoft.com/office/powerpoint/2010/main" val="3483282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873B5D5-4245-884C-B3E4-1AED4E225992}"/>
              </a:ext>
            </a:extLst>
          </p:cNvPr>
          <p:cNvSpPr>
            <a:spLocks noGrp="1"/>
          </p:cNvSpPr>
          <p:nvPr>
            <p:ph type="title"/>
          </p:nvPr>
        </p:nvSpPr>
        <p:spPr/>
        <p:txBody>
          <a:bodyPr/>
          <a:lstStyle/>
          <a:p>
            <a:r>
              <a:rPr lang="nb-NO" dirty="0"/>
              <a:t>Klikk for å redigere tittelstil</a:t>
            </a:r>
          </a:p>
        </p:txBody>
      </p:sp>
      <p:sp>
        <p:nvSpPr>
          <p:cNvPr id="3" name="Plassholder for innhold 2">
            <a:extLst>
              <a:ext uri="{FF2B5EF4-FFF2-40B4-BE49-F238E27FC236}">
                <a16:creationId xmlns:a16="http://schemas.microsoft.com/office/drawing/2014/main" id="{2EC55E50-CA30-1E47-8D59-F697AEC38129}"/>
              </a:ext>
            </a:extLst>
          </p:cNvPr>
          <p:cNvSpPr>
            <a:spLocks noGrp="1"/>
          </p:cNvSpPr>
          <p:nvPr>
            <p:ph idx="1"/>
          </p:nvPr>
        </p:nvSpPr>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Tree>
    <p:extLst>
      <p:ext uri="{BB962C8B-B14F-4D97-AF65-F5344CB8AC3E}">
        <p14:creationId xmlns:p14="http://schemas.microsoft.com/office/powerpoint/2010/main" val="3775063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E2245CC-55DE-3F40-9525-7AFED5EB6AA2}"/>
              </a:ext>
            </a:extLst>
          </p:cNvPr>
          <p:cNvSpPr>
            <a:spLocks noGrp="1"/>
          </p:cNvSpPr>
          <p:nvPr>
            <p:ph type="title"/>
          </p:nvPr>
        </p:nvSpPr>
        <p:spPr>
          <a:xfrm>
            <a:off x="592859" y="1003156"/>
            <a:ext cx="9352419" cy="2852737"/>
          </a:xfrm>
        </p:spPr>
        <p:txBody>
          <a:bodyPr anchor="b"/>
          <a:lstStyle>
            <a:lvl1pPr>
              <a:defRPr sz="6000"/>
            </a:lvl1pPr>
          </a:lstStyle>
          <a:p>
            <a:r>
              <a:rPr lang="nb-NO" dirty="0"/>
              <a:t>Klikk for å redigere tittelstil</a:t>
            </a:r>
          </a:p>
        </p:txBody>
      </p:sp>
      <p:sp>
        <p:nvSpPr>
          <p:cNvPr id="3" name="Plassholder for tekst 2">
            <a:extLst>
              <a:ext uri="{FF2B5EF4-FFF2-40B4-BE49-F238E27FC236}">
                <a16:creationId xmlns:a16="http://schemas.microsoft.com/office/drawing/2014/main" id="{D9A233D2-3A60-E849-B5F1-64355023F21F}"/>
              </a:ext>
            </a:extLst>
          </p:cNvPr>
          <p:cNvSpPr>
            <a:spLocks noGrp="1"/>
          </p:cNvSpPr>
          <p:nvPr>
            <p:ph type="body" idx="1"/>
          </p:nvPr>
        </p:nvSpPr>
        <p:spPr>
          <a:xfrm>
            <a:off x="592859" y="3882881"/>
            <a:ext cx="9352418" cy="1500187"/>
          </a:xfr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pic>
        <p:nvPicPr>
          <p:cNvPr id="6" name="Bilde 5">
            <a:extLst>
              <a:ext uri="{FF2B5EF4-FFF2-40B4-BE49-F238E27FC236}">
                <a16:creationId xmlns:a16="http://schemas.microsoft.com/office/drawing/2014/main" id="{1B1B87ED-8A13-2943-A02C-BCB13520FB4B}"/>
              </a:ext>
            </a:extLst>
          </p:cNvPr>
          <p:cNvPicPr>
            <a:picLocks noChangeAspect="1"/>
          </p:cNvPicPr>
          <p:nvPr userDrawn="1"/>
        </p:nvPicPr>
        <p:blipFill>
          <a:blip r:embed="rId2"/>
          <a:srcRect/>
          <a:stretch/>
        </p:blipFill>
        <p:spPr>
          <a:xfrm flipH="1">
            <a:off x="10210319" y="472302"/>
            <a:ext cx="1720993" cy="5005633"/>
          </a:xfrm>
          <a:prstGeom prst="rect">
            <a:avLst/>
          </a:prstGeom>
        </p:spPr>
      </p:pic>
    </p:spTree>
    <p:extLst>
      <p:ext uri="{BB962C8B-B14F-4D97-AF65-F5344CB8AC3E}">
        <p14:creationId xmlns:p14="http://schemas.microsoft.com/office/powerpoint/2010/main" val="1182924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D1244CA-01E8-4941-9C4F-C7D22418BB32}"/>
              </a:ext>
            </a:extLst>
          </p:cNvPr>
          <p:cNvSpPr>
            <a:spLocks noGrp="1"/>
          </p:cNvSpPr>
          <p:nvPr>
            <p:ph type="title"/>
          </p:nvPr>
        </p:nvSpPr>
        <p:spPr/>
        <p:txBody>
          <a:bodyPr/>
          <a:lstStyle/>
          <a:p>
            <a:r>
              <a:rPr lang="nb-NO"/>
              <a:t>Klikk for å redigere tittelstil</a:t>
            </a:r>
          </a:p>
        </p:txBody>
      </p:sp>
      <p:sp>
        <p:nvSpPr>
          <p:cNvPr id="5" name="Plassholder for tekst 2">
            <a:extLst>
              <a:ext uri="{FF2B5EF4-FFF2-40B4-BE49-F238E27FC236}">
                <a16:creationId xmlns:a16="http://schemas.microsoft.com/office/drawing/2014/main" id="{F9BCAB48-F424-6D4B-AA19-81B8F95C9801}"/>
              </a:ext>
            </a:extLst>
          </p:cNvPr>
          <p:cNvSpPr>
            <a:spLocks noGrp="1"/>
          </p:cNvSpPr>
          <p:nvPr>
            <p:ph type="body" idx="10"/>
          </p:nvPr>
        </p:nvSpPr>
        <p:spPr>
          <a:xfrm>
            <a:off x="581889" y="2007703"/>
            <a:ext cx="10993584" cy="3896139"/>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Tree>
    <p:extLst>
      <p:ext uri="{BB962C8B-B14F-4D97-AF65-F5344CB8AC3E}">
        <p14:creationId xmlns:p14="http://schemas.microsoft.com/office/powerpoint/2010/main" val="11435871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8.xml"/><Relationship Id="rId7" Type="http://schemas.openxmlformats.org/officeDocument/2006/relationships/theme" Target="../theme/theme3.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theme" Target="../theme/theme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3" name="Bilde 2" descr="Et bilde som inneholder tegning, tallerken&#10;&#10;Automatisk generert beskrivelse">
            <a:extLst>
              <a:ext uri="{FF2B5EF4-FFF2-40B4-BE49-F238E27FC236}">
                <a16:creationId xmlns:a16="http://schemas.microsoft.com/office/drawing/2014/main" id="{890F2505-F370-1B45-80EB-E778065FABDE}"/>
              </a:ext>
            </a:extLst>
          </p:cNvPr>
          <p:cNvPicPr>
            <a:picLocks noChangeAspect="1"/>
          </p:cNvPicPr>
          <p:nvPr userDrawn="1"/>
        </p:nvPicPr>
        <p:blipFill>
          <a:blip r:embed="rId4"/>
          <a:stretch>
            <a:fillRect/>
          </a:stretch>
        </p:blipFill>
        <p:spPr>
          <a:xfrm>
            <a:off x="2198202" y="1473498"/>
            <a:ext cx="3943245" cy="5268799"/>
          </a:xfrm>
          <a:prstGeom prst="rect">
            <a:avLst/>
          </a:prstGeom>
        </p:spPr>
      </p:pic>
      <p:pic>
        <p:nvPicPr>
          <p:cNvPr id="5" name="Bilde 4" descr="Et bilde som inneholder kjole, skjorte&#10;&#10;Automatisk generert beskrivelse">
            <a:extLst>
              <a:ext uri="{FF2B5EF4-FFF2-40B4-BE49-F238E27FC236}">
                <a16:creationId xmlns:a16="http://schemas.microsoft.com/office/drawing/2014/main" id="{67386237-4D27-EE4D-8074-9D0499C9F5A0}"/>
              </a:ext>
            </a:extLst>
          </p:cNvPr>
          <p:cNvPicPr>
            <a:picLocks noChangeAspect="1"/>
          </p:cNvPicPr>
          <p:nvPr userDrawn="1"/>
        </p:nvPicPr>
        <p:blipFill>
          <a:blip r:embed="rId5"/>
          <a:stretch>
            <a:fillRect/>
          </a:stretch>
        </p:blipFill>
        <p:spPr>
          <a:xfrm>
            <a:off x="256685" y="736600"/>
            <a:ext cx="1968500" cy="6121400"/>
          </a:xfrm>
          <a:prstGeom prst="rect">
            <a:avLst/>
          </a:prstGeom>
        </p:spPr>
      </p:pic>
      <p:pic>
        <p:nvPicPr>
          <p:cNvPr id="9" name="Bilde 8" descr="Et bilde som inneholder stopp&#10;&#10;Automatisk generert beskrivelse">
            <a:extLst>
              <a:ext uri="{FF2B5EF4-FFF2-40B4-BE49-F238E27FC236}">
                <a16:creationId xmlns:a16="http://schemas.microsoft.com/office/drawing/2014/main" id="{4283CD0B-DEB7-304A-BCE2-E76073FC3EA6}"/>
              </a:ext>
            </a:extLst>
          </p:cNvPr>
          <p:cNvPicPr>
            <a:picLocks noChangeAspect="1"/>
          </p:cNvPicPr>
          <p:nvPr userDrawn="1"/>
        </p:nvPicPr>
        <p:blipFill>
          <a:blip r:embed="rId6"/>
          <a:stretch>
            <a:fillRect/>
          </a:stretch>
        </p:blipFill>
        <p:spPr>
          <a:xfrm>
            <a:off x="11277500" y="5879996"/>
            <a:ext cx="657815" cy="765014"/>
          </a:xfrm>
          <a:prstGeom prst="rect">
            <a:avLst/>
          </a:prstGeom>
        </p:spPr>
      </p:pic>
    </p:spTree>
    <p:extLst>
      <p:ext uri="{BB962C8B-B14F-4D97-AF65-F5344CB8AC3E}">
        <p14:creationId xmlns:p14="http://schemas.microsoft.com/office/powerpoint/2010/main" val="4060189657"/>
      </p:ext>
    </p:extLst>
  </p:cSld>
  <p:clrMap bg1="lt1" tx1="dk1" bg2="lt2" tx2="dk2" accent1="accent1" accent2="accent2" accent3="accent3" accent4="accent4" accent5="accent5" accent6="accent6" hlink="hlink" folHlink="folHlink"/>
  <p:sldLayoutIdLst>
    <p:sldLayoutId id="2147483668" r:id="rId1"/>
    <p:sldLayoutId id="2147483669"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8123268"/>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5B7AD31D-6C6F-F141-A9F4-79ED8780319D}"/>
              </a:ext>
            </a:extLst>
          </p:cNvPr>
          <p:cNvSpPr>
            <a:spLocks noGrp="1"/>
          </p:cNvSpPr>
          <p:nvPr>
            <p:ph type="title"/>
          </p:nvPr>
        </p:nvSpPr>
        <p:spPr>
          <a:xfrm>
            <a:off x="581889" y="365125"/>
            <a:ext cx="10993584" cy="1325563"/>
          </a:xfrm>
          <a:prstGeom prst="rect">
            <a:avLst/>
          </a:prstGeom>
        </p:spPr>
        <p:txBody>
          <a:bodyPr vert="horz" lIns="91440" tIns="45720" rIns="91440" bIns="45720" rtlCol="0" anchor="ctr">
            <a:normAutofit/>
          </a:bodyPr>
          <a:lstStyle/>
          <a:p>
            <a:r>
              <a:rPr lang="nb-NO" dirty="0"/>
              <a:t>Klikk for å redigere tittelstil</a:t>
            </a:r>
          </a:p>
        </p:txBody>
      </p:sp>
      <p:sp>
        <p:nvSpPr>
          <p:cNvPr id="3" name="Plassholder for tekst 2">
            <a:extLst>
              <a:ext uri="{FF2B5EF4-FFF2-40B4-BE49-F238E27FC236}">
                <a16:creationId xmlns:a16="http://schemas.microsoft.com/office/drawing/2014/main" id="{582C29AA-83AD-2D40-B1F3-B0BBA9B8EC05}"/>
              </a:ext>
            </a:extLst>
          </p:cNvPr>
          <p:cNvSpPr>
            <a:spLocks noGrp="1"/>
          </p:cNvSpPr>
          <p:nvPr>
            <p:ph type="body" idx="1"/>
          </p:nvPr>
        </p:nvSpPr>
        <p:spPr>
          <a:xfrm>
            <a:off x="581889" y="1825625"/>
            <a:ext cx="10993584" cy="3899766"/>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pic>
        <p:nvPicPr>
          <p:cNvPr id="5" name="Bilde 4" descr="Et bilde som inneholder stopp&#10;&#10;Automatisk generert beskrivelse">
            <a:extLst>
              <a:ext uri="{FF2B5EF4-FFF2-40B4-BE49-F238E27FC236}">
                <a16:creationId xmlns:a16="http://schemas.microsoft.com/office/drawing/2014/main" id="{771EA46F-53CF-0C4D-8A20-E0C529363926}"/>
              </a:ext>
            </a:extLst>
          </p:cNvPr>
          <p:cNvPicPr>
            <a:picLocks noChangeAspect="1"/>
          </p:cNvPicPr>
          <p:nvPr userDrawn="1"/>
        </p:nvPicPr>
        <p:blipFill>
          <a:blip r:embed="rId8"/>
          <a:stretch>
            <a:fillRect/>
          </a:stretch>
        </p:blipFill>
        <p:spPr>
          <a:xfrm>
            <a:off x="11277500" y="5879996"/>
            <a:ext cx="657815" cy="765014"/>
          </a:xfrm>
          <a:prstGeom prst="rect">
            <a:avLst/>
          </a:prstGeom>
        </p:spPr>
      </p:pic>
    </p:spTree>
    <p:extLst>
      <p:ext uri="{BB962C8B-B14F-4D97-AF65-F5344CB8AC3E}">
        <p14:creationId xmlns:p14="http://schemas.microsoft.com/office/powerpoint/2010/main" val="2047487445"/>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82" r:id="rId5"/>
    <p:sldLayoutId id="2147483687" r:id="rId6"/>
  </p:sldLayoutIdLst>
  <p:txStyles>
    <p:titleStyle>
      <a:lvl1pPr algn="l" defTabSz="914400" rtl="0" eaLnBrk="1" latinLnBrk="0" hangingPunct="1">
        <a:lnSpc>
          <a:spcPct val="90000"/>
        </a:lnSpc>
        <a:spcBef>
          <a:spcPct val="0"/>
        </a:spcBef>
        <a:buNone/>
        <a:defRPr sz="4400" b="1" i="0"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B0DED296-CFB3-A14F-AE17-9B60E1E8F77A}"/>
              </a:ext>
            </a:extLst>
          </p:cNvPr>
          <p:cNvPicPr>
            <a:picLocks noChangeAspect="1"/>
          </p:cNvPicPr>
          <p:nvPr userDrawn="1"/>
        </p:nvPicPr>
        <p:blipFill>
          <a:blip r:embed="rId8"/>
          <a:srcRect/>
          <a:stretch/>
        </p:blipFill>
        <p:spPr>
          <a:xfrm>
            <a:off x="11278503" y="5882326"/>
            <a:ext cx="655811" cy="762684"/>
          </a:xfrm>
          <a:prstGeom prst="rect">
            <a:avLst/>
          </a:prstGeom>
        </p:spPr>
      </p:pic>
    </p:spTree>
    <p:extLst>
      <p:ext uri="{BB962C8B-B14F-4D97-AF65-F5344CB8AC3E}">
        <p14:creationId xmlns:p14="http://schemas.microsoft.com/office/powerpoint/2010/main" val="2527318826"/>
      </p:ext>
    </p:extLst>
  </p:cSld>
  <p:clrMap bg1="lt1" tx1="dk1" bg2="lt2" tx2="dk2" accent1="accent1" accent2="accent2" accent3="accent3" accent4="accent4" accent5="accent5" accent6="accent6" hlink="hlink" folHlink="folHlink"/>
  <p:sldLayoutIdLst>
    <p:sldLayoutId id="2147483676" r:id="rId1"/>
    <p:sldLayoutId id="2147483681" r:id="rId2"/>
    <p:sldLayoutId id="2147483680" r:id="rId3"/>
    <p:sldLayoutId id="2147483677" r:id="rId4"/>
    <p:sldLayoutId id="2147483678" r:id="rId5"/>
    <p:sldLayoutId id="2147483679" r:id="rId6"/>
  </p:sldLayoutIdLst>
  <p:txStyles>
    <p:titleStyle>
      <a:lvl1pPr algn="l" defTabSz="914400" rtl="0" eaLnBrk="1" latinLnBrk="0" hangingPunct="1">
        <a:lnSpc>
          <a:spcPct val="90000"/>
        </a:lnSpc>
        <a:spcBef>
          <a:spcPct val="0"/>
        </a:spcBef>
        <a:buNone/>
        <a:defRPr sz="4400" b="1" i="0"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apps.apple.com/us/app/hjelpeh%C3%A5nden/id1584828621" TargetMode="External"/><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image" Target="../media/image15.png"/><Relationship Id="rId5" Type="http://schemas.openxmlformats.org/officeDocument/2006/relationships/hyperlink" Target="https://eur04.safelinks.protection.outlook.com/?url=https%3A%2F%2Fwebgl.attensi.com%2Fprod%2Fhjelpehanda_no_login%2Fhjelpehanda%2Findex.html&amp;data=04%7C01%7Cidakristine.holm%40bufdir.no%7C97d313cdf5774d524d7b08d98331b9a4%7C256099703b7545b99899036bb1693ff3%7C1%7C0%7C637685071863788335%7CUnknown%7CTWFpbGZsb3d8eyJWIjoiMC4wLjAwMDAiLCJQIjoiV2luMzIiLCJBTiI6Ik1haWwiLCJXVCI6Mn0%3D%7C1000&amp;sdata=WKp7yL%2BmaxE8NvMJjWn3kkLhMNmi9GH8DFrZkARH0I8%3D&amp;reserved=0" TargetMode="External"/><Relationship Id="rId4" Type="http://schemas.openxmlformats.org/officeDocument/2006/relationships/hyperlink" Target="https://eur04.safelinks.protection.outlook.com/?url=https%3A%2F%2Fplay.google.com%2Fstore%2Fapps%2Fdetails%3Fid%3Dcom.attensi.hjelpehandanologinhjelpehanda&amp;data=04%7C01%7Cidakristine.holm%40bufdir.no%7Cc6a0a114b73c4ed2967e08d9888d86da%7C256099703b7545b99899036bb1693ff3%7C1%7C0%7C637690963719431495%7CUnknown%7CTWFpbGZsb3d8eyJWIjoiMC4wLjAwMDAiLCJQIjoiV2luMzIiLCJBTiI6Ik1haWwiLCJXVCI6Mn0%3D%7C1000&amp;sdata=GED6X%2B5J69ydWMnZDavjGOSMQSsOKZZ3dpNptdTRjQI%3D&amp;reserved=0"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2OEL4P1Rz04" TargetMode="External"/><Relationship Id="rId2" Type="http://schemas.openxmlformats.org/officeDocument/2006/relationships/image" Target="../media/image17.jpeg"/><Relationship Id="rId1" Type="http://schemas.openxmlformats.org/officeDocument/2006/relationships/slideLayout" Target="../slideLayouts/slideLayout11.xml"/><Relationship Id="rId4" Type="http://schemas.openxmlformats.org/officeDocument/2006/relationships/hyperlink" Target="https://www.youtube.com/watch?v=rrVDATvUitA"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tv.nrk.no/serie/norge-naa/ENRK10022818/28-02-2018" TargetMode="Externa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DDF1D6C-452C-5F4C-9BC4-A330BA9D9222}"/>
              </a:ext>
            </a:extLst>
          </p:cNvPr>
          <p:cNvSpPr>
            <a:spLocks noGrp="1"/>
          </p:cNvSpPr>
          <p:nvPr>
            <p:ph type="title"/>
          </p:nvPr>
        </p:nvSpPr>
        <p:spPr>
          <a:xfrm>
            <a:off x="6877877" y="730249"/>
            <a:ext cx="4859783" cy="3984625"/>
          </a:xfrm>
        </p:spPr>
        <p:txBody>
          <a:bodyPr/>
          <a:lstStyle/>
          <a:p>
            <a:r>
              <a:rPr lang="nb-NO" sz="5400" dirty="0"/>
              <a:t>I klassen:</a:t>
            </a:r>
            <a:br>
              <a:rPr lang="nb-NO" sz="5400" dirty="0"/>
            </a:br>
            <a:r>
              <a:rPr lang="nb-NO" sz="5400" dirty="0"/>
              <a:t>Når problemene blir for store og mange</a:t>
            </a:r>
            <a:br>
              <a:rPr lang="nb-NO" sz="5400" dirty="0"/>
            </a:br>
            <a:endParaRPr lang="nb-NO" sz="5400" dirty="0"/>
          </a:p>
        </p:txBody>
      </p:sp>
      <p:sp>
        <p:nvSpPr>
          <p:cNvPr id="3" name="Undertittel 2"/>
          <p:cNvSpPr txBox="1">
            <a:spLocks/>
          </p:cNvSpPr>
          <p:nvPr/>
        </p:nvSpPr>
        <p:spPr>
          <a:xfrm>
            <a:off x="6954077" y="4531179"/>
            <a:ext cx="3983593" cy="1459793"/>
          </a:xfrm>
          <a:prstGeom prst="rect">
            <a:avLst/>
          </a:prstGeom>
        </p:spPr>
        <p:txBody>
          <a:bodyPr vert="horz" lIns="71323" tIns="35662" rIns="71323" bIns="35662" rtlCol="0" anchor="b">
            <a:noAutofit/>
          </a:bodyPr>
          <a:lstStyle/>
          <a:p>
            <a:pPr marL="0" marR="0" lvl="0" indent="0" algn="l" defTabSz="713232" rtl="0" eaLnBrk="1" fontAlgn="auto" latinLnBrk="0" hangingPunct="1">
              <a:lnSpc>
                <a:spcPct val="90000"/>
              </a:lnSpc>
              <a:spcBef>
                <a:spcPts val="780"/>
              </a:spcBef>
              <a:spcAft>
                <a:spcPts val="0"/>
              </a:spcAft>
              <a:buClrTx/>
              <a:buSzTx/>
              <a:buFont typeface="Arial"/>
              <a:buNone/>
              <a:tabLst/>
              <a:defRPr/>
            </a:pPr>
            <a:r>
              <a:rPr kumimoji="0" lang="nb-NO" sz="2000" b="0" i="0" u="none" strike="noStrike" kern="1200" cap="none" spc="0" normalizeH="0" baseline="0" noProof="0" dirty="0">
                <a:ln>
                  <a:noFill/>
                </a:ln>
                <a:effectLst/>
                <a:uLnTx/>
                <a:uFillTx/>
                <a:latin typeface="+mn-lt"/>
                <a:ea typeface="+mn-ea"/>
                <a:cs typeface="+mn-cs"/>
              </a:rPr>
              <a:t>Å SKAPE GOD HELSE</a:t>
            </a:r>
          </a:p>
          <a:p>
            <a:pPr marL="0" marR="0" lvl="0" indent="0" algn="l" defTabSz="713232" rtl="0" eaLnBrk="1" fontAlgn="auto" latinLnBrk="0" hangingPunct="1">
              <a:lnSpc>
                <a:spcPct val="90000"/>
              </a:lnSpc>
              <a:spcBef>
                <a:spcPts val="780"/>
              </a:spcBef>
              <a:spcAft>
                <a:spcPts val="0"/>
              </a:spcAft>
              <a:buClrTx/>
              <a:buSzTx/>
              <a:buFont typeface="Arial"/>
              <a:buNone/>
              <a:tabLst/>
              <a:defRPr/>
            </a:pPr>
            <a:r>
              <a:rPr kumimoji="0" lang="nb-NO" sz="2000" b="0" i="0" u="none" strike="noStrike" kern="1200" cap="none" spc="0" normalizeH="0" baseline="0" noProof="0" dirty="0">
                <a:ln>
                  <a:noFill/>
                </a:ln>
                <a:effectLst/>
                <a:uLnTx/>
                <a:uFillTx/>
                <a:latin typeface="+mn-lt"/>
                <a:ea typeface="+mn-ea"/>
                <a:cs typeface="+mn-cs"/>
              </a:rPr>
              <a:t>FOR SEG SELV OG ANDRE</a:t>
            </a:r>
          </a:p>
          <a:p>
            <a:pPr marL="0" marR="0" lvl="0" indent="0" algn="l" defTabSz="713232" rtl="0" eaLnBrk="1" fontAlgn="auto" latinLnBrk="0" hangingPunct="1">
              <a:lnSpc>
                <a:spcPct val="90000"/>
              </a:lnSpc>
              <a:spcBef>
                <a:spcPts val="780"/>
              </a:spcBef>
              <a:spcAft>
                <a:spcPts val="0"/>
              </a:spcAft>
              <a:buClrTx/>
              <a:buSzTx/>
              <a:buFont typeface="Arial"/>
              <a:buNone/>
              <a:tabLst/>
              <a:defRPr/>
            </a:pPr>
            <a:r>
              <a:rPr kumimoji="0" lang="nb-NO" sz="2000" b="0" i="0" u="none" strike="noStrike" kern="1200" cap="none" spc="0" normalizeH="0" baseline="0" noProof="0" dirty="0">
                <a:ln>
                  <a:noFill/>
                </a:ln>
                <a:effectLst/>
                <a:uLnTx/>
                <a:uFillTx/>
                <a:latin typeface="+mn-lt"/>
                <a:ea typeface="+mn-ea"/>
                <a:cs typeface="+mn-cs"/>
              </a:rPr>
              <a:t>ROBUST UNGDOM</a:t>
            </a:r>
          </a:p>
          <a:p>
            <a:pPr marL="0" marR="0" lvl="0" indent="0" algn="l" defTabSz="713232" rtl="0" eaLnBrk="1" fontAlgn="auto" latinLnBrk="0" hangingPunct="1">
              <a:lnSpc>
                <a:spcPct val="90000"/>
              </a:lnSpc>
              <a:spcBef>
                <a:spcPts val="780"/>
              </a:spcBef>
              <a:spcAft>
                <a:spcPts val="0"/>
              </a:spcAft>
              <a:buClrTx/>
              <a:buSzTx/>
              <a:buFont typeface="Arial"/>
              <a:buNone/>
              <a:tabLst/>
              <a:defRPr/>
            </a:pPr>
            <a:endParaRPr lang="nb-NO" sz="2000" dirty="0"/>
          </a:p>
          <a:p>
            <a:pPr marL="0" marR="0" lvl="0" indent="0" algn="l" defTabSz="713232" rtl="0" eaLnBrk="1" fontAlgn="auto" latinLnBrk="0" hangingPunct="1">
              <a:lnSpc>
                <a:spcPct val="90000"/>
              </a:lnSpc>
              <a:spcBef>
                <a:spcPts val="780"/>
              </a:spcBef>
              <a:spcAft>
                <a:spcPts val="0"/>
              </a:spcAft>
              <a:buClrTx/>
              <a:buSzTx/>
              <a:buFont typeface="Arial"/>
              <a:buNone/>
              <a:tabLst/>
              <a:defRPr/>
            </a:pPr>
            <a:r>
              <a:rPr kumimoji="0" lang="nb-NO" sz="2000" b="0" i="0" u="none" strike="noStrike" kern="1200" cap="none" spc="0" normalizeH="0" baseline="0" noProof="0" dirty="0">
                <a:ln>
                  <a:noFill/>
                </a:ln>
                <a:effectLst/>
                <a:uLnTx/>
                <a:uFillTx/>
                <a:latin typeface="+mn-lt"/>
                <a:ea typeface="+mn-ea"/>
                <a:cs typeface="+mn-cs"/>
              </a:rPr>
              <a:t>Revidert 2025 </a:t>
            </a:r>
          </a:p>
        </p:txBody>
      </p:sp>
    </p:spTree>
    <p:extLst>
      <p:ext uri="{BB962C8B-B14F-4D97-AF65-F5344CB8AC3E}">
        <p14:creationId xmlns:p14="http://schemas.microsoft.com/office/powerpoint/2010/main" val="13199366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83CA0F4-830C-E645-8333-3ECBD4D051BA}"/>
              </a:ext>
            </a:extLst>
          </p:cNvPr>
          <p:cNvSpPr>
            <a:spLocks noGrp="1"/>
          </p:cNvSpPr>
          <p:nvPr>
            <p:ph type="title"/>
          </p:nvPr>
        </p:nvSpPr>
        <p:spPr/>
        <p:txBody>
          <a:bodyPr/>
          <a:lstStyle/>
          <a:p>
            <a:r>
              <a:rPr lang="nb-NO" dirty="0"/>
              <a:t>Alternativ oppgave: Spill hjelpehånda</a:t>
            </a:r>
          </a:p>
        </p:txBody>
      </p:sp>
      <p:sp>
        <p:nvSpPr>
          <p:cNvPr id="3" name="Plassholder for innhold 2">
            <a:extLst>
              <a:ext uri="{FF2B5EF4-FFF2-40B4-BE49-F238E27FC236}">
                <a16:creationId xmlns:a16="http://schemas.microsoft.com/office/drawing/2014/main" id="{55ACF7C1-AEFD-464B-8698-9B3D481D6AC2}"/>
              </a:ext>
            </a:extLst>
          </p:cNvPr>
          <p:cNvSpPr>
            <a:spLocks noGrp="1"/>
          </p:cNvSpPr>
          <p:nvPr>
            <p:ph sz="half" idx="1"/>
          </p:nvPr>
        </p:nvSpPr>
        <p:spPr/>
        <p:txBody>
          <a:bodyPr>
            <a:normAutofit fontScale="92500" lnSpcReduction="10000"/>
          </a:bodyPr>
          <a:lstStyle/>
          <a:p>
            <a:r>
              <a:rPr lang="nb-NO" dirty="0"/>
              <a:t>Hjelpehånda er et spill hvor du får nyttige råd som kan hjelpe deg eller dine venner. Kanskje kan du hjelpe en venn som sliter, eller deg selv når du har kjærlighetssorg?</a:t>
            </a:r>
          </a:p>
          <a:p>
            <a:r>
              <a:rPr lang="nb-NO" dirty="0"/>
              <a:t>Hjelpehånda kan spilles både på mobil og PC og kan lastes ned enten via </a:t>
            </a:r>
            <a:r>
              <a:rPr lang="nb-NO" dirty="0">
                <a:hlinkClick r:id="rId3"/>
              </a:rPr>
              <a:t>App Store</a:t>
            </a:r>
            <a:r>
              <a:rPr lang="nb-NO" dirty="0"/>
              <a:t> eller </a:t>
            </a:r>
            <a:r>
              <a:rPr lang="nb-NO" dirty="0">
                <a:hlinkClick r:id="rId4"/>
              </a:rPr>
              <a:t>GooglePlay</a:t>
            </a:r>
            <a:r>
              <a:rPr lang="nb-NO" dirty="0"/>
              <a:t>. </a:t>
            </a:r>
            <a:r>
              <a:rPr lang="nb-NO" b="1" dirty="0"/>
              <a:t>Ønsker du </a:t>
            </a:r>
            <a:r>
              <a:rPr lang="nb-NO" b="1" dirty="0">
                <a:hlinkClick r:id="rId5"/>
              </a:rPr>
              <a:t>å spille Hjelpehånda via desktop, klikker du her.</a:t>
            </a:r>
            <a:r>
              <a:rPr lang="nb-NO" dirty="0"/>
              <a:t> Du trenger ikke logge inn.</a:t>
            </a:r>
          </a:p>
        </p:txBody>
      </p:sp>
      <p:pic>
        <p:nvPicPr>
          <p:cNvPr id="6" name="Plassholder for innhold 5">
            <a:extLst>
              <a:ext uri="{FF2B5EF4-FFF2-40B4-BE49-F238E27FC236}">
                <a16:creationId xmlns:a16="http://schemas.microsoft.com/office/drawing/2014/main" id="{26BA3A9C-8E37-B54C-B5A2-BBF28F26039C}"/>
              </a:ext>
            </a:extLst>
          </p:cNvPr>
          <p:cNvPicPr>
            <a:picLocks noGrp="1" noChangeAspect="1"/>
          </p:cNvPicPr>
          <p:nvPr>
            <p:ph sz="half" idx="2"/>
          </p:nvPr>
        </p:nvPicPr>
        <p:blipFill>
          <a:blip r:embed="rId6"/>
          <a:stretch>
            <a:fillRect/>
          </a:stretch>
        </p:blipFill>
        <p:spPr>
          <a:xfrm>
            <a:off x="6419850" y="1825625"/>
            <a:ext cx="4686300" cy="3924300"/>
          </a:xfrm>
        </p:spPr>
      </p:pic>
    </p:spTree>
    <p:extLst>
      <p:ext uri="{BB962C8B-B14F-4D97-AF65-F5344CB8AC3E}">
        <p14:creationId xmlns:p14="http://schemas.microsoft.com/office/powerpoint/2010/main" val="17337898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sz="3800" dirty="0"/>
              <a:t>Brett en spå og repeter sammen: Hvordan hjelpe en venn som strever? (10 min)</a:t>
            </a:r>
            <a:endParaRPr lang="nn-NO" sz="3800" dirty="0"/>
          </a:p>
        </p:txBody>
      </p:sp>
      <p:sp>
        <p:nvSpPr>
          <p:cNvPr id="3" name="Plassholder for innhold 2"/>
          <p:cNvSpPr>
            <a:spLocks noGrp="1"/>
          </p:cNvSpPr>
          <p:nvPr>
            <p:ph idx="1"/>
          </p:nvPr>
        </p:nvSpPr>
        <p:spPr>
          <a:xfrm>
            <a:off x="581889" y="1825626"/>
            <a:ext cx="10515600" cy="4643269"/>
          </a:xfrm>
        </p:spPr>
        <p:txBody>
          <a:bodyPr>
            <a:normAutofit fontScale="92500" lnSpcReduction="10000"/>
          </a:bodyPr>
          <a:lstStyle/>
          <a:p>
            <a:r>
              <a:rPr lang="nb-NO" sz="2300" b="1" dirty="0">
                <a:solidFill>
                  <a:schemeClr val="tx1">
                    <a:lumMod val="75000"/>
                  </a:schemeClr>
                </a:solidFill>
              </a:rPr>
              <a:t>Brett arket slik:</a:t>
            </a:r>
            <a:endParaRPr lang="nb-NO" sz="2300" dirty="0">
              <a:solidFill>
                <a:schemeClr val="tx1">
                  <a:lumMod val="75000"/>
                </a:schemeClr>
              </a:solidFill>
            </a:endParaRPr>
          </a:p>
          <a:p>
            <a:pPr lvl="1"/>
            <a:r>
              <a:rPr lang="nb-NO" sz="2300" dirty="0">
                <a:solidFill>
                  <a:schemeClr val="tx1">
                    <a:lumMod val="75000"/>
                  </a:schemeClr>
                </a:solidFill>
              </a:rPr>
              <a:t>Forsiden: Brett på midten, to ganger</a:t>
            </a:r>
          </a:p>
          <a:p>
            <a:pPr lvl="1"/>
            <a:r>
              <a:rPr lang="nb-NO" sz="2300" dirty="0">
                <a:solidFill>
                  <a:schemeClr val="tx1">
                    <a:lumMod val="75000"/>
                  </a:schemeClr>
                </a:solidFill>
              </a:rPr>
              <a:t>Baksiden: Brett arket helt ut og brett inn alle hjørnene mot midten </a:t>
            </a:r>
          </a:p>
          <a:p>
            <a:pPr lvl="1"/>
            <a:r>
              <a:rPr lang="nb-NO" sz="2300" dirty="0">
                <a:solidFill>
                  <a:schemeClr val="tx1">
                    <a:lumMod val="75000"/>
                  </a:schemeClr>
                </a:solidFill>
              </a:rPr>
              <a:t>Snu arket og brett inn hjørnene mot midten på nytt</a:t>
            </a:r>
          </a:p>
          <a:p>
            <a:pPr lvl="1"/>
            <a:r>
              <a:rPr lang="nb-NO" sz="2300" dirty="0">
                <a:solidFill>
                  <a:schemeClr val="tx1">
                    <a:lumMod val="75000"/>
                  </a:schemeClr>
                </a:solidFill>
              </a:rPr>
              <a:t>Snu arket og stikk fingrene inn i ”hjørnelommene”</a:t>
            </a:r>
          </a:p>
          <a:p>
            <a:pPr>
              <a:buNone/>
            </a:pPr>
            <a:endParaRPr lang="nb-NO" sz="2300" dirty="0">
              <a:solidFill>
                <a:schemeClr val="tx1">
                  <a:lumMod val="75000"/>
                </a:schemeClr>
              </a:solidFill>
            </a:endParaRPr>
          </a:p>
          <a:p>
            <a:r>
              <a:rPr lang="nb-NO" sz="2300" b="1" dirty="0">
                <a:solidFill>
                  <a:schemeClr val="tx1">
                    <a:lumMod val="75000"/>
                  </a:schemeClr>
                </a:solidFill>
              </a:rPr>
              <a:t>Bruk </a:t>
            </a:r>
            <a:r>
              <a:rPr lang="nb-NO" sz="2300" b="1" dirty="0" err="1">
                <a:solidFill>
                  <a:schemeClr val="tx1">
                    <a:lumMod val="75000"/>
                  </a:schemeClr>
                </a:solidFill>
              </a:rPr>
              <a:t>spåen</a:t>
            </a:r>
            <a:r>
              <a:rPr lang="nb-NO" sz="2300" b="1" dirty="0">
                <a:solidFill>
                  <a:schemeClr val="tx1">
                    <a:lumMod val="75000"/>
                  </a:schemeClr>
                </a:solidFill>
              </a:rPr>
              <a:t> slik:</a:t>
            </a:r>
            <a:endParaRPr lang="nb-NO" sz="2300" dirty="0">
              <a:solidFill>
                <a:schemeClr val="tx1">
                  <a:lumMod val="75000"/>
                </a:schemeClr>
              </a:solidFill>
            </a:endParaRPr>
          </a:p>
          <a:p>
            <a:pPr lvl="1"/>
            <a:r>
              <a:rPr lang="nb-NO" sz="2300" dirty="0">
                <a:solidFill>
                  <a:schemeClr val="tx1">
                    <a:lumMod val="75000"/>
                  </a:schemeClr>
                </a:solidFill>
              </a:rPr>
              <a:t>Din skulderpartner velger</a:t>
            </a:r>
            <a:r>
              <a:rPr lang="nb-NO" sz="2300" b="1" dirty="0">
                <a:solidFill>
                  <a:schemeClr val="tx1">
                    <a:lumMod val="75000"/>
                  </a:schemeClr>
                </a:solidFill>
              </a:rPr>
              <a:t> </a:t>
            </a:r>
            <a:r>
              <a:rPr lang="nb-NO" sz="2300" dirty="0">
                <a:solidFill>
                  <a:schemeClr val="tx1">
                    <a:lumMod val="75000"/>
                  </a:schemeClr>
                </a:solidFill>
              </a:rPr>
              <a:t>en farge. Du staver fargen: lime L-I-M-E, samtidig som du bretter </a:t>
            </a:r>
            <a:r>
              <a:rPr lang="nb-NO" sz="2300" dirty="0" err="1">
                <a:solidFill>
                  <a:schemeClr val="tx1">
                    <a:lumMod val="75000"/>
                  </a:schemeClr>
                </a:solidFill>
              </a:rPr>
              <a:t>spåen</a:t>
            </a:r>
            <a:r>
              <a:rPr lang="nb-NO" sz="2300" dirty="0">
                <a:solidFill>
                  <a:schemeClr val="tx1">
                    <a:lumMod val="75000"/>
                  </a:schemeClr>
                </a:solidFill>
              </a:rPr>
              <a:t> ut og inn med fingrene</a:t>
            </a:r>
          </a:p>
          <a:p>
            <a:pPr lvl="1"/>
            <a:r>
              <a:rPr lang="nb-NO" sz="2300" dirty="0">
                <a:solidFill>
                  <a:schemeClr val="tx1">
                    <a:lumMod val="75000"/>
                  </a:schemeClr>
                </a:solidFill>
              </a:rPr>
              <a:t>Hold </a:t>
            </a:r>
            <a:r>
              <a:rPr lang="nb-NO" sz="2300" dirty="0" err="1">
                <a:solidFill>
                  <a:schemeClr val="tx1">
                    <a:lumMod val="75000"/>
                  </a:schemeClr>
                </a:solidFill>
              </a:rPr>
              <a:t>spåen</a:t>
            </a:r>
            <a:r>
              <a:rPr lang="nb-NO" sz="2300" dirty="0">
                <a:solidFill>
                  <a:schemeClr val="tx1">
                    <a:lumMod val="75000"/>
                  </a:schemeClr>
                </a:solidFill>
              </a:rPr>
              <a:t> åpen. Din skulderpartner velger et tall. Du teller opp til tallet, samtidig som du bretter </a:t>
            </a:r>
            <a:r>
              <a:rPr lang="nb-NO" sz="2300" dirty="0" err="1">
                <a:solidFill>
                  <a:schemeClr val="tx1">
                    <a:lumMod val="75000"/>
                  </a:schemeClr>
                </a:solidFill>
              </a:rPr>
              <a:t>spåen</a:t>
            </a:r>
            <a:r>
              <a:rPr lang="nb-NO" sz="2300" dirty="0">
                <a:solidFill>
                  <a:schemeClr val="tx1">
                    <a:lumMod val="75000"/>
                  </a:schemeClr>
                </a:solidFill>
              </a:rPr>
              <a:t> ut og inn med fingrene</a:t>
            </a:r>
          </a:p>
          <a:p>
            <a:pPr lvl="1"/>
            <a:r>
              <a:rPr lang="nb-NO" sz="2300" dirty="0">
                <a:solidFill>
                  <a:schemeClr val="tx1">
                    <a:lumMod val="75000"/>
                  </a:schemeClr>
                </a:solidFill>
              </a:rPr>
              <a:t>Din skulderpartner velger et nytt tall</a:t>
            </a:r>
          </a:p>
          <a:p>
            <a:pPr lvl="1"/>
            <a:r>
              <a:rPr lang="nb-NO" sz="2300" dirty="0">
                <a:solidFill>
                  <a:schemeClr val="tx1">
                    <a:lumMod val="75000"/>
                  </a:schemeClr>
                </a:solidFill>
              </a:rPr>
              <a:t>Du åpner </a:t>
            </a:r>
            <a:r>
              <a:rPr lang="nb-NO" sz="2300" dirty="0" err="1">
                <a:solidFill>
                  <a:schemeClr val="tx1">
                    <a:lumMod val="75000"/>
                  </a:schemeClr>
                </a:solidFill>
              </a:rPr>
              <a:t>spåen</a:t>
            </a:r>
            <a:r>
              <a:rPr lang="nb-NO" sz="2300" dirty="0">
                <a:solidFill>
                  <a:schemeClr val="tx1">
                    <a:lumMod val="75000"/>
                  </a:schemeClr>
                </a:solidFill>
              </a:rPr>
              <a:t> og leser instruksjonen som hører til tallet</a:t>
            </a:r>
          </a:p>
          <a:p>
            <a:pPr lvl="1"/>
            <a:r>
              <a:rPr lang="nb-NO" sz="2300" dirty="0">
                <a:solidFill>
                  <a:schemeClr val="tx1">
                    <a:lumMod val="75000"/>
                  </a:schemeClr>
                </a:solidFill>
              </a:rPr>
              <a:t>Deretter bytter dere rolle. Prøv 2 ganger hver</a:t>
            </a:r>
          </a:p>
          <a:p>
            <a:endParaRPr lang="nn-NO"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CBE1851-2230-47A9-B000-CE9046EA61B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468548" cy="6858000"/>
          </a:xfrm>
          <a:prstGeom prst="rect">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9" rIns="91436" bIns="45719" rtlCol="0" anchor="ctr"/>
          <a:lstStyle/>
          <a:p>
            <a:pPr algn="ctr"/>
            <a:endParaRPr lang="en-US"/>
          </a:p>
        </p:txBody>
      </p:sp>
      <p:cxnSp>
        <p:nvCxnSpPr>
          <p:cNvPr id="13" name="Straight Connector 12">
            <a:extLst>
              <a:ext uri="{FF2B5EF4-FFF2-40B4-BE49-F238E27FC236}">
                <a16:creationId xmlns:a16="http://schemas.microsoft.com/office/drawing/2014/main" id="{23B93832-6514-44F4-849B-5EE2C8A2337D}"/>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6679" y="3928939"/>
            <a:ext cx="393192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 name="Tittel 1"/>
          <p:cNvSpPr>
            <a:spLocks noGrp="1"/>
          </p:cNvSpPr>
          <p:nvPr>
            <p:ph type="title"/>
          </p:nvPr>
        </p:nvSpPr>
        <p:spPr>
          <a:xfrm>
            <a:off x="634276" y="803705"/>
            <a:ext cx="4208656" cy="3034858"/>
          </a:xfrm>
        </p:spPr>
        <p:txBody>
          <a:bodyPr vert="horz" lIns="91436" tIns="45719" rIns="91436" bIns="45719" rtlCol="0" anchor="b">
            <a:normAutofit/>
          </a:bodyPr>
          <a:lstStyle/>
          <a:p>
            <a:pPr algn="r"/>
            <a:r>
              <a:rPr lang="en-US" sz="3800" dirty="0">
                <a:solidFill>
                  <a:srgbClr val="FFFFFF"/>
                </a:solidFill>
              </a:rPr>
              <a:t>Folder: </a:t>
            </a:r>
            <a:r>
              <a:rPr lang="en-US" sz="3800" dirty="0" err="1">
                <a:solidFill>
                  <a:srgbClr val="FFFFFF"/>
                </a:solidFill>
              </a:rPr>
              <a:t>Hvor</a:t>
            </a:r>
            <a:r>
              <a:rPr lang="en-US" sz="3800" dirty="0">
                <a:solidFill>
                  <a:srgbClr val="FFFFFF"/>
                </a:solidFill>
              </a:rPr>
              <a:t> </a:t>
            </a:r>
            <a:r>
              <a:rPr lang="en-US" sz="3800" dirty="0" err="1">
                <a:solidFill>
                  <a:srgbClr val="FFFFFF"/>
                </a:solidFill>
              </a:rPr>
              <a:t>kan</a:t>
            </a:r>
            <a:r>
              <a:rPr lang="en-US" sz="3800" dirty="0">
                <a:solidFill>
                  <a:srgbClr val="FFFFFF"/>
                </a:solidFill>
              </a:rPr>
              <a:t> </a:t>
            </a:r>
            <a:r>
              <a:rPr lang="en-US" sz="3800" dirty="0" err="1">
                <a:solidFill>
                  <a:srgbClr val="FFFFFF"/>
                </a:solidFill>
              </a:rPr>
              <a:t>jeg</a:t>
            </a:r>
            <a:r>
              <a:rPr lang="en-US" sz="3800" dirty="0">
                <a:solidFill>
                  <a:srgbClr val="FFFFFF"/>
                </a:solidFill>
              </a:rPr>
              <a:t> </a:t>
            </a:r>
            <a:r>
              <a:rPr lang="en-US" sz="3800" dirty="0" err="1">
                <a:solidFill>
                  <a:srgbClr val="FFFFFF"/>
                </a:solidFill>
              </a:rPr>
              <a:t>få</a:t>
            </a:r>
            <a:r>
              <a:rPr lang="en-US" sz="3800" dirty="0">
                <a:solidFill>
                  <a:srgbClr val="FFFFFF"/>
                </a:solidFill>
              </a:rPr>
              <a:t> </a:t>
            </a:r>
            <a:r>
              <a:rPr lang="en-US" sz="3800" dirty="0" err="1">
                <a:solidFill>
                  <a:srgbClr val="FFFFFF"/>
                </a:solidFill>
              </a:rPr>
              <a:t>hjelp</a:t>
            </a:r>
            <a:r>
              <a:rPr lang="en-US" sz="3800" dirty="0">
                <a:solidFill>
                  <a:srgbClr val="FFFFFF"/>
                </a:solidFill>
              </a:rPr>
              <a:t>?</a:t>
            </a:r>
            <a:br>
              <a:rPr lang="en-US" sz="3800" dirty="0">
                <a:solidFill>
                  <a:srgbClr val="FFFFFF"/>
                </a:solidFill>
              </a:rPr>
            </a:br>
            <a:r>
              <a:rPr lang="en-US" sz="3800" dirty="0">
                <a:solidFill>
                  <a:srgbClr val="FFFFFF"/>
                </a:solidFill>
              </a:rPr>
              <a:t>(5 min)</a:t>
            </a:r>
            <a:br>
              <a:rPr lang="en-US" sz="5000" dirty="0">
                <a:solidFill>
                  <a:srgbClr val="FFFFFF"/>
                </a:solidFill>
              </a:rPr>
            </a:br>
            <a:endParaRPr lang="en-US" sz="5000" dirty="0">
              <a:solidFill>
                <a:srgbClr val="FFFFFF"/>
              </a:solidFill>
            </a:endParaRPr>
          </a:p>
        </p:txBody>
      </p:sp>
      <p:sp>
        <p:nvSpPr>
          <p:cNvPr id="4" name="Plassholder for innhold 3"/>
          <p:cNvSpPr>
            <a:spLocks noGrp="1"/>
          </p:cNvSpPr>
          <p:nvPr>
            <p:ph sz="half" idx="1"/>
          </p:nvPr>
        </p:nvSpPr>
        <p:spPr>
          <a:xfrm>
            <a:off x="638922" y="4013165"/>
            <a:ext cx="4204012" cy="2205732"/>
          </a:xfrm>
        </p:spPr>
        <p:txBody>
          <a:bodyPr vert="horz" lIns="91436" tIns="45719" rIns="91436" bIns="45719" rtlCol="0" anchor="t">
            <a:normAutofit/>
          </a:bodyPr>
          <a:lstStyle/>
          <a:p>
            <a:pPr marL="0" indent="0" algn="r">
              <a:buNone/>
            </a:pPr>
            <a:r>
              <a:rPr lang="en-US" sz="2400" dirty="0" err="1">
                <a:solidFill>
                  <a:srgbClr val="FFFFFF"/>
                </a:solidFill>
              </a:rPr>
              <a:t>Lærer</a:t>
            </a:r>
            <a:r>
              <a:rPr lang="en-US" sz="2400" dirty="0">
                <a:solidFill>
                  <a:srgbClr val="FFFFFF"/>
                </a:solidFill>
              </a:rPr>
              <a:t> </a:t>
            </a:r>
            <a:r>
              <a:rPr lang="en-US" sz="2400" dirty="0" err="1">
                <a:solidFill>
                  <a:srgbClr val="FFFFFF"/>
                </a:solidFill>
              </a:rPr>
              <a:t>deler</a:t>
            </a:r>
            <a:r>
              <a:rPr lang="en-US" sz="2400" dirty="0">
                <a:solidFill>
                  <a:srgbClr val="FFFFFF"/>
                </a:solidFill>
              </a:rPr>
              <a:t> </a:t>
            </a:r>
            <a:r>
              <a:rPr lang="en-US" sz="2400" dirty="0" err="1">
                <a:solidFill>
                  <a:srgbClr val="FFFFFF"/>
                </a:solidFill>
              </a:rPr>
              <a:t>ut</a:t>
            </a:r>
            <a:r>
              <a:rPr lang="en-US" sz="2400" dirty="0">
                <a:solidFill>
                  <a:srgbClr val="FFFFFF"/>
                </a:solidFill>
              </a:rPr>
              <a:t> </a:t>
            </a:r>
            <a:r>
              <a:rPr lang="en-US" sz="2400" dirty="0" err="1">
                <a:solidFill>
                  <a:srgbClr val="FFFFFF"/>
                </a:solidFill>
              </a:rPr>
              <a:t>folderen</a:t>
            </a:r>
            <a:r>
              <a:rPr lang="en-US" sz="2400" dirty="0">
                <a:solidFill>
                  <a:srgbClr val="FFFFFF"/>
                </a:solidFill>
              </a:rPr>
              <a:t>. </a:t>
            </a:r>
          </a:p>
          <a:p>
            <a:pPr marL="0" indent="0" algn="r">
              <a:buNone/>
            </a:pPr>
            <a:r>
              <a:rPr lang="en-US" sz="2400" dirty="0" err="1">
                <a:solidFill>
                  <a:srgbClr val="FFFFFF"/>
                </a:solidFill>
              </a:rPr>
              <a:t>Gå</a:t>
            </a:r>
            <a:r>
              <a:rPr lang="en-US" sz="2400" dirty="0">
                <a:solidFill>
                  <a:srgbClr val="FFFFFF"/>
                </a:solidFill>
              </a:rPr>
              <a:t> </a:t>
            </a:r>
            <a:r>
              <a:rPr lang="en-US" sz="2400" dirty="0" err="1">
                <a:solidFill>
                  <a:srgbClr val="FFFFFF"/>
                </a:solidFill>
              </a:rPr>
              <a:t>kort</a:t>
            </a:r>
            <a:r>
              <a:rPr lang="en-US" sz="2400" dirty="0">
                <a:solidFill>
                  <a:srgbClr val="FFFFFF"/>
                </a:solidFill>
              </a:rPr>
              <a:t>  </a:t>
            </a:r>
            <a:r>
              <a:rPr lang="en-US" sz="2400" dirty="0" err="1">
                <a:solidFill>
                  <a:srgbClr val="FFFFFF"/>
                </a:solidFill>
              </a:rPr>
              <a:t>igjennom</a:t>
            </a:r>
            <a:r>
              <a:rPr lang="en-US" sz="2400" dirty="0">
                <a:solidFill>
                  <a:srgbClr val="FFFFFF"/>
                </a:solidFill>
              </a:rPr>
              <a:t> den.  </a:t>
            </a:r>
          </a:p>
          <a:p>
            <a:pPr marL="0" indent="0" algn="r">
              <a:buNone/>
            </a:pPr>
            <a:r>
              <a:rPr lang="en-US" sz="2400" dirty="0" err="1">
                <a:solidFill>
                  <a:srgbClr val="FFFFFF"/>
                </a:solidFill>
              </a:rPr>
              <a:t>Heng</a:t>
            </a:r>
            <a:r>
              <a:rPr lang="en-US" sz="2400" dirty="0">
                <a:solidFill>
                  <a:srgbClr val="FFFFFF"/>
                </a:solidFill>
              </a:rPr>
              <a:t> </a:t>
            </a:r>
            <a:r>
              <a:rPr lang="en-US" sz="2400" dirty="0" err="1">
                <a:solidFill>
                  <a:srgbClr val="FFFFFF"/>
                </a:solidFill>
              </a:rPr>
              <a:t>opp</a:t>
            </a:r>
            <a:r>
              <a:rPr lang="en-US" sz="2400" dirty="0">
                <a:solidFill>
                  <a:srgbClr val="FFFFFF"/>
                </a:solidFill>
              </a:rPr>
              <a:t> </a:t>
            </a:r>
            <a:r>
              <a:rPr lang="en-US" sz="2400" dirty="0" err="1">
                <a:solidFill>
                  <a:srgbClr val="FFFFFF"/>
                </a:solidFill>
              </a:rPr>
              <a:t>i</a:t>
            </a:r>
            <a:r>
              <a:rPr lang="en-US" sz="2400" dirty="0">
                <a:solidFill>
                  <a:srgbClr val="FFFFFF"/>
                </a:solidFill>
              </a:rPr>
              <a:t> </a:t>
            </a:r>
            <a:r>
              <a:rPr lang="en-US" sz="2400" dirty="0" err="1">
                <a:solidFill>
                  <a:srgbClr val="FFFFFF"/>
                </a:solidFill>
              </a:rPr>
              <a:t>klassen</a:t>
            </a:r>
            <a:r>
              <a:rPr lang="en-US" sz="2400" dirty="0">
                <a:solidFill>
                  <a:srgbClr val="FFFFFF"/>
                </a:solidFill>
              </a:rPr>
              <a:t>.</a:t>
            </a:r>
            <a:br>
              <a:rPr lang="en-US" sz="2400" dirty="0">
                <a:solidFill>
                  <a:srgbClr val="FFFFFF"/>
                </a:solidFill>
              </a:rPr>
            </a:br>
            <a:endParaRPr lang="en-US" sz="2400" dirty="0">
              <a:solidFill>
                <a:srgbClr val="FFFFFF"/>
              </a:solidFill>
            </a:endParaRPr>
          </a:p>
        </p:txBody>
      </p:sp>
      <p:pic>
        <p:nvPicPr>
          <p:cNvPr id="5" name="Plassholder for innhold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rot="10800000">
            <a:off x="6522373" y="295213"/>
            <a:ext cx="4204370" cy="5923684"/>
          </a:xfrm>
        </p:spPr>
      </p:pic>
    </p:spTree>
    <p:extLst>
      <p:ext uri="{BB962C8B-B14F-4D97-AF65-F5344CB8AC3E}">
        <p14:creationId xmlns:p14="http://schemas.microsoft.com/office/powerpoint/2010/main" val="31659741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descr="nærvær6.jpg"/>
          <p:cNvPicPr>
            <a:picLocks noChangeAspect="1"/>
          </p:cNvPicPr>
          <p:nvPr/>
        </p:nvPicPr>
        <p:blipFill>
          <a:blip r:embed="rId2"/>
          <a:srcRect t="4304"/>
          <a:stretch>
            <a:fillRect/>
          </a:stretch>
        </p:blipFill>
        <p:spPr>
          <a:xfrm>
            <a:off x="0" y="-134738"/>
            <a:ext cx="12192000" cy="6992738"/>
          </a:xfrm>
          <a:prstGeom prst="rect">
            <a:avLst/>
          </a:prstGeom>
        </p:spPr>
      </p:pic>
      <p:sp>
        <p:nvSpPr>
          <p:cNvPr id="17"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1" y="998175"/>
            <a:ext cx="6017172" cy="5859826"/>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36" tIns="45719" rIns="91436" bIns="45719" rtlCol="0" anchor="t">
            <a:normAutofit/>
          </a:bodyPr>
          <a:lstStyle/>
          <a:p>
            <a:pPr algn="ctr">
              <a:spcAft>
                <a:spcPts val="1000"/>
              </a:spcAft>
              <a:buClr>
                <a:schemeClr val="tx1"/>
              </a:buClr>
              <a:buSzPct val="100000"/>
            </a:pPr>
            <a:endParaRPr lang="en-US" sz="1500" cap="all" dirty="0"/>
          </a:p>
        </p:txBody>
      </p:sp>
      <p:sp>
        <p:nvSpPr>
          <p:cNvPr id="2" name="Tittel 1"/>
          <p:cNvSpPr>
            <a:spLocks noGrp="1"/>
          </p:cNvSpPr>
          <p:nvPr>
            <p:ph type="title"/>
          </p:nvPr>
        </p:nvSpPr>
        <p:spPr>
          <a:xfrm>
            <a:off x="525515" y="1689033"/>
            <a:ext cx="4776735" cy="1342754"/>
          </a:xfrm>
        </p:spPr>
        <p:txBody>
          <a:bodyPr vert="horz" lIns="91436" tIns="45719" rIns="91436" bIns="45719" rtlCol="0" anchor="ctr">
            <a:normAutofit/>
          </a:bodyPr>
          <a:lstStyle/>
          <a:p>
            <a:pPr algn="ctr"/>
            <a:r>
              <a:rPr lang="en-US" sz="2800" dirty="0">
                <a:solidFill>
                  <a:schemeClr val="tx1">
                    <a:lumMod val="75000"/>
                  </a:schemeClr>
                </a:solidFill>
              </a:rPr>
              <a:t>Nærværstrening (5 min) </a:t>
            </a:r>
            <a:br>
              <a:rPr lang="en-US" sz="2800" dirty="0">
                <a:solidFill>
                  <a:schemeClr val="tx1">
                    <a:lumMod val="75000"/>
                  </a:schemeClr>
                </a:solidFill>
              </a:rPr>
            </a:br>
            <a:endParaRPr lang="en-US" sz="2800" dirty="0">
              <a:solidFill>
                <a:schemeClr val="tx1">
                  <a:lumMod val="75000"/>
                </a:schemeClr>
              </a:solidFill>
            </a:endParaRPr>
          </a:p>
        </p:txBody>
      </p:sp>
      <p:sp>
        <p:nvSpPr>
          <p:cNvPr id="3" name="Plassholder for innhold 2"/>
          <p:cNvSpPr>
            <a:spLocks noGrp="1"/>
          </p:cNvSpPr>
          <p:nvPr>
            <p:ph sz="half" idx="1"/>
          </p:nvPr>
        </p:nvSpPr>
        <p:spPr>
          <a:xfrm>
            <a:off x="525515" y="2821021"/>
            <a:ext cx="5005247" cy="3810000"/>
          </a:xfrm>
        </p:spPr>
        <p:txBody>
          <a:bodyPr vert="horz" lIns="91436" tIns="45719" rIns="91436" bIns="45719" rtlCol="0" anchor="ctr">
            <a:normAutofit fontScale="92500" lnSpcReduction="20000"/>
          </a:bodyPr>
          <a:lstStyle/>
          <a:p>
            <a:pPr lvl="0"/>
            <a:r>
              <a:rPr lang="nb-NO" sz="2378" dirty="0">
                <a:solidFill>
                  <a:schemeClr val="tx1">
                    <a:lumMod val="75000"/>
                  </a:schemeClr>
                </a:solidFill>
              </a:rPr>
              <a:t>Hvor mange minutter ønsker du å slappe av? Vis 1-5 fingre</a:t>
            </a:r>
          </a:p>
          <a:p>
            <a:pPr lvl="0"/>
            <a:r>
              <a:rPr lang="nb-NO" sz="2378" dirty="0">
                <a:solidFill>
                  <a:schemeClr val="tx1">
                    <a:lumMod val="75000"/>
                  </a:schemeClr>
                </a:solidFill>
              </a:rPr>
              <a:t>Finn en behagelig stilling. Plant bena i gulvet. Lukk gjerne øynene</a:t>
            </a:r>
          </a:p>
          <a:p>
            <a:pPr lvl="0"/>
            <a:r>
              <a:rPr lang="nb-NO" sz="2378" dirty="0">
                <a:solidFill>
                  <a:schemeClr val="tx1">
                    <a:lumMod val="75000"/>
                  </a:schemeClr>
                </a:solidFill>
              </a:rPr>
              <a:t>Øv på å puste ut langsomt. Jo lengre du           klarer å puste ut, jo roligere blir pusten.             Det virker beroligende på kroppen</a:t>
            </a:r>
          </a:p>
          <a:p>
            <a:pPr lvl="0"/>
            <a:r>
              <a:rPr lang="en-US" sz="2378" dirty="0">
                <a:solidFill>
                  <a:schemeClr val="tx1">
                    <a:lumMod val="75000"/>
                  </a:schemeClr>
                </a:solidFill>
              </a:rPr>
              <a:t>Spill </a:t>
            </a:r>
            <a:r>
              <a:rPr lang="en-US" sz="2378" dirty="0" err="1">
                <a:solidFill>
                  <a:schemeClr val="tx1">
                    <a:lumMod val="75000"/>
                  </a:schemeClr>
                </a:solidFill>
              </a:rPr>
              <a:t>svak</a:t>
            </a:r>
            <a:r>
              <a:rPr lang="en-US" sz="2378" dirty="0">
                <a:solidFill>
                  <a:schemeClr val="tx1">
                    <a:lumMod val="75000"/>
                  </a:schemeClr>
                </a:solidFill>
              </a:rPr>
              <a:t> </a:t>
            </a:r>
            <a:r>
              <a:rPr lang="en-US" sz="2378" dirty="0" err="1">
                <a:solidFill>
                  <a:schemeClr val="tx1">
                    <a:lumMod val="75000"/>
                  </a:schemeClr>
                </a:solidFill>
              </a:rPr>
              <a:t>musikk</a:t>
            </a:r>
            <a:r>
              <a:rPr lang="en-US" sz="2378" dirty="0">
                <a:solidFill>
                  <a:schemeClr val="tx1">
                    <a:lumMod val="75000"/>
                  </a:schemeClr>
                </a:solidFill>
              </a:rPr>
              <a:t> </a:t>
            </a:r>
            <a:r>
              <a:rPr lang="en-US" sz="2378" dirty="0" err="1">
                <a:solidFill>
                  <a:schemeClr val="tx1">
                    <a:lumMod val="75000"/>
                  </a:schemeClr>
                </a:solidFill>
              </a:rPr>
              <a:t>fra</a:t>
            </a:r>
            <a:r>
              <a:rPr lang="en-US" sz="2378" dirty="0">
                <a:solidFill>
                  <a:schemeClr val="tx1">
                    <a:lumMod val="75000"/>
                  </a:schemeClr>
                </a:solidFill>
              </a:rPr>
              <a:t> </a:t>
            </a:r>
            <a:r>
              <a:rPr lang="en-US" sz="2378" dirty="0" err="1">
                <a:solidFill>
                  <a:schemeClr val="tx1">
                    <a:lumMod val="75000"/>
                  </a:schemeClr>
                </a:solidFill>
              </a:rPr>
              <a:t>Youtube</a:t>
            </a:r>
            <a:r>
              <a:rPr lang="en-US" sz="2378" dirty="0">
                <a:solidFill>
                  <a:schemeClr val="tx1">
                    <a:lumMod val="75000"/>
                  </a:schemeClr>
                </a:solidFill>
              </a:rPr>
              <a:t>, for </a:t>
            </a:r>
            <a:r>
              <a:rPr lang="en-US" sz="2378" dirty="0" err="1">
                <a:solidFill>
                  <a:schemeClr val="tx1">
                    <a:lumMod val="75000"/>
                  </a:schemeClr>
                </a:solidFill>
              </a:rPr>
              <a:t>eksempel</a:t>
            </a:r>
            <a:r>
              <a:rPr lang="en-US" sz="2378" dirty="0">
                <a:solidFill>
                  <a:schemeClr val="tx1">
                    <a:lumMod val="75000"/>
                  </a:schemeClr>
                </a:solidFill>
              </a:rPr>
              <a:t>: </a:t>
            </a:r>
            <a:r>
              <a:rPr lang="nb-NO" sz="2378" u="sng" dirty="0">
                <a:solidFill>
                  <a:schemeClr val="tx1">
                    <a:lumMod val="75000"/>
                  </a:schemeClr>
                </a:solidFill>
                <a:hlinkClick r:id="rId3"/>
              </a:rPr>
              <a:t>https://www.youtube.com/watch?v=2OEL4P1Rz04</a:t>
            </a:r>
            <a:r>
              <a:rPr lang="nb-NO" sz="2378" u="sng" dirty="0">
                <a:solidFill>
                  <a:schemeClr val="tx1">
                    <a:lumMod val="75000"/>
                  </a:schemeClr>
                </a:solidFill>
              </a:rPr>
              <a:t> </a:t>
            </a:r>
            <a:r>
              <a:rPr lang="nb-NO" sz="2378" dirty="0">
                <a:solidFill>
                  <a:schemeClr val="tx1">
                    <a:lumMod val="75000"/>
                  </a:schemeClr>
                </a:solidFill>
              </a:rPr>
              <a:t> eller – ”AIR” av Johann Sebastian Bach: </a:t>
            </a:r>
            <a:r>
              <a:rPr lang="nb-NO" sz="2378" u="sng" dirty="0">
                <a:solidFill>
                  <a:schemeClr val="tx1">
                    <a:lumMod val="75000"/>
                  </a:schemeClr>
                </a:solidFill>
                <a:hlinkClick r:id="rId4"/>
              </a:rPr>
              <a:t>https://www.youtube.com/watch?v=rrVDATvUitA</a:t>
            </a:r>
            <a:endParaRPr lang="nb-NO" sz="2378" dirty="0">
              <a:solidFill>
                <a:schemeClr val="tx1">
                  <a:lumMod val="75000"/>
                </a:schemeClr>
              </a:solidFill>
            </a:endParaRPr>
          </a:p>
          <a:p>
            <a:pPr lvl="0">
              <a:buFont typeface="Arial" panose="020B0604020202020204" pitchFamily="34" charset="0"/>
              <a:buChar char="•"/>
            </a:pPr>
            <a:endParaRPr lang="en-US" sz="1800" dirty="0"/>
          </a:p>
        </p:txBody>
      </p:sp>
      <p:sp>
        <p:nvSpPr>
          <p:cNvPr id="10" name="TekstSylinder 9"/>
          <p:cNvSpPr txBox="1"/>
          <p:nvPr/>
        </p:nvSpPr>
        <p:spPr>
          <a:xfrm>
            <a:off x="11180358" y="0"/>
            <a:ext cx="1216046" cy="272259"/>
          </a:xfrm>
          <a:prstGeom prst="rect">
            <a:avLst/>
          </a:prstGeom>
          <a:noFill/>
        </p:spPr>
        <p:txBody>
          <a:bodyPr wrap="square" lIns="117226" tIns="58613" rIns="117226" bIns="58613" rtlCol="0">
            <a:spAutoFit/>
          </a:bodyPr>
          <a:lstStyle/>
          <a:p>
            <a:r>
              <a:rPr lang="nn-NO" sz="1000" dirty="0">
                <a:solidFill>
                  <a:schemeClr val="bg1">
                    <a:lumMod val="65000"/>
                  </a:schemeClr>
                </a:solidFill>
                <a:latin typeface="Century Gothic"/>
              </a:rPr>
              <a:t>Pixabay.com</a:t>
            </a:r>
          </a:p>
        </p:txBody>
      </p:sp>
    </p:spTree>
    <p:extLst>
      <p:ext uri="{BB962C8B-B14F-4D97-AF65-F5344CB8AC3E}">
        <p14:creationId xmlns:p14="http://schemas.microsoft.com/office/powerpoint/2010/main" val="5459840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12991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D77C4BF5-5BBB-DE45-9C4A-923D09ABE45C}"/>
              </a:ext>
            </a:extLst>
          </p:cNvPr>
          <p:cNvSpPr>
            <a:spLocks noGrp="1"/>
          </p:cNvSpPr>
          <p:nvPr>
            <p:ph type="body" idx="10"/>
          </p:nvPr>
        </p:nvSpPr>
        <p:spPr>
          <a:xfrm>
            <a:off x="3617841" y="1746250"/>
            <a:ext cx="7981121" cy="4381500"/>
          </a:xfrm>
        </p:spPr>
        <p:txBody>
          <a:bodyPr>
            <a:normAutofit/>
          </a:bodyPr>
          <a:lstStyle/>
          <a:p>
            <a:pPr marL="457200" lvl="0" indent="-457200" defTabSz="713232">
              <a:spcBef>
                <a:spcPts val="780"/>
              </a:spcBef>
              <a:buFont typeface="Arial"/>
              <a:buChar char="•"/>
            </a:pPr>
            <a:r>
              <a:rPr lang="nb-NO" sz="2300" dirty="0">
                <a:solidFill>
                  <a:schemeClr val="tx1">
                    <a:lumMod val="75000"/>
                  </a:schemeClr>
                </a:solidFill>
                <a:latin typeface="Calibri"/>
                <a:ea typeface="+mn-ea"/>
                <a:cs typeface="+mn-cs"/>
              </a:rPr>
              <a:t>Klassen deles i to lag. To personer kan ikke være med på lagene, de skal holde teppet oppe slik at de to lagene er atskilte</a:t>
            </a:r>
          </a:p>
          <a:p>
            <a:pPr marL="457200" lvl="0" indent="-457200" defTabSz="713232">
              <a:spcBef>
                <a:spcPts val="780"/>
              </a:spcBef>
              <a:buFont typeface="Arial"/>
              <a:buChar char="•"/>
            </a:pPr>
            <a:r>
              <a:rPr lang="nb-NO" sz="2300" dirty="0">
                <a:solidFill>
                  <a:schemeClr val="tx1">
                    <a:lumMod val="75000"/>
                  </a:schemeClr>
                </a:solidFill>
                <a:latin typeface="Calibri"/>
                <a:ea typeface="+mn-ea"/>
                <a:cs typeface="+mn-cs"/>
              </a:rPr>
              <a:t>Lagene samler seg på hver sin side av teppet. De må huke seg litt ned slik at motsatt lag ikke ser alt som skjer. Sitt tett</a:t>
            </a:r>
          </a:p>
          <a:p>
            <a:pPr marL="457200" lvl="0" indent="-457200" defTabSz="713232">
              <a:spcBef>
                <a:spcPts val="780"/>
              </a:spcBef>
              <a:buFont typeface="Arial"/>
              <a:buChar char="•"/>
            </a:pPr>
            <a:r>
              <a:rPr lang="nb-NO" sz="2300" dirty="0">
                <a:solidFill>
                  <a:schemeClr val="tx1">
                    <a:lumMod val="75000"/>
                  </a:schemeClr>
                </a:solidFill>
                <a:latin typeface="Calibri"/>
                <a:ea typeface="+mn-ea"/>
                <a:cs typeface="+mn-cs"/>
              </a:rPr>
              <a:t>Én frivillig fra hvert lag åler seg frem mot teppet. Når teppet slippes, skal de frivillige forsøke å si navnet til den andre bak teppet så fort som mulig</a:t>
            </a:r>
          </a:p>
          <a:p>
            <a:pPr marL="457200" lvl="0" indent="-457200" defTabSz="713232">
              <a:spcBef>
                <a:spcPts val="780"/>
              </a:spcBef>
              <a:buFont typeface="Arial"/>
              <a:buChar char="•"/>
            </a:pPr>
            <a:r>
              <a:rPr lang="nb-NO" sz="2300" dirty="0">
                <a:solidFill>
                  <a:schemeClr val="tx1">
                    <a:lumMod val="75000"/>
                  </a:schemeClr>
                </a:solidFill>
                <a:latin typeface="Calibri"/>
                <a:ea typeface="+mn-ea"/>
                <a:cs typeface="+mn-cs"/>
              </a:rPr>
              <a:t>Det gjelder å være først. Den som sier navnet sist, går over på det andre laget. Til slutt vil alle ende opp på samme lag</a:t>
            </a:r>
          </a:p>
          <a:p>
            <a:pPr marL="457200" lvl="0" indent="-457200" defTabSz="713232">
              <a:spcBef>
                <a:spcPts val="780"/>
              </a:spcBef>
              <a:buFont typeface="Arial"/>
              <a:buChar char="•"/>
            </a:pPr>
            <a:endParaRPr lang="nn-NO" sz="2300" dirty="0">
              <a:solidFill>
                <a:schemeClr val="tx1">
                  <a:lumMod val="75000"/>
                </a:schemeClr>
              </a:solidFill>
              <a:latin typeface="Calibri"/>
              <a:ea typeface="+mn-ea"/>
              <a:cs typeface="+mn-cs"/>
            </a:endParaRPr>
          </a:p>
        </p:txBody>
      </p:sp>
      <p:sp>
        <p:nvSpPr>
          <p:cNvPr id="3" name="Tittel 2">
            <a:extLst>
              <a:ext uri="{FF2B5EF4-FFF2-40B4-BE49-F238E27FC236}">
                <a16:creationId xmlns:a16="http://schemas.microsoft.com/office/drawing/2014/main" id="{C0FA9807-ADA6-A343-921A-E07D03FF8D55}"/>
              </a:ext>
            </a:extLst>
          </p:cNvPr>
          <p:cNvSpPr>
            <a:spLocks noGrp="1"/>
          </p:cNvSpPr>
          <p:nvPr>
            <p:ph type="title"/>
          </p:nvPr>
        </p:nvSpPr>
        <p:spPr>
          <a:xfrm>
            <a:off x="3617842" y="0"/>
            <a:ext cx="7981120" cy="1500320"/>
          </a:xfrm>
        </p:spPr>
        <p:txBody>
          <a:bodyPr/>
          <a:lstStyle/>
          <a:p>
            <a:r>
              <a:rPr lang="nb-NO" dirty="0"/>
              <a:t>Titt –tei (10 min)</a:t>
            </a:r>
          </a:p>
        </p:txBody>
      </p:sp>
    </p:spTree>
    <p:extLst>
      <p:ext uri="{BB962C8B-B14F-4D97-AF65-F5344CB8AC3E}">
        <p14:creationId xmlns:p14="http://schemas.microsoft.com/office/powerpoint/2010/main" val="4864781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p:cNvPicPr>
            <a:picLocks noChangeAspect="1"/>
          </p:cNvPicPr>
          <p:nvPr/>
        </p:nvPicPr>
        <p:blipFill>
          <a:blip r:embed="rId2"/>
          <a:srcRect l="28789" r="29528"/>
          <a:stretch>
            <a:fillRect/>
          </a:stretch>
        </p:blipFill>
        <p:spPr>
          <a:xfrm>
            <a:off x="0" y="-8996"/>
            <a:ext cx="3836341" cy="6866996"/>
          </a:xfrm>
          <a:prstGeom prst="rect">
            <a:avLst/>
          </a:prstGeom>
        </p:spPr>
      </p:pic>
      <p:sp>
        <p:nvSpPr>
          <p:cNvPr id="2" name="Plassholder for tekst 1">
            <a:extLst>
              <a:ext uri="{FF2B5EF4-FFF2-40B4-BE49-F238E27FC236}">
                <a16:creationId xmlns:a16="http://schemas.microsoft.com/office/drawing/2014/main" id="{D77C4BF5-5BBB-DE45-9C4A-923D09ABE45C}"/>
              </a:ext>
            </a:extLst>
          </p:cNvPr>
          <p:cNvSpPr>
            <a:spLocks noGrp="1"/>
          </p:cNvSpPr>
          <p:nvPr>
            <p:ph type="body" idx="10"/>
          </p:nvPr>
        </p:nvSpPr>
        <p:spPr>
          <a:xfrm>
            <a:off x="4210879" y="1746250"/>
            <a:ext cx="7631871" cy="4381500"/>
          </a:xfrm>
        </p:spPr>
        <p:txBody>
          <a:bodyPr>
            <a:normAutofit/>
          </a:bodyPr>
          <a:lstStyle/>
          <a:p>
            <a:pPr marL="457200" lvl="0" indent="-457200" defTabSz="713232">
              <a:spcBef>
                <a:spcPts val="780"/>
              </a:spcBef>
              <a:buFont typeface="Arial"/>
              <a:buChar char="•"/>
            </a:pPr>
            <a:r>
              <a:rPr lang="nb-NO" sz="2300" dirty="0">
                <a:solidFill>
                  <a:schemeClr val="tx1">
                    <a:lumMod val="75000"/>
                  </a:schemeClr>
                </a:solidFill>
                <a:latin typeface="Calibri"/>
                <a:ea typeface="+mn-ea"/>
                <a:cs typeface="+mn-cs"/>
              </a:rPr>
              <a:t>To frivillige går ut. Resten av klassen velger to personer som skal legge seg ned under teppet</a:t>
            </a:r>
          </a:p>
          <a:p>
            <a:pPr marL="457200" lvl="0" indent="-457200" defTabSz="713232">
              <a:spcBef>
                <a:spcPts val="780"/>
              </a:spcBef>
              <a:buFont typeface="Arial"/>
              <a:buChar char="•"/>
            </a:pPr>
            <a:r>
              <a:rPr lang="nb-NO" sz="2300" dirty="0">
                <a:solidFill>
                  <a:schemeClr val="tx1">
                    <a:lumMod val="75000"/>
                  </a:schemeClr>
                </a:solidFill>
                <a:latin typeface="Calibri"/>
                <a:ea typeface="+mn-ea"/>
                <a:cs typeface="+mn-cs"/>
              </a:rPr>
              <a:t>Når de frivillige kommer tilbake skal de gjette hvem som er under teppet. De har 10 sekunder på seg. Klassen teller høyt sammen, ned fra 10</a:t>
            </a:r>
          </a:p>
          <a:p>
            <a:pPr marL="457200" lvl="0" indent="-457200" defTabSz="713232">
              <a:spcBef>
                <a:spcPts val="780"/>
              </a:spcBef>
              <a:buFont typeface="Arial"/>
              <a:buChar char="•"/>
            </a:pPr>
            <a:r>
              <a:rPr lang="nb-NO" sz="2300" dirty="0">
                <a:solidFill>
                  <a:schemeClr val="tx1">
                    <a:lumMod val="75000"/>
                  </a:schemeClr>
                </a:solidFill>
                <a:latin typeface="Calibri"/>
                <a:ea typeface="+mn-ea"/>
                <a:cs typeface="+mn-cs"/>
              </a:rPr>
              <a:t>Om det blir for kort tid, tell ned fra 20</a:t>
            </a:r>
          </a:p>
          <a:p>
            <a:pPr marL="457200" lvl="0" indent="-457200" defTabSz="713232">
              <a:spcBef>
                <a:spcPts val="780"/>
              </a:spcBef>
              <a:buFont typeface="Arial"/>
              <a:buChar char="•"/>
            </a:pPr>
            <a:r>
              <a:rPr lang="nb-NO" sz="2300" dirty="0">
                <a:solidFill>
                  <a:schemeClr val="tx1">
                    <a:lumMod val="75000"/>
                  </a:schemeClr>
                </a:solidFill>
                <a:latin typeface="Calibri"/>
                <a:ea typeface="+mn-ea"/>
                <a:cs typeface="+mn-cs"/>
              </a:rPr>
              <a:t>Nedtellingen tjener som distraksjon, og gjør det vanskeligere å tenke</a:t>
            </a:r>
            <a:endParaRPr lang="nn-NO" sz="2300" dirty="0">
              <a:solidFill>
                <a:schemeClr val="tx1">
                  <a:lumMod val="75000"/>
                </a:schemeClr>
              </a:solidFill>
              <a:latin typeface="Calibri"/>
              <a:ea typeface="+mn-ea"/>
              <a:cs typeface="+mn-cs"/>
            </a:endParaRPr>
          </a:p>
        </p:txBody>
      </p:sp>
      <p:sp>
        <p:nvSpPr>
          <p:cNvPr id="3" name="Tittel 2">
            <a:extLst>
              <a:ext uri="{FF2B5EF4-FFF2-40B4-BE49-F238E27FC236}">
                <a16:creationId xmlns:a16="http://schemas.microsoft.com/office/drawing/2014/main" id="{C0FA9807-ADA6-A343-921A-E07D03FF8D55}"/>
              </a:ext>
            </a:extLst>
          </p:cNvPr>
          <p:cNvSpPr>
            <a:spLocks noGrp="1"/>
          </p:cNvSpPr>
          <p:nvPr>
            <p:ph type="title"/>
          </p:nvPr>
        </p:nvSpPr>
        <p:spPr>
          <a:xfrm>
            <a:off x="4210880" y="0"/>
            <a:ext cx="7981120" cy="1500320"/>
          </a:xfrm>
        </p:spPr>
        <p:txBody>
          <a:bodyPr/>
          <a:lstStyle/>
          <a:p>
            <a:r>
              <a:rPr lang="nn-NO" dirty="0"/>
              <a:t>Kims lek med </a:t>
            </a:r>
            <a:r>
              <a:rPr lang="nn-NO" dirty="0" err="1"/>
              <a:t>personer</a:t>
            </a:r>
            <a:r>
              <a:rPr lang="nn-NO" dirty="0"/>
              <a:t> (10 min)</a:t>
            </a:r>
            <a:endParaRPr lang="nb-NO" dirty="0"/>
          </a:p>
        </p:txBody>
      </p:sp>
      <p:sp>
        <p:nvSpPr>
          <p:cNvPr id="5" name="TekstSylinder 4"/>
          <p:cNvSpPr txBox="1"/>
          <p:nvPr/>
        </p:nvSpPr>
        <p:spPr>
          <a:xfrm>
            <a:off x="2822969" y="6488668"/>
            <a:ext cx="1013372" cy="369332"/>
          </a:xfrm>
          <a:prstGeom prst="rect">
            <a:avLst/>
          </a:prstGeom>
          <a:noFill/>
        </p:spPr>
        <p:txBody>
          <a:bodyPr wrap="square" rtlCol="0">
            <a:spAutoFit/>
          </a:bodyPr>
          <a:lstStyle/>
          <a:p>
            <a:r>
              <a:rPr lang="nn-NO" sz="800" dirty="0">
                <a:solidFill>
                  <a:schemeClr val="bg1">
                    <a:lumMod val="65000"/>
                  </a:schemeClr>
                </a:solidFill>
              </a:rPr>
              <a:t>        </a:t>
            </a:r>
            <a:r>
              <a:rPr lang="nn-NO" sz="1000" dirty="0">
                <a:solidFill>
                  <a:schemeClr val="bg1">
                    <a:lumMod val="50000"/>
                  </a:schemeClr>
                </a:solidFill>
                <a:latin typeface="Century Gothic"/>
              </a:rPr>
              <a:t>Pixabay.com</a:t>
            </a:r>
          </a:p>
        </p:txBody>
      </p:sp>
    </p:spTree>
    <p:extLst>
      <p:ext uri="{BB962C8B-B14F-4D97-AF65-F5344CB8AC3E}">
        <p14:creationId xmlns:p14="http://schemas.microsoft.com/office/powerpoint/2010/main" val="4864781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D77C4BF5-5BBB-DE45-9C4A-923D09ABE45C}"/>
              </a:ext>
            </a:extLst>
          </p:cNvPr>
          <p:cNvSpPr>
            <a:spLocks noGrp="1"/>
          </p:cNvSpPr>
          <p:nvPr>
            <p:ph type="body" idx="10"/>
          </p:nvPr>
        </p:nvSpPr>
        <p:spPr>
          <a:xfrm>
            <a:off x="4210879" y="1746250"/>
            <a:ext cx="7631871" cy="4381500"/>
          </a:xfrm>
        </p:spPr>
        <p:txBody>
          <a:bodyPr>
            <a:normAutofit/>
          </a:bodyPr>
          <a:lstStyle/>
          <a:p>
            <a:pPr marL="457200" lvl="0" indent="-457200" defTabSz="713232">
              <a:spcBef>
                <a:spcPts val="780"/>
              </a:spcBef>
              <a:buFont typeface="Arial"/>
              <a:buChar char="•"/>
            </a:pPr>
            <a:r>
              <a:rPr lang="nb-NO" sz="2300" dirty="0">
                <a:solidFill>
                  <a:schemeClr val="tx1">
                    <a:lumMod val="75000"/>
                  </a:schemeClr>
                </a:solidFill>
                <a:latin typeface="Calibri"/>
                <a:ea typeface="+mn-ea"/>
                <a:cs typeface="+mn-cs"/>
              </a:rPr>
              <a:t>Alle stiller seg på én linje i midten av rommet</a:t>
            </a:r>
          </a:p>
          <a:p>
            <a:pPr marL="457200" lvl="0" indent="-457200" defTabSz="713232">
              <a:spcBef>
                <a:spcPts val="780"/>
              </a:spcBef>
              <a:buFont typeface="Arial"/>
              <a:buChar char="•"/>
            </a:pPr>
            <a:r>
              <a:rPr lang="nb-NO" sz="2300" dirty="0">
                <a:solidFill>
                  <a:schemeClr val="tx1">
                    <a:lumMod val="75000"/>
                  </a:schemeClr>
                </a:solidFill>
                <a:latin typeface="Calibri"/>
                <a:ea typeface="+mn-ea"/>
                <a:cs typeface="+mn-cs"/>
              </a:rPr>
              <a:t>Øvelsen handler om å ta stilling til en rekke valg</a:t>
            </a:r>
          </a:p>
          <a:p>
            <a:pPr marL="457200" lvl="0" indent="-457200" defTabSz="713232">
              <a:spcBef>
                <a:spcPts val="780"/>
              </a:spcBef>
              <a:buFont typeface="Arial"/>
              <a:buChar char="•"/>
            </a:pPr>
            <a:r>
              <a:rPr lang="nb-NO" sz="2300" dirty="0">
                <a:solidFill>
                  <a:schemeClr val="tx1">
                    <a:lumMod val="75000"/>
                  </a:schemeClr>
                </a:solidFill>
                <a:latin typeface="Calibri"/>
                <a:ea typeface="+mn-ea"/>
                <a:cs typeface="+mn-cs"/>
              </a:rPr>
              <a:t>Eksempel: De som vil ha iskrem går til høyre, de som vil ha sjokolade går til venstre</a:t>
            </a:r>
          </a:p>
          <a:p>
            <a:pPr marL="457200" lvl="0" indent="-457200" defTabSz="713232">
              <a:spcBef>
                <a:spcPts val="780"/>
              </a:spcBef>
              <a:buFont typeface="Arial"/>
              <a:buChar char="•"/>
            </a:pPr>
            <a:r>
              <a:rPr lang="nb-NO" sz="2300" dirty="0">
                <a:solidFill>
                  <a:schemeClr val="tx1">
                    <a:lumMod val="75000"/>
                  </a:schemeClr>
                </a:solidFill>
                <a:latin typeface="Calibri"/>
                <a:ea typeface="+mn-ea"/>
                <a:cs typeface="+mn-cs"/>
              </a:rPr>
              <a:t>Så spør læreren: Dere som valgte iskrem, hvorfor valgte dere det? </a:t>
            </a:r>
          </a:p>
          <a:p>
            <a:pPr marL="457200" lvl="0" indent="-457200" defTabSz="713232">
              <a:spcBef>
                <a:spcPts val="780"/>
              </a:spcBef>
              <a:buFont typeface="Arial"/>
              <a:buChar char="•"/>
            </a:pPr>
            <a:r>
              <a:rPr lang="nb-NO" sz="2300" dirty="0">
                <a:solidFill>
                  <a:schemeClr val="tx1">
                    <a:lumMod val="75000"/>
                  </a:schemeClr>
                </a:solidFill>
                <a:latin typeface="Calibri"/>
                <a:ea typeface="+mn-ea"/>
                <a:cs typeface="+mn-cs"/>
              </a:rPr>
              <a:t>Snakk sammen med den du havnet ved siden av. </a:t>
            </a:r>
          </a:p>
          <a:p>
            <a:pPr marL="457200" lvl="0" indent="-457200" defTabSz="713232">
              <a:spcBef>
                <a:spcPts val="780"/>
              </a:spcBef>
              <a:buFont typeface="Arial"/>
              <a:buChar char="•"/>
            </a:pPr>
            <a:r>
              <a:rPr lang="nb-NO" sz="2300" dirty="0">
                <a:solidFill>
                  <a:schemeClr val="tx1">
                    <a:lumMod val="75000"/>
                  </a:schemeClr>
                </a:solidFill>
                <a:latin typeface="Calibri"/>
                <a:ea typeface="+mn-ea"/>
                <a:cs typeface="+mn-cs"/>
              </a:rPr>
              <a:t>Noen som vil fortelle om valget sitt?</a:t>
            </a:r>
          </a:p>
          <a:p>
            <a:pPr marL="457200" lvl="0" indent="-457200" defTabSz="713232">
              <a:spcBef>
                <a:spcPts val="780"/>
              </a:spcBef>
              <a:buFont typeface="Arial"/>
              <a:buChar char="•"/>
            </a:pPr>
            <a:r>
              <a:rPr lang="nb-NO" sz="2300" dirty="0">
                <a:solidFill>
                  <a:schemeClr val="tx1">
                    <a:lumMod val="75000"/>
                  </a:schemeClr>
                </a:solidFill>
                <a:latin typeface="Calibri"/>
                <a:ea typeface="+mn-ea"/>
                <a:cs typeface="+mn-cs"/>
              </a:rPr>
              <a:t>På denne måten lærer vi nye ting om hverandre.</a:t>
            </a:r>
          </a:p>
        </p:txBody>
      </p:sp>
      <p:sp>
        <p:nvSpPr>
          <p:cNvPr id="3" name="Tittel 2">
            <a:extLst>
              <a:ext uri="{FF2B5EF4-FFF2-40B4-BE49-F238E27FC236}">
                <a16:creationId xmlns:a16="http://schemas.microsoft.com/office/drawing/2014/main" id="{C0FA9807-ADA6-A343-921A-E07D03FF8D55}"/>
              </a:ext>
            </a:extLst>
          </p:cNvPr>
          <p:cNvSpPr>
            <a:spLocks noGrp="1"/>
          </p:cNvSpPr>
          <p:nvPr>
            <p:ph type="title"/>
          </p:nvPr>
        </p:nvSpPr>
        <p:spPr>
          <a:xfrm>
            <a:off x="4210880" y="0"/>
            <a:ext cx="7981120" cy="1500320"/>
          </a:xfrm>
        </p:spPr>
        <p:txBody>
          <a:bodyPr/>
          <a:lstStyle/>
          <a:p>
            <a:r>
              <a:rPr lang="nb-NO" dirty="0"/>
              <a:t>På linje (10 min)</a:t>
            </a:r>
          </a:p>
        </p:txBody>
      </p:sp>
      <p:pic>
        <p:nvPicPr>
          <p:cNvPr id="4" name="Bilde 3"/>
          <p:cNvPicPr>
            <a:picLocks noChangeAspect="1"/>
          </p:cNvPicPr>
          <p:nvPr/>
        </p:nvPicPr>
        <p:blipFill>
          <a:blip r:embed="rId3"/>
          <a:srcRect l="25837" r="28789"/>
          <a:stretch>
            <a:fillRect/>
          </a:stretch>
        </p:blipFill>
        <p:spPr>
          <a:xfrm>
            <a:off x="-211666" y="0"/>
            <a:ext cx="4048007" cy="6858000"/>
          </a:xfrm>
          <a:prstGeom prst="rect">
            <a:avLst/>
          </a:prstGeom>
        </p:spPr>
      </p:pic>
      <p:sp>
        <p:nvSpPr>
          <p:cNvPr id="5" name="TekstSylinder 4"/>
          <p:cNvSpPr txBox="1"/>
          <p:nvPr/>
        </p:nvSpPr>
        <p:spPr>
          <a:xfrm>
            <a:off x="2822969" y="6488668"/>
            <a:ext cx="1013372" cy="369332"/>
          </a:xfrm>
          <a:prstGeom prst="rect">
            <a:avLst/>
          </a:prstGeom>
          <a:noFill/>
        </p:spPr>
        <p:txBody>
          <a:bodyPr wrap="square" rtlCol="0">
            <a:spAutoFit/>
          </a:bodyPr>
          <a:lstStyle/>
          <a:p>
            <a:r>
              <a:rPr lang="nn-NO" sz="800" dirty="0">
                <a:solidFill>
                  <a:schemeClr val="bg1">
                    <a:lumMod val="65000"/>
                  </a:schemeClr>
                </a:solidFill>
              </a:rPr>
              <a:t>        </a:t>
            </a:r>
            <a:r>
              <a:rPr lang="nn-NO" sz="1000" dirty="0">
                <a:solidFill>
                  <a:schemeClr val="bg1">
                    <a:lumMod val="50000"/>
                  </a:schemeClr>
                </a:solidFill>
                <a:latin typeface="Century Gothic"/>
              </a:rPr>
              <a:t>Pixabay.com</a:t>
            </a:r>
          </a:p>
        </p:txBody>
      </p:sp>
    </p:spTree>
    <p:extLst>
      <p:ext uri="{BB962C8B-B14F-4D97-AF65-F5344CB8AC3E}">
        <p14:creationId xmlns:p14="http://schemas.microsoft.com/office/powerpoint/2010/main" val="4864781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D77C4BF5-5BBB-DE45-9C4A-923D09ABE45C}"/>
              </a:ext>
            </a:extLst>
          </p:cNvPr>
          <p:cNvSpPr>
            <a:spLocks noGrp="1"/>
          </p:cNvSpPr>
          <p:nvPr>
            <p:ph type="body" idx="10"/>
          </p:nvPr>
        </p:nvSpPr>
        <p:spPr>
          <a:xfrm>
            <a:off x="3617841" y="1746250"/>
            <a:ext cx="7981121" cy="4381500"/>
          </a:xfrm>
        </p:spPr>
        <p:txBody>
          <a:bodyPr>
            <a:normAutofit fontScale="85000" lnSpcReduction="20000"/>
          </a:bodyPr>
          <a:lstStyle/>
          <a:p>
            <a:pPr marL="457200" lvl="0" indent="-457200" defTabSz="713232">
              <a:spcBef>
                <a:spcPts val="780"/>
              </a:spcBef>
              <a:buFont typeface="Arial"/>
              <a:buChar char="•"/>
            </a:pPr>
            <a:r>
              <a:rPr lang="nb-NO" sz="2300" dirty="0">
                <a:solidFill>
                  <a:schemeClr val="tx1">
                    <a:lumMod val="75000"/>
                  </a:schemeClr>
                </a:solidFill>
                <a:latin typeface="Calibri"/>
                <a:ea typeface="+mn-ea"/>
                <a:cs typeface="+mn-cs"/>
              </a:rPr>
              <a:t>Del klassen i to lag, et på hver side av klasserommet</a:t>
            </a:r>
          </a:p>
          <a:p>
            <a:pPr marL="457200" lvl="0" indent="-457200" defTabSz="713232">
              <a:spcBef>
                <a:spcPts val="780"/>
              </a:spcBef>
              <a:buFont typeface="Arial"/>
              <a:buChar char="•"/>
            </a:pPr>
            <a:r>
              <a:rPr lang="nb-NO" sz="2300" dirty="0">
                <a:solidFill>
                  <a:schemeClr val="tx1">
                    <a:lumMod val="75000"/>
                  </a:schemeClr>
                </a:solidFill>
                <a:latin typeface="Calibri"/>
                <a:ea typeface="+mn-ea"/>
                <a:cs typeface="+mn-cs"/>
              </a:rPr>
              <a:t>Det ene laget skal tenke grønne tanker, det andre laget skal tenke røde tanker</a:t>
            </a:r>
          </a:p>
          <a:p>
            <a:pPr marL="457200" lvl="0" indent="-457200" defTabSz="713232">
              <a:spcBef>
                <a:spcPts val="780"/>
              </a:spcBef>
              <a:buFont typeface="Arial"/>
              <a:buChar char="•"/>
            </a:pPr>
            <a:r>
              <a:rPr lang="nb-NO" sz="2300" dirty="0">
                <a:solidFill>
                  <a:schemeClr val="tx1">
                    <a:lumMod val="75000"/>
                  </a:schemeClr>
                </a:solidFill>
                <a:latin typeface="Calibri"/>
                <a:ea typeface="+mn-ea"/>
                <a:cs typeface="+mn-cs"/>
              </a:rPr>
              <a:t>Velg en situasjon som mange kan kvie seg for, som tannlegetime, </a:t>
            </a:r>
            <a:r>
              <a:rPr lang="nb-NO" sz="2300" dirty="0" err="1">
                <a:solidFill>
                  <a:schemeClr val="tx1">
                    <a:lumMod val="75000"/>
                  </a:schemeClr>
                </a:solidFill>
                <a:latin typeface="Calibri"/>
                <a:ea typeface="+mn-ea"/>
                <a:cs typeface="+mn-cs"/>
              </a:rPr>
              <a:t>heldagsprøve</a:t>
            </a:r>
            <a:r>
              <a:rPr lang="nb-NO" sz="2300" dirty="0">
                <a:solidFill>
                  <a:schemeClr val="tx1">
                    <a:lumMod val="75000"/>
                  </a:schemeClr>
                </a:solidFill>
                <a:latin typeface="Calibri"/>
                <a:ea typeface="+mn-ea"/>
                <a:cs typeface="+mn-cs"/>
              </a:rPr>
              <a:t>, eller muntlig fremføring. La klassen være med å bestemme situasjon</a:t>
            </a:r>
          </a:p>
          <a:p>
            <a:pPr marL="457200" lvl="0" indent="-457200" defTabSz="713232">
              <a:spcBef>
                <a:spcPts val="780"/>
              </a:spcBef>
              <a:buFont typeface="Arial"/>
              <a:buChar char="•"/>
            </a:pPr>
            <a:r>
              <a:rPr lang="nb-NO" sz="2300" dirty="0">
                <a:solidFill>
                  <a:schemeClr val="tx1">
                    <a:lumMod val="75000"/>
                  </a:schemeClr>
                </a:solidFill>
                <a:latin typeface="Calibri"/>
                <a:ea typeface="+mn-ea"/>
                <a:cs typeface="+mn-cs"/>
              </a:rPr>
              <a:t>Lærer demonstrerer øvelsen kjapt først, deretter kan en frivillig elev prøve å stå i midten</a:t>
            </a:r>
          </a:p>
          <a:p>
            <a:pPr marL="457200" lvl="0" indent="-457200" defTabSz="713232">
              <a:spcBef>
                <a:spcPts val="780"/>
              </a:spcBef>
              <a:buFont typeface="Arial"/>
              <a:buChar char="•"/>
            </a:pPr>
            <a:r>
              <a:rPr lang="nb-NO" sz="2300" dirty="0">
                <a:solidFill>
                  <a:schemeClr val="tx1">
                    <a:lumMod val="75000"/>
                  </a:schemeClr>
                </a:solidFill>
                <a:latin typeface="Calibri"/>
                <a:ea typeface="+mn-ea"/>
                <a:cs typeface="+mn-cs"/>
              </a:rPr>
              <a:t>Læreren står i midten av klasserommet. Den vanskelige situasjonen er i den andre enden, og læreren skal forsøke å komme seg dit. Det ene laget skal få læreren til å bevege seg mot det vanskelige ved å gi læreren positive tanker. Det andre laget skal prøve å få læreren til å gå bakover og vekk fra det vanskelige, ved å gi/rope ut negative tanker. Læreren </a:t>
            </a:r>
            <a:r>
              <a:rPr lang="nb-NO" sz="2300" b="1" dirty="0">
                <a:solidFill>
                  <a:schemeClr val="tx1">
                    <a:lumMod val="75000"/>
                  </a:schemeClr>
                </a:solidFill>
                <a:latin typeface="Calibri"/>
                <a:ea typeface="+mn-ea"/>
                <a:cs typeface="+mn-cs"/>
              </a:rPr>
              <a:t>flytter seg fremover eller bakover med ett skritt for hver grønne eller røde tanke</a:t>
            </a:r>
            <a:r>
              <a:rPr lang="nb-NO" sz="2300" dirty="0">
                <a:solidFill>
                  <a:schemeClr val="tx1">
                    <a:lumMod val="75000"/>
                  </a:schemeClr>
                </a:solidFill>
                <a:latin typeface="Calibri"/>
                <a:ea typeface="+mn-ea"/>
                <a:cs typeface="+mn-cs"/>
              </a:rPr>
              <a:t> som elevene kommer med</a:t>
            </a:r>
          </a:p>
          <a:p>
            <a:pPr marL="457200" lvl="0" indent="-457200" defTabSz="713232">
              <a:spcBef>
                <a:spcPts val="780"/>
              </a:spcBef>
              <a:buFont typeface="Arial"/>
              <a:buChar char="•"/>
            </a:pPr>
            <a:r>
              <a:rPr lang="nb-NO" sz="2300" dirty="0">
                <a:solidFill>
                  <a:schemeClr val="tx1">
                    <a:lumMod val="75000"/>
                  </a:schemeClr>
                </a:solidFill>
                <a:latin typeface="Calibri"/>
                <a:ea typeface="+mn-ea"/>
                <a:cs typeface="+mn-cs"/>
              </a:rPr>
              <a:t>Lag noen regler, som: Snakke høyt og tydelig. Ikke snakke i munnen på hverandre.</a:t>
            </a:r>
          </a:p>
          <a:p>
            <a:pPr marL="457200" indent="-457200">
              <a:buFont typeface="Arial"/>
              <a:buChar char="•"/>
            </a:pPr>
            <a:endParaRPr lang="nb-NO" dirty="0">
              <a:solidFill>
                <a:schemeClr val="tx1">
                  <a:lumMod val="75000"/>
                </a:schemeClr>
              </a:solidFill>
            </a:endParaRPr>
          </a:p>
        </p:txBody>
      </p:sp>
      <p:sp>
        <p:nvSpPr>
          <p:cNvPr id="3" name="Tittel 2">
            <a:extLst>
              <a:ext uri="{FF2B5EF4-FFF2-40B4-BE49-F238E27FC236}">
                <a16:creationId xmlns:a16="http://schemas.microsoft.com/office/drawing/2014/main" id="{C0FA9807-ADA6-A343-921A-E07D03FF8D55}"/>
              </a:ext>
            </a:extLst>
          </p:cNvPr>
          <p:cNvSpPr>
            <a:spLocks noGrp="1"/>
          </p:cNvSpPr>
          <p:nvPr>
            <p:ph type="title"/>
          </p:nvPr>
        </p:nvSpPr>
        <p:spPr>
          <a:xfrm>
            <a:off x="3617842" y="0"/>
            <a:ext cx="7981120" cy="1500320"/>
          </a:xfrm>
        </p:spPr>
        <p:txBody>
          <a:bodyPr/>
          <a:lstStyle/>
          <a:p>
            <a:r>
              <a:rPr lang="nb-NO" dirty="0"/>
              <a:t>Tankekamp (10 min)</a:t>
            </a:r>
          </a:p>
        </p:txBody>
      </p:sp>
    </p:spTree>
    <p:extLst>
      <p:ext uri="{BB962C8B-B14F-4D97-AF65-F5344CB8AC3E}">
        <p14:creationId xmlns:p14="http://schemas.microsoft.com/office/powerpoint/2010/main" val="4864781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994941A5-E321-5F8F-2C82-C0A22E0A87CC}"/>
              </a:ext>
            </a:extLst>
          </p:cNvPr>
          <p:cNvSpPr>
            <a:spLocks noGrp="1"/>
          </p:cNvSpPr>
          <p:nvPr>
            <p:ph type="body" idx="10"/>
          </p:nvPr>
        </p:nvSpPr>
        <p:spPr/>
        <p:txBody>
          <a:bodyPr>
            <a:normAutofit fontScale="92500" lnSpcReduction="10000"/>
          </a:bodyPr>
          <a:lstStyle/>
          <a:p>
            <a:r>
              <a:rPr lang="nb-NO" sz="2400" dirty="0">
                <a:solidFill>
                  <a:srgbClr val="280D25"/>
                </a:solidFill>
                <a:effectLst/>
                <a:latin typeface="Calibri" panose="020F0502020204030204" pitchFamily="34" charset="0"/>
                <a:ea typeface="Times New Roman" panose="02020603050405020304" pitchFamily="18" charset="0"/>
              </a:rPr>
              <a:t>Gi elevene et tall fra 1 til 6 (dersom det er 24 i klassen), og lag grupper med fire i hver.</a:t>
            </a:r>
          </a:p>
          <a:p>
            <a:endParaRPr lang="nb-NO" dirty="0">
              <a:solidFill>
                <a:srgbClr val="280D25"/>
              </a:solidFill>
            </a:endParaRPr>
          </a:p>
          <a:p>
            <a:r>
              <a:rPr lang="nb-NO" sz="4400" b="1" dirty="0">
                <a:solidFill>
                  <a:srgbClr val="C00000"/>
                </a:solidFill>
                <a:effectLst/>
                <a:latin typeface="Georgia" panose="02040502050405020303" pitchFamily="18" charset="0"/>
                <a:ea typeface="Times New Roman" panose="02020603050405020304" pitchFamily="18" charset="0"/>
              </a:rPr>
              <a:t>Fordele roller på gruppen</a:t>
            </a:r>
            <a:endParaRPr lang="nb-NO" sz="4400" dirty="0">
              <a:solidFill>
                <a:srgbClr val="C00000"/>
              </a:solidFill>
              <a:effectLst/>
              <a:latin typeface="Georgia" panose="02040502050405020303" pitchFamily="18" charset="0"/>
              <a:ea typeface="Times New Roman" panose="02020603050405020304" pitchFamily="18" charset="0"/>
              <a:cs typeface="Times New Roman" panose="02020603050405020304" pitchFamily="18" charset="0"/>
            </a:endParaRPr>
          </a:p>
          <a:p>
            <a:pPr marL="342900" lvl="0" indent="-342900">
              <a:buFont typeface="+mj-lt"/>
              <a:buAutoNum type="arabicPeriod"/>
            </a:pPr>
            <a:r>
              <a:rPr lang="nb-NO" dirty="0">
                <a:solidFill>
                  <a:srgbClr val="280D25"/>
                </a:solidFill>
                <a:effectLst/>
                <a:latin typeface="Calibri" panose="020F0502020204030204" pitchFamily="34" charset="0"/>
                <a:ea typeface="Times New Roman" panose="02020603050405020304" pitchFamily="18" charset="0"/>
                <a:cs typeface="Calibri" panose="020F0502020204030204" pitchFamily="34" charset="0"/>
              </a:rPr>
              <a:t>Ordstyrer</a:t>
            </a:r>
            <a:endParaRPr lang="nb-NO"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Font typeface="+mj-lt"/>
              <a:buAutoNum type="arabicPeriod"/>
            </a:pPr>
            <a:r>
              <a:rPr lang="nb-NO" dirty="0">
                <a:solidFill>
                  <a:srgbClr val="280D25"/>
                </a:solidFill>
                <a:effectLst/>
                <a:latin typeface="Calibri" panose="020F0502020204030204" pitchFamily="34" charset="0"/>
                <a:ea typeface="Times New Roman" panose="02020603050405020304" pitchFamily="18" charset="0"/>
                <a:cs typeface="Calibri" panose="020F0502020204030204" pitchFamily="34" charset="0"/>
              </a:rPr>
              <a:t>Sekretær</a:t>
            </a:r>
            <a:endParaRPr lang="nb-NO"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Font typeface="+mj-lt"/>
              <a:buAutoNum type="arabicPeriod"/>
            </a:pPr>
            <a:r>
              <a:rPr lang="nb-NO" dirty="0">
                <a:solidFill>
                  <a:srgbClr val="280D25"/>
                </a:solidFill>
                <a:effectLst/>
                <a:latin typeface="Calibri" panose="020F0502020204030204" pitchFamily="34" charset="0"/>
                <a:ea typeface="Times New Roman" panose="02020603050405020304" pitchFamily="18" charset="0"/>
                <a:cs typeface="Calibri" panose="020F0502020204030204" pitchFamily="34" charset="0"/>
              </a:rPr>
              <a:t>Talsperson </a:t>
            </a:r>
            <a:endParaRPr lang="nb-NO" dirty="0">
              <a:ea typeface="Times New Roman" panose="02020603050405020304" pitchFamily="18" charset="0"/>
              <a:cs typeface="Times New Roman" panose="02020603050405020304" pitchFamily="18" charset="0"/>
            </a:endParaRPr>
          </a:p>
          <a:p>
            <a:pPr marL="342900" lvl="0" indent="-342900">
              <a:buFont typeface="+mj-lt"/>
              <a:buAutoNum type="arabicPeriod"/>
            </a:pPr>
            <a:r>
              <a:rPr lang="nb-NO" dirty="0">
                <a:solidFill>
                  <a:srgbClr val="280D25"/>
                </a:solidFill>
                <a:effectLst/>
                <a:latin typeface="Calibri" panose="020F0502020204030204" pitchFamily="34" charset="0"/>
                <a:ea typeface="Times New Roman" panose="02020603050405020304" pitchFamily="18" charset="0"/>
              </a:rPr>
              <a:t>Praktisk ansvarlig</a:t>
            </a:r>
            <a:endParaRPr lang="nb-NO" sz="3200" dirty="0"/>
          </a:p>
        </p:txBody>
      </p:sp>
      <p:sp>
        <p:nvSpPr>
          <p:cNvPr id="3" name="Tittel 2">
            <a:extLst>
              <a:ext uri="{FF2B5EF4-FFF2-40B4-BE49-F238E27FC236}">
                <a16:creationId xmlns:a16="http://schemas.microsoft.com/office/drawing/2014/main" id="{CD50612B-7F37-DB4A-9663-66D29176DD97}"/>
              </a:ext>
            </a:extLst>
          </p:cNvPr>
          <p:cNvSpPr>
            <a:spLocks noGrp="1"/>
          </p:cNvSpPr>
          <p:nvPr>
            <p:ph type="title"/>
          </p:nvPr>
        </p:nvSpPr>
        <p:spPr/>
        <p:txBody>
          <a:bodyPr/>
          <a:lstStyle/>
          <a:p>
            <a:r>
              <a:rPr lang="nb-NO" sz="4400" b="1" dirty="0">
                <a:solidFill>
                  <a:srgbClr val="C00000"/>
                </a:solidFill>
                <a:effectLst/>
                <a:ea typeface="Times New Roman" panose="02020603050405020304" pitchFamily="18" charset="0"/>
                <a:cs typeface="Calibri" panose="020F0502020204030204" pitchFamily="34" charset="0"/>
              </a:rPr>
              <a:t>Lage grupper </a:t>
            </a:r>
            <a:br>
              <a:rPr lang="nb-NO" sz="1800" dirty="0">
                <a:effectLst/>
                <a:latin typeface="Calibri" panose="020F0502020204030204" pitchFamily="34" charset="0"/>
                <a:ea typeface="Times New Roman" panose="02020603050405020304" pitchFamily="18" charset="0"/>
                <a:cs typeface="Times New Roman" panose="02020603050405020304" pitchFamily="18" charset="0"/>
              </a:rPr>
            </a:br>
            <a:endParaRPr lang="nb-NO" dirty="0"/>
          </a:p>
        </p:txBody>
      </p:sp>
    </p:spTree>
    <p:extLst>
      <p:ext uri="{BB962C8B-B14F-4D97-AF65-F5344CB8AC3E}">
        <p14:creationId xmlns:p14="http://schemas.microsoft.com/office/powerpoint/2010/main" val="12625048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840EE1F8-3F67-BA43-A07C-6D18811BE082}"/>
              </a:ext>
            </a:extLst>
          </p:cNvPr>
          <p:cNvSpPr>
            <a:spLocks noGrp="1"/>
          </p:cNvSpPr>
          <p:nvPr>
            <p:ph type="body" idx="10"/>
          </p:nvPr>
        </p:nvSpPr>
        <p:spPr>
          <a:xfrm>
            <a:off x="6714257" y="1952624"/>
            <a:ext cx="4810993" cy="4635501"/>
          </a:xfrm>
        </p:spPr>
        <p:txBody>
          <a:bodyPr/>
          <a:lstStyle/>
          <a:p>
            <a:pPr marL="178308" lvl="0" indent="-178308" defTabSz="713232">
              <a:spcBef>
                <a:spcPts val="780"/>
              </a:spcBef>
              <a:buFont typeface="Arial"/>
              <a:buChar char="•"/>
            </a:pPr>
            <a:r>
              <a:rPr lang="nb-NO" sz="2300" dirty="0">
                <a:solidFill>
                  <a:schemeClr val="tx1">
                    <a:lumMod val="75000"/>
                  </a:schemeClr>
                </a:solidFill>
                <a:latin typeface="Calibri"/>
                <a:ea typeface="+mn-ea"/>
                <a:cs typeface="+mn-cs"/>
              </a:rPr>
              <a:t>Se første klipp på 6 min, av Norge nå: </a:t>
            </a:r>
            <a:r>
              <a:rPr lang="nb-NO" sz="2300" u="sng" dirty="0">
                <a:solidFill>
                  <a:schemeClr val="tx1">
                    <a:lumMod val="75000"/>
                  </a:schemeClr>
                </a:solidFill>
                <a:latin typeface="Calibri"/>
                <a:ea typeface="+mn-ea"/>
                <a:cs typeface="+mn-cs"/>
                <a:hlinkClick r:id="rId2"/>
              </a:rPr>
              <a:t>https://tv.nrk.no/serie/norge-naa</a:t>
            </a:r>
            <a:r>
              <a:rPr lang="nb-NO" sz="2300" u="sng">
                <a:solidFill>
                  <a:schemeClr val="tx1">
                    <a:lumMod val="75000"/>
                  </a:schemeClr>
                </a:solidFill>
                <a:latin typeface="Calibri"/>
                <a:ea typeface="+mn-ea"/>
                <a:cs typeface="+mn-cs"/>
                <a:hlinkClick r:id="rId2"/>
              </a:rPr>
              <a:t>/ENRK10022818/28-02-2018</a:t>
            </a:r>
            <a:r>
              <a:rPr lang="nb-NO" sz="2300" u="sng" dirty="0">
                <a:solidFill>
                  <a:schemeClr val="tx1">
                    <a:lumMod val="75000"/>
                  </a:schemeClr>
                </a:solidFill>
                <a:latin typeface="Calibri"/>
                <a:ea typeface="+mn-ea"/>
                <a:cs typeface="+mn-cs"/>
              </a:rPr>
              <a:t> </a:t>
            </a:r>
            <a:endParaRPr lang="nb-NO" sz="2300" dirty="0">
              <a:solidFill>
                <a:schemeClr val="tx1">
                  <a:lumMod val="75000"/>
                </a:schemeClr>
              </a:solidFill>
              <a:latin typeface="Calibri"/>
              <a:ea typeface="+mn-ea"/>
              <a:cs typeface="+mn-cs"/>
            </a:endParaRPr>
          </a:p>
          <a:p>
            <a:pPr marL="178308" lvl="0" indent="-178308" defTabSz="713232">
              <a:spcBef>
                <a:spcPts val="780"/>
              </a:spcBef>
            </a:pPr>
            <a:endParaRPr lang="nb-NO" sz="2300" dirty="0">
              <a:solidFill>
                <a:schemeClr val="tx1">
                  <a:lumMod val="75000"/>
                </a:schemeClr>
              </a:solidFill>
              <a:latin typeface="Calibri"/>
              <a:ea typeface="+mn-ea"/>
              <a:cs typeface="+mn-cs"/>
            </a:endParaRPr>
          </a:p>
          <a:p>
            <a:pPr marL="178308" lvl="0" indent="-178308" defTabSz="713232">
              <a:spcBef>
                <a:spcPts val="780"/>
              </a:spcBef>
            </a:pPr>
            <a:r>
              <a:rPr lang="nb-NO" sz="2300" b="1" dirty="0">
                <a:solidFill>
                  <a:schemeClr val="tx1">
                    <a:lumMod val="75000"/>
                  </a:schemeClr>
                </a:solidFill>
                <a:latin typeface="Calibri"/>
                <a:ea typeface="+mn-ea"/>
                <a:cs typeface="+mn-cs"/>
              </a:rPr>
              <a:t>Informasjon: </a:t>
            </a:r>
          </a:p>
          <a:p>
            <a:pPr marL="178308" lvl="0" indent="-178308" defTabSz="713232">
              <a:spcBef>
                <a:spcPts val="780"/>
              </a:spcBef>
              <a:buFont typeface="Arial"/>
              <a:buChar char="•"/>
            </a:pPr>
            <a:r>
              <a:rPr lang="nb-NO" sz="2300" dirty="0">
                <a:solidFill>
                  <a:schemeClr val="tx1">
                    <a:lumMod val="75000"/>
                  </a:schemeClr>
                </a:solidFill>
                <a:latin typeface="Calibri"/>
                <a:ea typeface="+mn-ea"/>
                <a:cs typeface="+mn-cs"/>
              </a:rPr>
              <a:t>Både i videregående og på ungdomsskolen har vi fokus på psykisk helse</a:t>
            </a:r>
          </a:p>
          <a:p>
            <a:pPr marL="178308" lvl="0" indent="-178308" defTabSz="713232">
              <a:spcBef>
                <a:spcPts val="780"/>
              </a:spcBef>
              <a:buFont typeface="Arial"/>
              <a:buChar char="•"/>
            </a:pPr>
            <a:r>
              <a:rPr lang="nb-NO" sz="2300" dirty="0">
                <a:solidFill>
                  <a:schemeClr val="tx1">
                    <a:lumMod val="75000"/>
                  </a:schemeClr>
                </a:solidFill>
                <a:latin typeface="Calibri"/>
                <a:ea typeface="+mn-ea"/>
                <a:cs typeface="+mn-cs"/>
              </a:rPr>
              <a:t>På samme måte som vi lærer å trene musklene, kan vi lære å trene tankene, lære omsorg for oss selv og lære hva vi kan gjøre når noen strever</a:t>
            </a:r>
          </a:p>
          <a:p>
            <a:endParaRPr lang="nb-NO" sz="2100" dirty="0">
              <a:solidFill>
                <a:schemeClr val="tx1">
                  <a:lumMod val="75000"/>
                </a:schemeClr>
              </a:solidFill>
            </a:endParaRPr>
          </a:p>
        </p:txBody>
      </p:sp>
      <p:pic>
        <p:nvPicPr>
          <p:cNvPr id="4" name="Plassholder for innhold 3"/>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l="1537" t="-23647" r="9223" b="-23647"/>
          <a:stretch/>
        </p:blipFill>
        <p:spPr>
          <a:xfrm>
            <a:off x="-209347" y="0"/>
            <a:ext cx="6280211" cy="6858000"/>
          </a:xfrm>
          <a:prstGeom prst="rect">
            <a:avLst/>
          </a:prstGeom>
        </p:spPr>
      </p:pic>
      <p:sp>
        <p:nvSpPr>
          <p:cNvPr id="5" name="Tittel 1"/>
          <p:cNvSpPr txBox="1">
            <a:spLocks/>
          </p:cNvSpPr>
          <p:nvPr/>
        </p:nvSpPr>
        <p:spPr>
          <a:xfrm>
            <a:off x="6714257" y="641614"/>
            <a:ext cx="4498975" cy="1104636"/>
          </a:xfrm>
          <a:prstGeom prst="rect">
            <a:avLst/>
          </a:prstGeom>
        </p:spPr>
        <p:txBody>
          <a:bodyPr vert="horz" lIns="71323" tIns="35662" rIns="71323" bIns="35662" rtlCol="0" anchor="ctr">
            <a:normAutofit fontScale="92500"/>
          </a:bodyPr>
          <a:lstStyle/>
          <a:p>
            <a:pPr marL="0" marR="0" lvl="0" indent="0" algn="l" defTabSz="713232" rtl="0" eaLnBrk="1" fontAlgn="auto" latinLnBrk="0" hangingPunct="1">
              <a:lnSpc>
                <a:spcPct val="90000"/>
              </a:lnSpc>
              <a:spcBef>
                <a:spcPct val="0"/>
              </a:spcBef>
              <a:spcAft>
                <a:spcPts val="0"/>
              </a:spcAft>
              <a:buClrTx/>
              <a:buSzTx/>
              <a:buFontTx/>
              <a:buNone/>
              <a:tabLst/>
              <a:defRPr/>
            </a:pPr>
            <a:r>
              <a:rPr kumimoji="0" lang="nb-NO" sz="3500" b="1" u="none" strike="noStrike" kern="1200" cap="none" spc="0" normalizeH="0" baseline="0" noProof="0" dirty="0">
                <a:ln>
                  <a:noFill/>
                </a:ln>
                <a:solidFill>
                  <a:schemeClr val="tx1"/>
                </a:solidFill>
                <a:effectLst/>
                <a:uLnTx/>
                <a:uFillTx/>
                <a:latin typeface="+mj-lt"/>
                <a:ea typeface="+mj-ea"/>
                <a:cs typeface="+mj-cs"/>
              </a:rPr>
              <a:t>Se filmklipp: ”Ung psykisk helse” (6 min)</a:t>
            </a:r>
          </a:p>
        </p:txBody>
      </p:sp>
    </p:spTree>
    <p:extLst>
      <p:ext uri="{BB962C8B-B14F-4D97-AF65-F5344CB8AC3E}">
        <p14:creationId xmlns:p14="http://schemas.microsoft.com/office/powerpoint/2010/main" val="22437539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ssholder for innhold 4"/>
          <p:cNvPicPr>
            <a:picLocks noChangeAspect="1"/>
          </p:cNvPicPr>
          <p:nvPr/>
        </p:nvPicPr>
        <p:blipFill>
          <a:blip r:embed="rId2"/>
          <a:srcRect l="11811" r="15502"/>
          <a:stretch>
            <a:fillRect/>
          </a:stretch>
        </p:blipFill>
        <p:spPr>
          <a:xfrm>
            <a:off x="7123401" y="0"/>
            <a:ext cx="5068599" cy="5715000"/>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solidFill>
            <a:schemeClr val="bg1"/>
          </a:solidFill>
          <a:ln>
            <a:noFill/>
          </a:ln>
        </p:spPr>
      </p:pic>
      <p:sp>
        <p:nvSpPr>
          <p:cNvPr id="2" name="Tittel 1"/>
          <p:cNvSpPr>
            <a:spLocks noGrp="1"/>
          </p:cNvSpPr>
          <p:nvPr>
            <p:ph type="title"/>
          </p:nvPr>
        </p:nvSpPr>
        <p:spPr>
          <a:xfrm>
            <a:off x="603251" y="365125"/>
            <a:ext cx="6159500" cy="1325563"/>
          </a:xfrm>
        </p:spPr>
        <p:txBody>
          <a:bodyPr>
            <a:normAutofit fontScale="90000"/>
          </a:bodyPr>
          <a:lstStyle/>
          <a:p>
            <a:r>
              <a:rPr lang="nb-NO" sz="3800" dirty="0"/>
              <a:t>Hva sier du til deg selv som kan få deg til å føle deg dårlig? (10 min)</a:t>
            </a:r>
            <a:endParaRPr lang="nn-NO" sz="3800" dirty="0"/>
          </a:p>
        </p:txBody>
      </p:sp>
      <p:sp>
        <p:nvSpPr>
          <p:cNvPr id="3" name="Plassholder for innhold 2"/>
          <p:cNvSpPr>
            <a:spLocks noGrp="1"/>
          </p:cNvSpPr>
          <p:nvPr>
            <p:ph idx="1"/>
          </p:nvPr>
        </p:nvSpPr>
        <p:spPr>
          <a:xfrm>
            <a:off x="603252" y="2085130"/>
            <a:ext cx="6159499" cy="4351338"/>
          </a:xfrm>
        </p:spPr>
        <p:txBody>
          <a:bodyPr>
            <a:normAutofit lnSpcReduction="10000"/>
          </a:bodyPr>
          <a:lstStyle/>
          <a:p>
            <a:pPr marL="457200" indent="-457200">
              <a:buFont typeface="Arial"/>
              <a:buChar char="•"/>
            </a:pPr>
            <a:r>
              <a:rPr lang="nb-NO" sz="2100" dirty="0">
                <a:solidFill>
                  <a:schemeClr val="tx1">
                    <a:lumMod val="75000"/>
                  </a:schemeClr>
                </a:solidFill>
              </a:rPr>
              <a:t>Bruk Post-it lapper. </a:t>
            </a:r>
          </a:p>
          <a:p>
            <a:pPr marL="457200" indent="-457200">
              <a:buFont typeface="Arial"/>
              <a:buChar char="•"/>
            </a:pPr>
            <a:r>
              <a:rPr lang="nb-NO" sz="2100" b="1" dirty="0">
                <a:solidFill>
                  <a:schemeClr val="tx1">
                    <a:lumMod val="75000"/>
                  </a:schemeClr>
                </a:solidFill>
              </a:rPr>
              <a:t>Ordstyrer</a:t>
            </a:r>
            <a:r>
              <a:rPr lang="nb-NO" sz="2100" dirty="0">
                <a:solidFill>
                  <a:schemeClr val="tx1">
                    <a:lumMod val="75000"/>
                  </a:schemeClr>
                </a:solidFill>
              </a:rPr>
              <a:t> leder.</a:t>
            </a:r>
          </a:p>
          <a:p>
            <a:pPr marL="457200" lvl="0" indent="-457200">
              <a:buFont typeface="Arial"/>
              <a:buChar char="•"/>
            </a:pPr>
            <a:r>
              <a:rPr lang="nb-NO" sz="2100" dirty="0">
                <a:solidFill>
                  <a:schemeClr val="tx1">
                    <a:lumMod val="75000"/>
                  </a:schemeClr>
                </a:solidFill>
              </a:rPr>
              <a:t>Alle på gruppen skriver 5 negative ting vi sier til oss selv. Dette er negative automatiske tanker</a:t>
            </a:r>
          </a:p>
          <a:p>
            <a:pPr marL="457200" lvl="0" indent="-457200">
              <a:buFont typeface="Arial"/>
              <a:buChar char="•"/>
            </a:pPr>
            <a:r>
              <a:rPr lang="nb-NO" sz="2100" dirty="0">
                <a:solidFill>
                  <a:schemeClr val="tx1">
                    <a:lumMod val="75000"/>
                  </a:schemeClr>
                </a:solidFill>
              </a:rPr>
              <a:t>Samle tankene på midten av bordet</a:t>
            </a:r>
          </a:p>
          <a:p>
            <a:pPr marL="457200" lvl="0" indent="-457200">
              <a:buFont typeface="Arial"/>
              <a:buChar char="•"/>
            </a:pPr>
            <a:r>
              <a:rPr lang="nb-NO" sz="2100" b="1" dirty="0">
                <a:solidFill>
                  <a:schemeClr val="tx1">
                    <a:lumMod val="75000"/>
                  </a:schemeClr>
                </a:solidFill>
              </a:rPr>
              <a:t>Sekretæren</a:t>
            </a:r>
            <a:r>
              <a:rPr lang="nb-NO" sz="2100" dirty="0">
                <a:solidFill>
                  <a:schemeClr val="tx1">
                    <a:lumMod val="75000"/>
                  </a:schemeClr>
                </a:solidFill>
              </a:rPr>
              <a:t> leser lappene høyt </a:t>
            </a:r>
          </a:p>
          <a:p>
            <a:pPr marL="457200" lvl="0" indent="-457200">
              <a:buFont typeface="Arial"/>
              <a:buChar char="•"/>
            </a:pPr>
            <a:r>
              <a:rPr lang="nb-NO" sz="2100" b="1" dirty="0">
                <a:solidFill>
                  <a:schemeClr val="tx1">
                    <a:lumMod val="75000"/>
                  </a:schemeClr>
                </a:solidFill>
              </a:rPr>
              <a:t>Praktisk ansvarlig </a:t>
            </a:r>
            <a:r>
              <a:rPr lang="nb-NO" sz="2100" dirty="0">
                <a:solidFill>
                  <a:schemeClr val="tx1">
                    <a:lumMod val="75000"/>
                  </a:schemeClr>
                </a:solidFill>
              </a:rPr>
              <a:t>sorterer tankene som ligner på hverandre i grupper, og de andre hjelper til</a:t>
            </a:r>
          </a:p>
          <a:p>
            <a:pPr marL="457200" lvl="0" indent="-457200">
              <a:buFont typeface="Arial"/>
              <a:buChar char="•"/>
            </a:pPr>
            <a:r>
              <a:rPr lang="nb-NO" sz="2100" dirty="0">
                <a:solidFill>
                  <a:schemeClr val="tx1">
                    <a:lumMod val="75000"/>
                  </a:schemeClr>
                </a:solidFill>
              </a:rPr>
              <a:t>Gruppen velger så de tre vanligste negative tankene</a:t>
            </a:r>
          </a:p>
          <a:p>
            <a:pPr marL="457200" lvl="0" indent="-457200">
              <a:buFont typeface="Arial"/>
              <a:buChar char="•"/>
            </a:pPr>
            <a:r>
              <a:rPr lang="nb-NO" sz="2100" b="1" dirty="0">
                <a:solidFill>
                  <a:schemeClr val="tx1">
                    <a:lumMod val="75000"/>
                  </a:schemeClr>
                </a:solidFill>
              </a:rPr>
              <a:t>Talspersonen </a:t>
            </a:r>
            <a:r>
              <a:rPr lang="nb-NO" sz="2100" dirty="0">
                <a:solidFill>
                  <a:schemeClr val="tx1">
                    <a:lumMod val="75000"/>
                  </a:schemeClr>
                </a:solidFill>
              </a:rPr>
              <a:t>på gruppen deler ett eksempel med resten av klassen</a:t>
            </a:r>
          </a:p>
          <a:p>
            <a:pPr marL="514350" indent="-514350">
              <a:buFont typeface="Arial"/>
              <a:buChar char="•"/>
            </a:pPr>
            <a:endParaRPr lang="nn-NO" dirty="0">
              <a:solidFill>
                <a:schemeClr val="tx1">
                  <a:lumMod val="75000"/>
                </a:schemeClr>
              </a:solidFill>
            </a:endParaRPr>
          </a:p>
        </p:txBody>
      </p:sp>
      <p:sp>
        <p:nvSpPr>
          <p:cNvPr id="5" name="TekstSylinder 4"/>
          <p:cNvSpPr txBox="1"/>
          <p:nvPr/>
        </p:nvSpPr>
        <p:spPr>
          <a:xfrm>
            <a:off x="10840837" y="5442741"/>
            <a:ext cx="1351163" cy="272259"/>
          </a:xfrm>
          <a:prstGeom prst="rect">
            <a:avLst/>
          </a:prstGeom>
          <a:noFill/>
        </p:spPr>
        <p:txBody>
          <a:bodyPr wrap="square" lIns="117226" tIns="58613" rIns="117226" bIns="58613" rtlCol="0">
            <a:spAutoFit/>
          </a:bodyPr>
          <a:lstStyle/>
          <a:p>
            <a:r>
              <a:rPr lang="nn-NO" sz="1000" dirty="0">
                <a:solidFill>
                  <a:schemeClr val="tx1">
                    <a:lumMod val="50000"/>
                    <a:lumOff val="50000"/>
                  </a:schemeClr>
                </a:solidFill>
              </a:rPr>
              <a:t>          </a:t>
            </a:r>
            <a:r>
              <a:rPr lang="nn-NO" sz="1000" dirty="0">
                <a:solidFill>
                  <a:schemeClr val="bg1">
                    <a:lumMod val="50000"/>
                  </a:schemeClr>
                </a:solidFill>
                <a:latin typeface="Century Gothic"/>
              </a:rPr>
              <a:t>Pixabay.com</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sz="3800" dirty="0"/>
              <a:t>Øv dere på Hjelpehånda (10-15 min)</a:t>
            </a:r>
            <a:br>
              <a:rPr lang="nb-NO" sz="3800" dirty="0"/>
            </a:br>
            <a:r>
              <a:rPr lang="nb-NO" sz="2000" dirty="0"/>
              <a:t>av Solfrid Raknes</a:t>
            </a:r>
            <a:endParaRPr lang="nn-NO" sz="3800" dirty="0"/>
          </a:p>
        </p:txBody>
      </p:sp>
      <p:sp>
        <p:nvSpPr>
          <p:cNvPr id="3" name="Plassholder for innhold 2"/>
          <p:cNvSpPr>
            <a:spLocks noGrp="1"/>
          </p:cNvSpPr>
          <p:nvPr>
            <p:ph idx="1"/>
          </p:nvPr>
        </p:nvSpPr>
        <p:spPr>
          <a:xfrm>
            <a:off x="5999167" y="1825625"/>
            <a:ext cx="5160967" cy="4351338"/>
          </a:xfrm>
        </p:spPr>
        <p:txBody>
          <a:bodyPr>
            <a:normAutofit/>
          </a:bodyPr>
          <a:lstStyle/>
          <a:p>
            <a:pPr lvl="0"/>
            <a:r>
              <a:rPr lang="nb-NO" sz="2100" b="1" dirty="0">
                <a:solidFill>
                  <a:schemeClr val="tx1">
                    <a:lumMod val="75000"/>
                  </a:schemeClr>
                </a:solidFill>
              </a:rPr>
              <a:t>I gruppen</a:t>
            </a:r>
            <a:r>
              <a:rPr lang="nb-NO" sz="2100" dirty="0">
                <a:solidFill>
                  <a:schemeClr val="tx1">
                    <a:lumMod val="75000"/>
                  </a:schemeClr>
                </a:solidFill>
              </a:rPr>
              <a:t>: Repeter for hverandre hva dere lærte om hjelpehånda på 8. trinn. </a:t>
            </a:r>
            <a:r>
              <a:rPr lang="nb-NO" sz="2000" dirty="0">
                <a:solidFill>
                  <a:srgbClr val="C00000"/>
                </a:solidFill>
                <a:effectLst/>
                <a:latin typeface="Calibri" panose="020F0502020204030204" pitchFamily="34" charset="0"/>
                <a:ea typeface="Times New Roman" panose="02020603050405020304" pitchFamily="18" charset="0"/>
              </a:rPr>
              <a:t>Ordstyrer leder runden rundt bordet.</a:t>
            </a:r>
            <a:r>
              <a:rPr lang="nb-NO" sz="1800" dirty="0">
                <a:solidFill>
                  <a:srgbClr val="C00000"/>
                </a:solidFill>
                <a:effectLst/>
              </a:rPr>
              <a:t> </a:t>
            </a:r>
            <a:endParaRPr lang="nb-NO" sz="2100" dirty="0">
              <a:solidFill>
                <a:srgbClr val="C00000"/>
              </a:solidFill>
            </a:endParaRPr>
          </a:p>
          <a:p>
            <a:pPr lvl="0"/>
            <a:r>
              <a:rPr lang="nb-NO" sz="2100" b="1" dirty="0">
                <a:solidFill>
                  <a:schemeClr val="tx1">
                    <a:lumMod val="75000"/>
                  </a:schemeClr>
                </a:solidFill>
              </a:rPr>
              <a:t>To og to</a:t>
            </a:r>
            <a:r>
              <a:rPr lang="nb-NO" sz="2100" dirty="0">
                <a:solidFill>
                  <a:schemeClr val="tx1">
                    <a:lumMod val="75000"/>
                  </a:schemeClr>
                </a:solidFill>
              </a:rPr>
              <a:t>: Tenk på en situasjon dere synes er litt vanskelig (som prøver, håndballkamp, fremføring). Fyll ut hjelpehånda sammen </a:t>
            </a:r>
          </a:p>
          <a:p>
            <a:pPr lvl="0"/>
            <a:r>
              <a:rPr lang="nb-NO" sz="2100" b="1" dirty="0">
                <a:solidFill>
                  <a:schemeClr val="tx1">
                    <a:lumMod val="75000"/>
                  </a:schemeClr>
                </a:solidFill>
              </a:rPr>
              <a:t>I gruppen</a:t>
            </a:r>
            <a:r>
              <a:rPr lang="nb-NO" sz="2100" dirty="0">
                <a:solidFill>
                  <a:schemeClr val="tx1">
                    <a:lumMod val="75000"/>
                  </a:schemeClr>
                </a:solidFill>
              </a:rPr>
              <a:t>: Elev 1 og 2 presenterer sin hjelpehånd for elev 3 og 4 – og motsatt </a:t>
            </a:r>
          </a:p>
          <a:p>
            <a:pPr lvl="0"/>
            <a:r>
              <a:rPr lang="nb-NO" sz="2100" b="1" dirty="0">
                <a:solidFill>
                  <a:schemeClr val="tx1">
                    <a:lumMod val="75000"/>
                  </a:schemeClr>
                </a:solidFill>
              </a:rPr>
              <a:t>I plenum</a:t>
            </a:r>
            <a:r>
              <a:rPr lang="nb-NO" sz="2100" dirty="0">
                <a:solidFill>
                  <a:schemeClr val="tx1">
                    <a:lumMod val="75000"/>
                  </a:schemeClr>
                </a:solidFill>
              </a:rPr>
              <a:t>: Talspersonen fra to grupper presenterer ett eksempel hver for klassen</a:t>
            </a:r>
          </a:p>
          <a:p>
            <a:endParaRPr lang="nn-NO" dirty="0"/>
          </a:p>
        </p:txBody>
      </p:sp>
      <p:sp>
        <p:nvSpPr>
          <p:cNvPr id="4" name="Plassholder for innhold 2"/>
          <p:cNvSpPr txBox="1">
            <a:spLocks/>
          </p:cNvSpPr>
          <p:nvPr/>
        </p:nvSpPr>
        <p:spPr>
          <a:xfrm>
            <a:off x="581889" y="1825625"/>
            <a:ext cx="5160967" cy="4351338"/>
          </a:xfrm>
          <a:prstGeom prst="rect">
            <a:avLst/>
          </a:prstGeom>
        </p:spPr>
        <p:txBody>
          <a:bodyPr vert="horz" lIns="91436" tIns="45719" rIns="91436" bIns="45719" rtlCol="0">
            <a:normAutofit lnSpcReduction="10000"/>
          </a:bodyPr>
          <a:lstStyle/>
          <a:p>
            <a:pPr marL="228591" indent="-228591">
              <a:lnSpc>
                <a:spcPct val="90000"/>
              </a:lnSpc>
              <a:spcBef>
                <a:spcPts val="1000"/>
              </a:spcBef>
              <a:buFont typeface="Arial"/>
              <a:buChar char="•"/>
            </a:pPr>
            <a:r>
              <a:rPr lang="nb-NO" sz="2100" b="1" dirty="0">
                <a:solidFill>
                  <a:schemeClr val="tx1">
                    <a:lumMod val="75000"/>
                  </a:schemeClr>
                </a:solidFill>
              </a:rPr>
              <a:t>Hjelpehånda hjelper oss til å sortere tanker og følelser og til å finne hjelpsomme strategier. </a:t>
            </a:r>
          </a:p>
          <a:p>
            <a:pPr marL="228591" indent="-228591" defTabSz="914363">
              <a:lnSpc>
                <a:spcPct val="90000"/>
              </a:lnSpc>
              <a:spcBef>
                <a:spcPts val="1000"/>
              </a:spcBef>
              <a:defRPr/>
            </a:pPr>
            <a:endParaRPr lang="nb-NO" sz="2100" dirty="0">
              <a:solidFill>
                <a:schemeClr val="tx1">
                  <a:lumMod val="75000"/>
                </a:schemeClr>
              </a:solidFill>
            </a:endParaRPr>
          </a:p>
          <a:p>
            <a:pPr marL="228591" indent="-228591" defTabSz="914363">
              <a:lnSpc>
                <a:spcPct val="90000"/>
              </a:lnSpc>
              <a:spcBef>
                <a:spcPts val="1000"/>
              </a:spcBef>
              <a:buFont typeface="Arial"/>
              <a:buChar char="•"/>
              <a:defRPr/>
            </a:pPr>
            <a:r>
              <a:rPr lang="nb-NO" sz="2100" dirty="0">
                <a:solidFill>
                  <a:schemeClr val="tx1">
                    <a:lumMod val="75000"/>
                  </a:schemeClr>
                </a:solidFill>
              </a:rPr>
              <a:t>Hjelpehånda har seks steg:</a:t>
            </a:r>
          </a:p>
          <a:p>
            <a:pPr marL="1043312" lvl="1" indent="-586130" defTabSz="914363">
              <a:lnSpc>
                <a:spcPct val="90000"/>
              </a:lnSpc>
              <a:spcBef>
                <a:spcPts val="500"/>
              </a:spcBef>
              <a:buFont typeface="+mj-lt"/>
              <a:buAutoNum type="arabicPeriod"/>
              <a:defRPr/>
            </a:pPr>
            <a:r>
              <a:rPr lang="nb-NO" sz="2100" dirty="0">
                <a:solidFill>
                  <a:schemeClr val="tx1">
                    <a:lumMod val="75000"/>
                  </a:schemeClr>
                </a:solidFill>
              </a:rPr>
              <a:t>En situasjon oppstår – hva skjer? </a:t>
            </a:r>
          </a:p>
          <a:p>
            <a:pPr marL="1043312" lvl="1" indent="-586130" defTabSz="914363">
              <a:lnSpc>
                <a:spcPct val="90000"/>
              </a:lnSpc>
              <a:spcBef>
                <a:spcPts val="500"/>
              </a:spcBef>
              <a:buFont typeface="+mj-lt"/>
              <a:buAutoNum type="arabicPeriod"/>
              <a:defRPr/>
            </a:pPr>
            <a:r>
              <a:rPr lang="nb-NO" sz="2100" dirty="0">
                <a:solidFill>
                  <a:schemeClr val="tx1">
                    <a:lumMod val="75000"/>
                  </a:schemeClr>
                </a:solidFill>
              </a:rPr>
              <a:t>Automatisk følelse </a:t>
            </a:r>
          </a:p>
          <a:p>
            <a:pPr marL="1043312" lvl="1" indent="-586130" defTabSz="914363">
              <a:lnSpc>
                <a:spcPct val="90000"/>
              </a:lnSpc>
              <a:spcBef>
                <a:spcPts val="500"/>
              </a:spcBef>
              <a:buFont typeface="+mj-lt"/>
              <a:buAutoNum type="arabicPeriod"/>
              <a:defRPr/>
            </a:pPr>
            <a:r>
              <a:rPr lang="nb-NO" sz="2100" dirty="0">
                <a:solidFill>
                  <a:schemeClr val="tx1">
                    <a:lumMod val="75000"/>
                  </a:schemeClr>
                </a:solidFill>
              </a:rPr>
              <a:t>”Røde” automatiske negative tanker</a:t>
            </a:r>
          </a:p>
          <a:p>
            <a:pPr marL="1043312" lvl="1" indent="-586130" defTabSz="914363">
              <a:lnSpc>
                <a:spcPct val="90000"/>
              </a:lnSpc>
              <a:spcBef>
                <a:spcPts val="500"/>
              </a:spcBef>
              <a:buFont typeface="+mj-lt"/>
              <a:buAutoNum type="arabicPeriod"/>
              <a:defRPr/>
            </a:pPr>
            <a:r>
              <a:rPr lang="nb-NO" sz="2100" dirty="0">
                <a:solidFill>
                  <a:schemeClr val="tx1">
                    <a:lumMod val="75000"/>
                  </a:schemeClr>
                </a:solidFill>
              </a:rPr>
              <a:t>Hjelpsomme ”grønne” tanker</a:t>
            </a:r>
          </a:p>
          <a:p>
            <a:pPr marL="1043312" lvl="1" indent="-586130" defTabSz="914363">
              <a:lnSpc>
                <a:spcPct val="90000"/>
              </a:lnSpc>
              <a:spcBef>
                <a:spcPts val="500"/>
              </a:spcBef>
              <a:buFont typeface="+mj-lt"/>
              <a:buAutoNum type="arabicPeriod"/>
              <a:defRPr/>
            </a:pPr>
            <a:r>
              <a:rPr lang="nb-NO" sz="2100" dirty="0">
                <a:solidFill>
                  <a:schemeClr val="tx1">
                    <a:lumMod val="75000"/>
                  </a:schemeClr>
                </a:solidFill>
              </a:rPr>
              <a:t>Hjelpsomme handlinger: Hva kan jeg gjøre? </a:t>
            </a:r>
          </a:p>
          <a:p>
            <a:pPr marL="1043312" lvl="1" indent="-586130" defTabSz="914363">
              <a:lnSpc>
                <a:spcPct val="90000"/>
              </a:lnSpc>
              <a:spcBef>
                <a:spcPts val="500"/>
              </a:spcBef>
              <a:buFont typeface="+mj-lt"/>
              <a:buAutoNum type="arabicPeriod"/>
              <a:defRPr/>
            </a:pPr>
            <a:r>
              <a:rPr lang="nb-NO" sz="2100" dirty="0">
                <a:solidFill>
                  <a:schemeClr val="tx1">
                    <a:lumMod val="75000"/>
                  </a:schemeClr>
                </a:solidFill>
              </a:rPr>
              <a:t>Hjelpsomme personer: Hvem kan hjelpe meg?</a:t>
            </a:r>
          </a:p>
          <a:p>
            <a:pPr marL="228591" indent="-228591" defTabSz="914363">
              <a:lnSpc>
                <a:spcPct val="90000"/>
              </a:lnSpc>
              <a:spcBef>
                <a:spcPts val="1000"/>
              </a:spcBef>
              <a:buFont typeface="Arial"/>
              <a:buChar char="•"/>
              <a:defRPr/>
            </a:pPr>
            <a:endParaRPr lang="nn-NO" sz="2800" dirty="0"/>
          </a:p>
        </p:txBody>
      </p:sp>
    </p:spTree>
  </p:cSld>
  <p:clrMapOvr>
    <a:masterClrMapping/>
  </p:clrMapOvr>
</p:sld>
</file>

<file path=ppt/theme/theme1.xml><?xml version="1.0" encoding="utf-8"?>
<a:theme xmlns:a="http://schemas.openxmlformats.org/drawingml/2006/main" name="4_Office-tema">
  <a:themeElements>
    <a:clrScheme name="Egendefinert 1">
      <a:dk1>
        <a:srgbClr val="CD1719"/>
      </a:dk1>
      <a:lt1>
        <a:srgbClr val="FFFFFF"/>
      </a:lt1>
      <a:dk2>
        <a:srgbClr val="CC1619"/>
      </a:dk2>
      <a:lt2>
        <a:srgbClr val="F6E7DA"/>
      </a:lt2>
      <a:accent1>
        <a:srgbClr val="CC1619"/>
      </a:accent1>
      <a:accent2>
        <a:srgbClr val="E1E6EC"/>
      </a:accent2>
      <a:accent3>
        <a:srgbClr val="000000"/>
      </a:accent3>
      <a:accent4>
        <a:srgbClr val="F6E6DA"/>
      </a:accent4>
      <a:accent5>
        <a:srgbClr val="CC1619"/>
      </a:accent5>
      <a:accent6>
        <a:srgbClr val="F6E6DA"/>
      </a:accent6>
      <a:hlink>
        <a:srgbClr val="3573A8"/>
      </a:hlink>
      <a:folHlink>
        <a:srgbClr val="CC1619"/>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Office-tema">
  <a:themeElements>
    <a:clrScheme name="Egendefinert 1">
      <a:dk1>
        <a:srgbClr val="CD1719"/>
      </a:dk1>
      <a:lt1>
        <a:srgbClr val="FFFFFF"/>
      </a:lt1>
      <a:dk2>
        <a:srgbClr val="CC1619"/>
      </a:dk2>
      <a:lt2>
        <a:srgbClr val="F6E7DA"/>
      </a:lt2>
      <a:accent1>
        <a:srgbClr val="CC1619"/>
      </a:accent1>
      <a:accent2>
        <a:srgbClr val="E1E6EC"/>
      </a:accent2>
      <a:accent3>
        <a:srgbClr val="000000"/>
      </a:accent3>
      <a:accent4>
        <a:srgbClr val="F6E6DA"/>
      </a:accent4>
      <a:accent5>
        <a:srgbClr val="CC1619"/>
      </a:accent5>
      <a:accent6>
        <a:srgbClr val="F6E6DA"/>
      </a:accent6>
      <a:hlink>
        <a:srgbClr val="3573A8"/>
      </a:hlink>
      <a:folHlink>
        <a:srgbClr val="CC1619"/>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tema">
  <a:themeElements>
    <a:clrScheme name="Egendefinert 1">
      <a:dk1>
        <a:srgbClr val="CD1719"/>
      </a:dk1>
      <a:lt1>
        <a:srgbClr val="FFFFFF"/>
      </a:lt1>
      <a:dk2>
        <a:srgbClr val="CC1619"/>
      </a:dk2>
      <a:lt2>
        <a:srgbClr val="F6E7DA"/>
      </a:lt2>
      <a:accent1>
        <a:srgbClr val="CC1619"/>
      </a:accent1>
      <a:accent2>
        <a:srgbClr val="E1E6EC"/>
      </a:accent2>
      <a:accent3>
        <a:srgbClr val="000000"/>
      </a:accent3>
      <a:accent4>
        <a:srgbClr val="F6E6DA"/>
      </a:accent4>
      <a:accent5>
        <a:srgbClr val="CC1619"/>
      </a:accent5>
      <a:accent6>
        <a:srgbClr val="F6E6DA"/>
      </a:accent6>
      <a:hlink>
        <a:srgbClr val="3573A8"/>
      </a:hlink>
      <a:folHlink>
        <a:srgbClr val="CC1619"/>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6_Office-tema">
  <a:themeElements>
    <a:clrScheme name="Egendefinert 1">
      <a:dk1>
        <a:srgbClr val="CD1719"/>
      </a:dk1>
      <a:lt1>
        <a:srgbClr val="FFFFFF"/>
      </a:lt1>
      <a:dk2>
        <a:srgbClr val="CC1619"/>
      </a:dk2>
      <a:lt2>
        <a:srgbClr val="F6E7DA"/>
      </a:lt2>
      <a:accent1>
        <a:srgbClr val="CC1619"/>
      </a:accent1>
      <a:accent2>
        <a:srgbClr val="E1E6EC"/>
      </a:accent2>
      <a:accent3>
        <a:srgbClr val="000000"/>
      </a:accent3>
      <a:accent4>
        <a:srgbClr val="F6E6DA"/>
      </a:accent4>
      <a:accent5>
        <a:srgbClr val="CC1619"/>
      </a:accent5>
      <a:accent6>
        <a:srgbClr val="F6E6DA"/>
      </a:accent6>
      <a:hlink>
        <a:srgbClr val="3573A8"/>
      </a:hlink>
      <a:folHlink>
        <a:srgbClr val="CC1619"/>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2259</TotalTime>
  <Words>1305</Words>
  <Application>Microsoft Macintosh PowerPoint</Application>
  <PresentationFormat>Widescreen</PresentationFormat>
  <Paragraphs>101</Paragraphs>
  <Slides>14</Slides>
  <Notes>2</Notes>
  <HiddenSlides>0</HiddenSlides>
  <MMClips>0</MMClips>
  <ScaleCrop>false</ScaleCrop>
  <HeadingPairs>
    <vt:vector size="6" baseType="variant">
      <vt:variant>
        <vt:lpstr>Brukte skrifter</vt:lpstr>
      </vt:variant>
      <vt:variant>
        <vt:i4>5</vt:i4>
      </vt:variant>
      <vt:variant>
        <vt:lpstr>Tema</vt:lpstr>
      </vt:variant>
      <vt:variant>
        <vt:i4>4</vt:i4>
      </vt:variant>
      <vt:variant>
        <vt:lpstr>Lysbildetitler</vt:lpstr>
      </vt:variant>
      <vt:variant>
        <vt:i4>14</vt:i4>
      </vt:variant>
    </vt:vector>
  </HeadingPairs>
  <TitlesOfParts>
    <vt:vector size="23" baseType="lpstr">
      <vt:lpstr>Arial</vt:lpstr>
      <vt:lpstr>Calibri</vt:lpstr>
      <vt:lpstr>Century Gothic</vt:lpstr>
      <vt:lpstr>Georgia</vt:lpstr>
      <vt:lpstr>Times New Roman</vt:lpstr>
      <vt:lpstr>4_Office-tema</vt:lpstr>
      <vt:lpstr>5_Office-tema</vt:lpstr>
      <vt:lpstr>3_Office-tema</vt:lpstr>
      <vt:lpstr>6_Office-tema</vt:lpstr>
      <vt:lpstr>I klassen: Når problemene blir for store og mange </vt:lpstr>
      <vt:lpstr>Titt –tei (10 min)</vt:lpstr>
      <vt:lpstr>Kims lek med personer (10 min)</vt:lpstr>
      <vt:lpstr>På linje (10 min)</vt:lpstr>
      <vt:lpstr>Tankekamp (10 min)</vt:lpstr>
      <vt:lpstr>Lage grupper  </vt:lpstr>
      <vt:lpstr>PowerPoint-presentasjon</vt:lpstr>
      <vt:lpstr>Hva sier du til deg selv som kan få deg til å føle deg dårlig? (10 min)</vt:lpstr>
      <vt:lpstr>Øv dere på Hjelpehånda (10-15 min) av Solfrid Raknes</vt:lpstr>
      <vt:lpstr>Alternativ oppgave: Spill hjelpehånda</vt:lpstr>
      <vt:lpstr>Brett en spå og repeter sammen: Hvordan hjelpe en venn som strever? (10 min)</vt:lpstr>
      <vt:lpstr>Folder: Hvor kan jeg få hjelp? (5 min) </vt:lpstr>
      <vt:lpstr>Nærværstrening (5 min)  </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Guro M. Dalsegg</dc:creator>
  <cp:lastModifiedBy>Audun Sivertsen</cp:lastModifiedBy>
  <cp:revision>36</cp:revision>
  <dcterms:created xsi:type="dcterms:W3CDTF">2020-06-12T10:36:00Z</dcterms:created>
  <dcterms:modified xsi:type="dcterms:W3CDTF">2025-02-19T13:20:24Z</dcterms:modified>
</cp:coreProperties>
</file>