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20"/>
  </p:notesMasterIdLst>
  <p:sldIdLst>
    <p:sldId id="261" r:id="rId5"/>
    <p:sldId id="262" r:id="rId6"/>
    <p:sldId id="270" r:id="rId7"/>
    <p:sldId id="265" r:id="rId8"/>
    <p:sldId id="271" r:id="rId9"/>
    <p:sldId id="1332" r:id="rId10"/>
    <p:sldId id="276" r:id="rId11"/>
    <p:sldId id="272" r:id="rId12"/>
    <p:sldId id="273" r:id="rId13"/>
    <p:sldId id="274" r:id="rId14"/>
    <p:sldId id="1333" r:id="rId15"/>
    <p:sldId id="1334" r:id="rId16"/>
    <p:sldId id="275" r:id="rId17"/>
    <p:sldId id="264" r:id="rId18"/>
    <p:sldId id="269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50"/>
    <p:restoredTop sz="92524"/>
  </p:normalViewPr>
  <p:slideViewPr>
    <p:cSldViewPr snapToGrid="0" snapToObjects="1">
      <p:cViewPr varScale="1">
        <p:scale>
          <a:sx n="102" d="100"/>
          <a:sy n="102" d="100"/>
        </p:scale>
        <p:origin x="19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8:29:15.0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3436 1 24575,'-79'0'0,"40"0"0,-41 0 0,54 0 0,-2 0 0,-1 0 0,-2 0 0,0 0 0,0 0 0,-3 0 0,0 0 0,0 0 0,0 0 0,3 0 0,-3 0 0,-1 0 0,-3 0 0,-2 0 0,-1 0 0,-2 2 0,-3 2 0,-3 3 0,-4 1 0,-6 0 0,-3 2 0,-6 0 0,-2 4 0,3 0 0,5 2 0,6 1 0,6-3 0,2 2 0,-1-2 0,2 2 0,1 0 0,3 0 0,3 2 0,2 1 0,1 2 0,-4 0 0,-3 3 0,-4 2 0,-2 3 0,-1 2 0,2 2 0,0 3 0,3 0 0,-1 2 0,-3 5 0,-4 6 0,-4 9 0,-5 8 0,-4 8 0,31-31 0,0 1 0,-4 4 0,0 1 0,0 2 0,1 0 0,-1-1 0,-1 1 0,2-3 0,2-1 0,2-2 0,1-2 0,2 0 0,1 0 0,-25 38 0,7 2 0,26-38 0,1 0 0,0 5 0,1 0 0,0 4 0,1 0 0,0-1 0,2 1 0,1-2 0,2-1 0,-13 42 0,3-7 0,3-4 0,3 2 0,3 5 0,5 6 0,4-1 0,4-3 0,2-2 0,1-2 0,0 8 0,0-43 0,0 2 0,0 2 0,0 2 0,1 2 0,1 0 0,1 0 0,1 1 0,2-1 0,2 1 0,1-1 0,2 0 0,0 0 0,2 0 0,0-3 0,0-2 0,0-1 0,0-2 0,13 41 0,1-11 0,2-9 0,1-11 0,-1-7 0,2-7 0,3-3 0,7 1 0,8 2 0,8 3 0,9 8 0,-2 3 0,-1-3 0,-4-7 0,-5-15 0,3-11 0,6-6 0,5-6 0,8 1 0,3 4 0,-1 5 0,1 6 0,1 3 0,3 3 0,1-3 0,6-2 0,1-4 0,2-5 0,2-3 0,-1-6 0,-43-7 0,-1-1 0,1-1 0,0-1 0,0 1 0,-1 0 0,42 2 0,-13-3 0,-16 2 0,-15-2 0,-13 2 0,-12-1 0,14-1 0,21 4 0,26 6 0,-31-4 0,1 2 0,3 2 0,0 0 0,-1-1 0,-1 0 0,-1-2 0,0-1 0,44 7 0,-16-7 0,-8-4 0,-10-3 0,1-1 0,4 2 0,10 1 0,9-1 0,5-1 0,-1-2 0,-2 0 0,-3 0 0,-5 0 0,-3 0 0,-5 0 0,-2 0 0,-1-3 0,-3 0 0,-1-3 0,-6-2 0,-8-1 0,-1-5 0,-8 0 0,0 0 0,-2 0 0,-4 1 0,1-3 0,1-3 0,1-2 0,2-2 0,3-1 0,0-1 0,4-2 0,2 0 0,-2 2 0,2-3 0,1 3 0,1-3 0,3-3 0,0 1 0,-1-1 0,1 0 0,-1 0 0,4-4 0,7-3 0,8-4 0,8-4 0,4 0 0,-4-1 0,-4 2 0,-6 1 0,-5 0 0,-4-3 0,-4 2 0,-3 0 0,-2 0 0,-3-1 0,-4 1 0,-3 3 0,-4 3 0,-5 5 0,-4 1 0,-5 2 0,-1-1 0,1-2 0,-3-1 0,-1-2 0,-2-3 0,0 2 0,1-5 0,-1 0 0,-2-2 0,-1-1 0,-2 3 0,-2-3 0,-1-1 0,-2-4 0,-2-6 0,1 0 0,-3-3 0,1 5 0,-3 0 0,-2-1 0,1-6 0,1-8 0,-2-6 0,0-3 0,-3 0 0,0-4 0,0 0 0,0 0 0,0 1 0,0 0 0,0 2 0,0 3 0,0 6 0,0 7 0,-2 1 0,-4 1 0,-3-3 0,-3-2 0,-1 3 0,0 2 0,-3-2 0,-3 3 0,1-4 0,-2 1 0,0 6 0,0 5 0,-1 6 0,-3 6 0,0 1 0,-3 3 0,1 2 0,-1 1 0,-2 3 0,-1 1 0,-4 1 0,0-1 0,-1-1 0,0 0 0,0-1 0,-3 0 0,-3-3 0,-2-1 0,-3-2 0,0-1 0,-3 1 0,-1-1 0,0 2 0,-2 1 0,0 2 0,-1 0 0,0-2 0,-1 0 0,-2-1 0,2 4 0,4 3 0,4 3 0,3 3 0,-3-1 0,-1 1 0,1 2 0,3 1 0,3 3 0,2 3 0,0-1 0,1 0 0,0 0 0,-1 1 0,0 1 0,1 2 0,0 1 0,0 1 0,0 0 0,0 0 0,-1 2 0,-2 1 0,0-1 0,-3 2 0,0-2 0,-3 0 0,-1 2 0,-1-2 0,-1 3 0,1 1 0,-2 0 0,1 1 0,1 0 0,-1-1 0,3 1 0,-4-2 0,0 0 0,-1 2 0,-1-2 0,3-1 0,1 0 0,1 1 0,4 3 0,0 1 0,0 1 0,3 0 0,0 0 0,0 0 0,2 0 0,-2 0 0,0 0 0,-1-2 0,-2-1 0,3 0 0,0 0 0,1 3 0,2 0 0,0 0 0,4 0 0,2 0 0,3 0 0,1 0 0,-1 0 0,3 0 0,2 0 0,-2 0 0,2 0 0,1 0 0,0 0 0,-1 0 0,2 0 0,1 0 0,4 0 0,5 0 0,3 0 0,4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98CB-503B-B84E-A887-72198F52A48E}" type="datetimeFigureOut">
              <a:rPr lang="nb-NO" smtClean="0"/>
              <a:t>20.11.2023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213F-950C-204F-9ADC-73650BE57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674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Tegneoppgaver: Manchester United, President Trump, Korona-virus, prest, dyrehage, barnevakt, marsipankake, postkasse, poteter, hest, storm.</a:t>
            </a:r>
            <a:r>
              <a:rPr lang="nb-NO" dirty="0">
                <a:effectLst/>
              </a:rPr>
              <a:t>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C213F-950C-204F-9ADC-73650BE5752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119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Politiets nettside: </a:t>
            </a: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www.politiet.no</a:t>
            </a:r>
            <a:r>
              <a:rPr lang="nb-NO" dirty="0"/>
              <a:t>/rad/vold-i-</a:t>
            </a:r>
            <a:r>
              <a:rPr lang="nb-NO" dirty="0" err="1"/>
              <a:t>nare</a:t>
            </a:r>
            <a:r>
              <a:rPr lang="nb-NO" dirty="0"/>
              <a:t>-relasjoner/er-du-utsatt-for-vold/?</a:t>
            </a:r>
            <a:r>
              <a:rPr lang="nb-NO" dirty="0" err="1"/>
              <a:t>fbclid</a:t>
            </a:r>
            <a:r>
              <a:rPr lang="nb-NO" dirty="0"/>
              <a:t>=IwAR3gWJdlYpaOD4yZWiXg8vFPNkWzFiTnN2hYoo__aVaMrOugQC2zfBlm5zA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C213F-950C-204F-9ADC-73650BE5752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6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Les her: </a:t>
            </a: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www.jegvet.no</a:t>
            </a:r>
            <a:r>
              <a:rPr lang="nb-NO" dirty="0"/>
              <a:t>/8-10-trinn/grenser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C213F-950C-204F-9ADC-73650BE5752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902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6"/>
          <a:stretch/>
        </p:blipFill>
        <p:spPr>
          <a:xfrm>
            <a:off x="0" y="1644714"/>
            <a:ext cx="2843768" cy="39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16165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7742"/>
            <a:ext cx="2203486" cy="9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43EF9A-E21D-7B41-BF3B-7029A5EB6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826" y="510672"/>
            <a:ext cx="2161055" cy="63473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25338" y="3422693"/>
            <a:ext cx="4263400" cy="1806712"/>
          </a:xfrm>
          <a:prstGeom prst="rect">
            <a:avLst/>
          </a:prstGeom>
        </p:spPr>
      </p:pic>
      <p:pic>
        <p:nvPicPr>
          <p:cNvPr id="10" name="Bilde 9" descr="Et bilde som inneholder stopp&#10;&#10;Automatisk generert beskrivelse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4549" y="1298394"/>
            <a:ext cx="2602780" cy="30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eke&#10;&#10;Automatisk generert beskrivelse">
            <a:extLst>
              <a:ext uri="{FF2B5EF4-FFF2-40B4-BE49-F238E27FC236}">
                <a16:creationId xmlns:a16="http://schemas.microsoft.com/office/drawing/2014/main" id="{4CB7E9BA-EFA4-8B47-A22B-55016C961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6443" y="691978"/>
            <a:ext cx="1550450" cy="6166022"/>
          </a:xfrm>
          <a:prstGeom prst="rect">
            <a:avLst/>
          </a:prstGeom>
        </p:spPr>
      </p:pic>
      <p:pic>
        <p:nvPicPr>
          <p:cNvPr id="5" name="Bilde 4" descr="Et bilde som inneholder skjorte&#10;&#10;Automatisk generert beskrivelse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893" y="823170"/>
            <a:ext cx="2635766" cy="603483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12184" y="916954"/>
            <a:ext cx="2074843" cy="60348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7500" y="5879996"/>
            <a:ext cx="657814" cy="765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A90EA33-3F38-1342-9A28-75B033CCD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24172" y="823170"/>
            <a:ext cx="2054660" cy="60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0210319" y="472302"/>
            <a:ext cx="1720993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, tallerken&#10;&#10;Automatisk generert beskrivelse">
            <a:extLst>
              <a:ext uri="{FF2B5EF4-FFF2-40B4-BE49-F238E27FC236}">
                <a16:creationId xmlns:a16="http://schemas.microsoft.com/office/drawing/2014/main" id="{890F2505-F370-1B45-80EB-E778065FAB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8202" y="1473498"/>
            <a:ext cx="3943245" cy="5268799"/>
          </a:xfrm>
          <a:prstGeom prst="rect">
            <a:avLst/>
          </a:prstGeom>
        </p:spPr>
      </p:pic>
      <p:pic>
        <p:nvPicPr>
          <p:cNvPr id="5" name="Bilde 4" descr="Et bilde som inneholder kjole, skjorte&#10;&#10;Automatisk generert beskrivelse">
            <a:extLst>
              <a:ext uri="{FF2B5EF4-FFF2-40B4-BE49-F238E27FC236}">
                <a16:creationId xmlns:a16="http://schemas.microsoft.com/office/drawing/2014/main" id="{67386237-4D27-EE4D-8074-9D0499C9F5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6685" y="736600"/>
            <a:ext cx="1968500" cy="612140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Et bilde som inneholder stopp&#10;&#10;Automatisk generert beskrivelse">
            <a:extLst>
              <a:ext uri="{FF2B5EF4-FFF2-40B4-BE49-F238E27FC236}">
                <a16:creationId xmlns:a16="http://schemas.microsoft.com/office/drawing/2014/main" id="{771EA46F-53CF-0C4D-8A20-E0C52936392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8503" y="5882326"/>
            <a:ext cx="655811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gvet.no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et.no/rad/vold-i-nare-relasjoner/er-du-utsatt-for-vold/?fbclid=IwAR3gWJdlYpaOD4yZWiXg8vFPNkWzFiTnN2hYoo__aVaMrOugQC2zfBlm5z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gvet.no/8-10-trinn/grens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customXml" Target="../ink/ink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EL4P1Rz0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282576"/>
            <a:ext cx="4859783" cy="3384674"/>
          </a:xfrm>
        </p:spPr>
        <p:txBody>
          <a:bodyPr/>
          <a:lstStyle/>
          <a:p>
            <a:r>
              <a:rPr lang="nb-NO"/>
              <a:t>I klassen:</a:t>
            </a:r>
            <a:br>
              <a:rPr lang="nb-NO"/>
            </a:br>
            <a:r>
              <a:rPr lang="nb-NO"/>
              <a:t>Den </a:t>
            </a:r>
            <a:r>
              <a:rPr lang="nb-NO" dirty="0"/>
              <a:t>tredelte hjernen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4381499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UNGDOM 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883" y="4184372"/>
            <a:ext cx="4275667" cy="267362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8264" y="365125"/>
            <a:ext cx="10993584" cy="1325563"/>
          </a:xfrm>
        </p:spPr>
        <p:txBody>
          <a:bodyPr lIns="117226" tIns="58613" rIns="117226" bIns="58613">
            <a:normAutofit/>
          </a:bodyPr>
          <a:lstStyle/>
          <a:p>
            <a:br>
              <a:rPr lang="nb-NO" sz="3800" dirty="0"/>
            </a:br>
            <a:r>
              <a:rPr lang="nb-NO" sz="3800" dirty="0" err="1"/>
              <a:t>Jegvet.no</a:t>
            </a:r>
            <a:r>
              <a:rPr lang="nb-NO" sz="3800" dirty="0"/>
              <a:t>: Samtykke (10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8264" y="1825626"/>
            <a:ext cx="10552526" cy="3749984"/>
          </a:xfrm>
        </p:spPr>
        <p:txBody>
          <a:bodyPr lIns="117226" tIns="58613" rIns="117226" bIns="58613">
            <a:normAutofit fontScale="85000" lnSpcReduction="20000"/>
          </a:bodyPr>
          <a:lstStyle/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Gå til nettstedet: 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www.jegvet.no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</a:rPr>
              <a:t> . Velg 8.-10. trinn. Velg «Samtykke»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Se filmen «Samtykke kort forklart» i fellesskap</a:t>
            </a:r>
          </a:p>
          <a:p>
            <a:pPr marL="0" lvl="0" indent="0">
              <a:buNone/>
            </a:pP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nb-NO" sz="3200" b="1" dirty="0">
                <a:solidFill>
                  <a:schemeClr val="tx1">
                    <a:lumMod val="75000"/>
                  </a:schemeClr>
                </a:solidFill>
              </a:rPr>
              <a:t>Oppgave: Rollespill «Vil du ha te?»</a:t>
            </a:r>
            <a:endParaRPr lang="nb-NO" sz="24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</a:schemeClr>
                </a:solidFill>
              </a:rPr>
              <a:t>1. Ordstyrer går rundt og tilbyr te til de andre på gruppen.</a:t>
            </a:r>
          </a:p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</a:schemeClr>
                </a:solidFill>
              </a:rPr>
              <a:t>2. Prøv å si nei på ulike måter. Med ord, med ansiktet, med kroppen. Hvor mange forskjellige måter kan vi si nei på?</a:t>
            </a:r>
          </a:p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</a:schemeClr>
                </a:solidFill>
              </a:rPr>
              <a:t>3. Så går turen videre til talsperson, sekretær og praktisk ansvarlig som også skal ta en runde og servere te. </a:t>
            </a:r>
          </a:p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</a:schemeClr>
                </a:solidFill>
              </a:rPr>
              <a:t>4. Prøv å si både ja og nei på så mange ulike måter som mulig. </a:t>
            </a:r>
          </a:p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</a:schemeClr>
                </a:solidFill>
              </a:rPr>
              <a:t>   Gjør det vanskelig!</a:t>
            </a:r>
          </a:p>
          <a:p>
            <a:pPr marL="0" lvl="0" indent="0">
              <a:buNone/>
            </a:pPr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 rot="799793">
            <a:off x="9727543" y="6207125"/>
            <a:ext cx="138077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nn-NO" sz="1000" dirty="0">
                <a:solidFill>
                  <a:schemeClr val="bg1">
                    <a:lumMod val="85000"/>
                  </a:schemeClr>
                </a:solidFill>
              </a:rPr>
              <a:t>Pixabay.com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25BCB9-A98A-CC44-D784-4AC0C83D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Se politiets film: «Hvor lite skal du finne deg i» (1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29F53D-B72E-5988-735E-01B2D1F31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08" y="2461244"/>
            <a:ext cx="10993584" cy="3899766"/>
          </a:xfrm>
        </p:spPr>
        <p:txBody>
          <a:bodyPr/>
          <a:lstStyle/>
          <a:p>
            <a:r>
              <a:rPr lang="nb-NO" dirty="0"/>
              <a:t>Gå inn på </a:t>
            </a:r>
            <a:r>
              <a:rPr lang="nb-NO" dirty="0">
                <a:hlinkClick r:id="rId3"/>
              </a:rPr>
              <a:t>politiets nettside og se filmen </a:t>
            </a:r>
            <a:r>
              <a:rPr lang="nb-NO" dirty="0"/>
              <a:t>(1 minutt)</a:t>
            </a:r>
          </a:p>
          <a:p>
            <a:r>
              <a:rPr lang="nb-NO" sz="1800" b="0" i="0" dirty="0">
                <a:solidFill>
                  <a:srgbClr val="2D2926"/>
                </a:solidFill>
                <a:effectLst/>
                <a:latin typeface="roboto" panose="02000000000000000000" pitchFamily="2" charset="0"/>
              </a:rPr>
              <a:t>Ingen skal behøve å være redd kjæresten sin. Altfor mange lever i dag i voldelige forhold. Svært få kontakter politiet eller ber om hjelp. Du har rett til et liv uten frykt for vold.</a:t>
            </a:r>
            <a:endParaRPr lang="nb-NO" sz="18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tekst, design, illustrasjon, kunst&#10;&#10;Automatisk generert beskrivelse med middels konfidens">
            <a:extLst>
              <a:ext uri="{FF2B5EF4-FFF2-40B4-BE49-F238E27FC236}">
                <a16:creationId xmlns:a16="http://schemas.microsoft.com/office/drawing/2014/main" id="{4C0CE478-B508-101C-49A4-032E4E39E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41" y="3722384"/>
            <a:ext cx="5767821" cy="25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2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E0E106-07C9-F90E-F234-A80399B1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868708"/>
            <a:ext cx="10993584" cy="1325563"/>
          </a:xfrm>
        </p:spPr>
        <p:txBody>
          <a:bodyPr/>
          <a:lstStyle/>
          <a:p>
            <a:r>
              <a:rPr lang="nb-NO" sz="3200" dirty="0"/>
              <a:t>Bruk 5 minutter til å sjekke ut </a:t>
            </a:r>
            <a:r>
              <a:rPr lang="nb-NO" sz="3200" dirty="0" err="1"/>
              <a:t>www.jegvet.no</a:t>
            </a:r>
            <a:r>
              <a:rPr lang="nb-NO" sz="3200" dirty="0"/>
              <a:t>, </a:t>
            </a:r>
            <a:br>
              <a:rPr lang="nb-NO" sz="3200" dirty="0"/>
            </a:br>
            <a:r>
              <a:rPr lang="nb-NO" sz="3200" dirty="0"/>
              <a:t>om GRENSER. Les høyt om kjæresteforhold: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B99B09-A377-1EB8-C802-0414C5D6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08" y="2536874"/>
            <a:ext cx="10993584" cy="3452418"/>
          </a:xfrm>
        </p:spPr>
        <p:txBody>
          <a:bodyPr/>
          <a:lstStyle/>
          <a:p>
            <a:r>
              <a:rPr lang="nb-NO" dirty="0">
                <a:hlinkClick r:id="rId3"/>
              </a:rPr>
              <a:t>https://www.jegvet.no/8-10-trinn/grenser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skjermbilde, tegnefilm&#10;&#10;Automatisk generert beskrivelse">
            <a:extLst>
              <a:ext uri="{FF2B5EF4-FFF2-40B4-BE49-F238E27FC236}">
                <a16:creationId xmlns:a16="http://schemas.microsoft.com/office/drawing/2014/main" id="{787545D0-0F79-3F93-2F91-2DF227D9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06" y="2536874"/>
            <a:ext cx="9613656" cy="31885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B4EA5338-E337-8979-39C2-C0EEF24DD53A}"/>
                  </a:ext>
                </a:extLst>
              </p14:cNvPr>
              <p14:cNvContentPartPr/>
              <p14:nvPr/>
            </p14:nvContentPartPr>
            <p14:xfrm>
              <a:off x="394727" y="4286050"/>
              <a:ext cx="2683800" cy="2023560"/>
            </p14:xfrm>
          </p:contentPart>
        </mc:Choice>
        <mc:Fallback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B4EA5338-E337-8979-39C2-C0EEF24DD5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087" y="4250410"/>
                <a:ext cx="2755440" cy="20952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BF9D7CB-8007-9E7F-E718-FA7566C79F27}"/>
              </a:ext>
            </a:extLst>
          </p:cNvPr>
          <p:cNvSpPr txBox="1"/>
          <p:nvPr/>
        </p:nvSpPr>
        <p:spPr>
          <a:xfrm>
            <a:off x="3078527" y="5989292"/>
            <a:ext cx="480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3"/>
              </a:rPr>
              <a:t>https://www.jegvet.no/8-10-trinn/grenser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75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>
            <a:normAutofit/>
          </a:bodyPr>
          <a:lstStyle/>
          <a:p>
            <a:r>
              <a:rPr lang="nb-NO" sz="3800" dirty="0"/>
              <a:t>Happy </a:t>
            </a:r>
            <a:r>
              <a:rPr lang="nb-NO" sz="3800" dirty="0" err="1"/>
              <a:t>Family</a:t>
            </a:r>
            <a:r>
              <a:rPr lang="nb-NO" sz="3800" dirty="0"/>
              <a:t> (15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9124" y="1027906"/>
            <a:ext cx="5805009" cy="5787483"/>
          </a:xfrm>
        </p:spPr>
        <p:txBody>
          <a:bodyPr lIns="117226" tIns="58613" rIns="117226" bIns="58613">
            <a:normAutofit fontScale="47500" lnSpcReduction="20000"/>
          </a:bodyPr>
          <a:lstStyle/>
          <a:p>
            <a:r>
              <a:rPr lang="nb-NO" sz="3400" dirty="0"/>
              <a:t>Alle får utdelt en lapp. Du velger selv en hemmelig identitet som ikke ligner på deg selv og skriver den på lappen. Eksempler: Harry Potter, Obama, Mikke Mus og så videre. </a:t>
            </a:r>
          </a:p>
          <a:p>
            <a:r>
              <a:rPr lang="nb-NO" sz="3400" dirty="0"/>
              <a:t>Lærer samler inn alle lappene i en kopp. Så leses identitetene opp høyt. Det er om å gjøre å huske dem. De leses opp to ganger. </a:t>
            </a:r>
          </a:p>
          <a:p>
            <a:r>
              <a:rPr lang="nb-NO" sz="3400" dirty="0"/>
              <a:t>Lærer deler klassen inn i fire grupper som går i hvert sitt hjørne av klasserommet. </a:t>
            </a:r>
          </a:p>
          <a:p>
            <a:r>
              <a:rPr lang="nb-NO" sz="3400" dirty="0"/>
              <a:t>Lærer peker ut en gruppe/et hjørne som begynner. De velger en identitet de tror de klarer å gjette riktig. Eksempel: ”Vi tror at Mikke Mus er i den gruppen”. </a:t>
            </a:r>
          </a:p>
          <a:p>
            <a:r>
              <a:rPr lang="nb-NO" sz="3400" dirty="0"/>
              <a:t>Dersom det stemmer, vinner de Mikke Mus over på sin gruppe og kan fortsette å gjette på nye identiteter fra de andre gruppene. </a:t>
            </a:r>
          </a:p>
          <a:p>
            <a:r>
              <a:rPr lang="nb-NO" sz="3400" dirty="0"/>
              <a:t>Dersom de gjetter feil kan den andre gruppen (hvor Mikke Mus ikke er), fortsette gjettingen. Etter hvert som gruppene gjetter riktig blir identitetene avslørt. Da blir det lettere å vinne mange over på sin gruppe. </a:t>
            </a:r>
          </a:p>
          <a:p>
            <a:r>
              <a:rPr lang="nb-NO" sz="3400" dirty="0"/>
              <a:t>Når en ny gruppe ”vinner” retten til å gjette kan de begynne med å ”ta tilbake” sine lagkamerater som de kjenner identiteten til: ”Vi vil ha tilbake Mikke Mus fra den gruppen, og Obama fra den gruppen”. </a:t>
            </a:r>
          </a:p>
          <a:p>
            <a:r>
              <a:rPr lang="nb-NO" sz="3400" dirty="0"/>
              <a:t>Dersom gruppen klarer å huske mange identiteter kan en liten gruppe vinne tilbake mange, og bli en stor gruppe. Alle på gruppen må samarbeide om å avsløre nye identiteter og bli enige om hvem de vil spørre. </a:t>
            </a:r>
          </a:p>
          <a:p>
            <a:r>
              <a:rPr lang="nb-NO" sz="3400" dirty="0"/>
              <a:t>Den siste identiteten som blir gjettet har vunnet.</a:t>
            </a:r>
          </a:p>
          <a:p>
            <a:endParaRPr lang="nb-NO" dirty="0"/>
          </a:p>
          <a:p>
            <a:endParaRPr lang="nn-NO" dirty="0"/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>
          <a:blip r:embed="rId2"/>
          <a:srcRect l="39985"/>
          <a:stretch>
            <a:fillRect/>
          </a:stretch>
        </p:blipFill>
        <p:spPr>
          <a:xfrm>
            <a:off x="6978374" y="0"/>
            <a:ext cx="5417393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ekstSylinder 4"/>
          <p:cNvSpPr txBox="1"/>
          <p:nvPr/>
        </p:nvSpPr>
        <p:spPr>
          <a:xfrm>
            <a:off x="10998777" y="0"/>
            <a:ext cx="1850525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421204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51892F-16E4-184C-ACF8-359FB910871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0636250" y="6611779"/>
            <a:ext cx="165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       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Pixabay.com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10" name="Tittel 3"/>
          <p:cNvSpPr txBox="1">
            <a:spLocks/>
          </p:cNvSpPr>
          <p:nvPr/>
        </p:nvSpPr>
        <p:spPr>
          <a:xfrm>
            <a:off x="523874" y="1803398"/>
            <a:ext cx="4651375" cy="533401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b="1" dirty="0">
              <a:latin typeface="Georgia"/>
              <a:ea typeface="+mj-ea"/>
              <a:cs typeface="+mj-cs"/>
            </a:endParaRPr>
          </a:p>
          <a:p>
            <a:pPr marL="0" marR="0" lvl="0" indent="0" algn="ctr" defTabSz="7132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 Nærværstrening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(5 min)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</a:b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11" name="Plassholder for innhold 4"/>
          <p:cNvSpPr txBox="1">
            <a:spLocks/>
          </p:cNvSpPr>
          <p:nvPr/>
        </p:nvSpPr>
        <p:spPr>
          <a:xfrm>
            <a:off x="722586" y="2458327"/>
            <a:ext cx="4452664" cy="4153452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 mange minutter ønsker du å slappe av? Vis 1-5 fingre</a:t>
            </a:r>
          </a:p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Finn en behagelig stilling. Plant bena i gulvet. Lukk gjerne øynene</a:t>
            </a:r>
          </a:p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Øv på å puste ut langsomt. Jo lengre du klarer å puste ut, jo roligere blir pusten. Det virker beroligende på kroppen</a:t>
            </a:r>
          </a:p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Spill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svak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“ambient music”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Youtube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for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eksempel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b-NO" sz="22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https://www.youtube.com/watch?v=2OEL4P1Rz04</a:t>
            </a:r>
            <a:endParaRPr kumimoji="0" lang="nb-NO" sz="22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7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9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8" y="587375"/>
            <a:ext cx="11292611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Dobbeltsirkler - en struktur for å repetere kunnskap og utvikle tanker rundt dagens tema (10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2413000"/>
            <a:ext cx="10752861" cy="3899766"/>
          </a:xfrm>
        </p:spPr>
        <p:txBody>
          <a:bodyPr>
            <a:noAutofit/>
          </a:bodyPr>
          <a:lstStyle/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Rydd vekk pultene 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Klassen danner to sirkler, en indre og en ytre. Elevene i den indre sirkelen vender ansiktet mot den ytre sirkelen og danner par med eleven som står rett foran dem i den ytre sirkelen 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Snakk om foredraget: 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husker du?  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Elevene i den indre sirkelen begynner å fortelle, deretter forteller elevene i den ytre sirkelen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Elevene takker hverandre for samtalen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 tegn fra lærer roterer den ytre sirkelen ett eller flere steg, slik at nye par danner, og alle får snakket med to til tre forskjellige personer</a:t>
            </a:r>
          </a:p>
          <a:p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8" y="365125"/>
            <a:ext cx="11292611" cy="1325563"/>
          </a:xfrm>
        </p:spPr>
        <p:txBody>
          <a:bodyPr>
            <a:normAutofit/>
          </a:bodyPr>
          <a:lstStyle/>
          <a:p>
            <a:r>
              <a:rPr lang="nb-NO" dirty="0"/>
              <a:t>Lærer deler klassen inn i grupper </a:t>
            </a:r>
            <a:br>
              <a:rPr lang="nb-NO" dirty="0"/>
            </a:br>
            <a:r>
              <a:rPr lang="nb-NO" dirty="0"/>
              <a:t>(2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2206625"/>
            <a:ext cx="10993584" cy="3899766"/>
          </a:xfrm>
        </p:spPr>
        <p:txBody>
          <a:bodyPr>
            <a:noAutofit/>
          </a:bodyPr>
          <a:lstStyle/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Elevene står i to sirkler fra forrige oppgave. 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Lærer plasserer to og to par sammen, slik at de danner en gruppe</a:t>
            </a:r>
          </a:p>
          <a:p>
            <a:endParaRPr lang="nn-NO" sz="2400" dirty="0"/>
          </a:p>
          <a:p>
            <a:endParaRPr lang="nb-NO" sz="23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rcRect r="56276"/>
          <a:stretch>
            <a:fillRect/>
          </a:stretch>
        </p:blipFill>
        <p:spPr>
          <a:xfrm rot="5400000">
            <a:off x="4589408" y="1922410"/>
            <a:ext cx="2791457" cy="70797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rcRect r="66698"/>
          <a:stretch>
            <a:fillRect/>
          </a:stretch>
        </p:blipFill>
        <p:spPr>
          <a:xfrm rot="5400000">
            <a:off x="5172807" y="4045687"/>
            <a:ext cx="1555753" cy="406888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696200" y="6611779"/>
            <a:ext cx="1289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nn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069033" y="2349499"/>
            <a:ext cx="5408592" cy="3952875"/>
          </a:xfrm>
        </p:spPr>
        <p:txBody>
          <a:bodyPr/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Alle gjør 10 spretthopp (læreren også)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skjer med pusten nå?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 hvilken måte ligner pusten på ”stresspust”?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Forklaring: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Vi kan bli svimle/andpustne/få hjertebank, både når vi trener/løper til bussen, stresser/er nervøs/sint eller redd 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Å lære å roe ned pusten er hjelpsomt uansett årsaken til at vi puster fort 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6069033" y="856589"/>
            <a:ext cx="4435475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Alle gjør 10 spretthopp (3 min)</a:t>
            </a:r>
            <a:endParaRPr kumimoji="0" lang="nn-NO" sz="3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8410" r="-18410"/>
          <a:stretch>
            <a:fillRect/>
          </a:stretch>
        </p:blipFill>
        <p:spPr>
          <a:xfrm>
            <a:off x="-968375" y="0"/>
            <a:ext cx="7037408" cy="6858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0" y="6611779"/>
            <a:ext cx="2044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Pixabay.com</a:t>
            </a:r>
            <a:endParaRPr lang="nn-NO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883" y="597306"/>
            <a:ext cx="10993584" cy="1325563"/>
          </a:xfrm>
        </p:spPr>
        <p:txBody>
          <a:bodyPr lIns="117226" tIns="58613" rIns="117226" bIns="58613">
            <a:normAutofit/>
          </a:bodyPr>
          <a:lstStyle/>
          <a:p>
            <a:r>
              <a:rPr lang="nb-NO" sz="3800" dirty="0"/>
              <a:t>Kongen befaler muskelstrekk (3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2883" y="1922869"/>
            <a:ext cx="5181600" cy="4351338"/>
          </a:xfrm>
        </p:spPr>
        <p:txBody>
          <a:bodyPr lIns="117226" tIns="58613" rIns="117226" bIns="58613">
            <a:normAutofit/>
          </a:bodyPr>
          <a:lstStyle/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Alle reiser seg og står med litt plass rundt seg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Gjør en variant av ”Kongen befaler” slik at elevene får strukket godt ut ulike deler av kroppen. Først uten regler, for muskelstrekkens skyld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Deretter som lek: Den som handler uten at kongen har befalt, må sette seg og telle til 10</a:t>
            </a:r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rcRect l="5906" r="16978"/>
          <a:stretch>
            <a:fillRect/>
          </a:stretch>
        </p:blipFill>
        <p:spPr>
          <a:xfrm>
            <a:off x="6640759" y="1922869"/>
            <a:ext cx="4261485" cy="339852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844534" y="1922869"/>
            <a:ext cx="129583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Pixabay.com</a:t>
            </a:r>
            <a:endParaRPr lang="nn-NO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18249-9241-364C-988F-1A18B3CF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61" y="3220451"/>
            <a:ext cx="9352419" cy="2852737"/>
          </a:xfrm>
        </p:spPr>
        <p:txBody>
          <a:bodyPr>
            <a:normAutofit fontScale="90000"/>
          </a:bodyPr>
          <a:lstStyle/>
          <a:p>
            <a:r>
              <a:rPr lang="nb-NO" dirty="0"/>
              <a:t>Fordel roller på gruppa</a:t>
            </a:r>
            <a:br>
              <a:rPr lang="nb-NO" dirty="0"/>
            </a:br>
            <a:r>
              <a:rPr lang="nb-NO" sz="6000" dirty="0">
                <a:solidFill>
                  <a:schemeClr val="accent5"/>
                </a:solidFill>
              </a:rPr>
              <a:t>1.</a:t>
            </a:r>
            <a:r>
              <a:rPr lang="nb-NO" sz="4900" dirty="0">
                <a:solidFill>
                  <a:schemeClr val="accent5"/>
                </a:solidFill>
              </a:rPr>
              <a:t>Talsperson </a:t>
            </a:r>
            <a:br>
              <a:rPr lang="nb-NO" sz="4900" dirty="0">
                <a:solidFill>
                  <a:schemeClr val="accent5"/>
                </a:solidFill>
              </a:rPr>
            </a:br>
            <a:r>
              <a:rPr lang="nb-NO" sz="4900" dirty="0">
                <a:solidFill>
                  <a:schemeClr val="accent5"/>
                </a:solidFill>
              </a:rPr>
              <a:t>2. Ordstyrer </a:t>
            </a:r>
            <a:br>
              <a:rPr lang="nb-NO" sz="4900" dirty="0">
                <a:solidFill>
                  <a:schemeClr val="accent5"/>
                </a:solidFill>
              </a:rPr>
            </a:br>
            <a:r>
              <a:rPr lang="nb-NO" sz="4900" dirty="0">
                <a:solidFill>
                  <a:schemeClr val="accent5"/>
                </a:solidFill>
              </a:rPr>
              <a:t>3. Praktisk ansvarlig</a:t>
            </a:r>
            <a:br>
              <a:rPr lang="nb-NO" sz="4900" dirty="0">
                <a:solidFill>
                  <a:schemeClr val="accent5"/>
                </a:solidFill>
              </a:rPr>
            </a:br>
            <a:r>
              <a:rPr lang="nb-NO" sz="4900" dirty="0">
                <a:solidFill>
                  <a:schemeClr val="accent5"/>
                </a:solidFill>
              </a:rPr>
              <a:t>4. Sekretær</a:t>
            </a:r>
            <a:br>
              <a:rPr lang="nb-NO" sz="6000" dirty="0">
                <a:solidFill>
                  <a:schemeClr val="accent5"/>
                </a:solidFill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071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0938" y="5274487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</a:rPr>
              <a:t>Tegnestafett</a:t>
            </a:r>
            <a:r>
              <a:rPr lang="en-US" sz="3600" kern="1200" dirty="0">
                <a:solidFill>
                  <a:schemeClr val="tx1"/>
                </a:solidFill>
              </a:rPr>
              <a:t> (10 min)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Plassholder for innhold 3"/>
          <p:cNvSpPr>
            <a:spLocks/>
          </p:cNvSpPr>
          <p:nvPr/>
        </p:nvSpPr>
        <p:spPr>
          <a:xfrm>
            <a:off x="7843428" y="-333075"/>
            <a:ext cx="3792793" cy="799847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Det er viktig at det er god avstand mellom gruppene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Snakk stille sammen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Første person på hvert lag kommer frem og får den første tegneoppgaven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Deretter tegner vedkommende oppgaven for gruppen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 andre på laget gjetter hva tegningen skal forestille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Eleven som tegner kan bare svare ved å riste på hodet når svarene er gale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Den som klarer å gjette riktig løper frem til læreren og får en ny oppgave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Det laget som først blir ferdig med alle oppgavene har vunnet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3" y="1135733"/>
            <a:ext cx="6977475" cy="4087765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5964166" y="4798646"/>
            <a:ext cx="1435730" cy="232248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nn-NO" sz="740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               Pixabay.com</a:t>
            </a:r>
            <a:endParaRPr lang="nn-NO" sz="10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4076" y="500062"/>
            <a:ext cx="5908673" cy="1325563"/>
          </a:xfrm>
        </p:spPr>
        <p:txBody>
          <a:bodyPr lIns="117226" tIns="58613" rIns="117226" bIns="58613">
            <a:normAutofit/>
          </a:bodyPr>
          <a:lstStyle/>
          <a:p>
            <a:r>
              <a:rPr lang="nb-NO" sz="3500" dirty="0"/>
              <a:t>Dagens takknemlighet (5 min)</a:t>
            </a:r>
            <a:endParaRPr lang="nn-NO" sz="35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54076" y="2016125"/>
            <a:ext cx="5511801" cy="4351338"/>
          </a:xfrm>
        </p:spPr>
        <p:txBody>
          <a:bodyPr lIns="117226" tIns="58613" rIns="117226" bIns="58613"/>
          <a:lstStyle/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Ordstyrer sender turen rundt i gruppen. Alle på gruppen deler en takknemlighet med de andre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Lærer gir et eget eksempel først:</a:t>
            </a:r>
          </a:p>
          <a:p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«Noe jeg ble takknemlig for, som andre har sagt eller gjort i det siste»</a:t>
            </a:r>
          </a:p>
          <a:p>
            <a:pPr marL="0" indent="0">
              <a:buNone/>
            </a:pPr>
            <a:endParaRPr lang="nb-NO" sz="23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>
          <a:blip r:embed="rId2"/>
          <a:srcRect l="8858" r="13287"/>
          <a:stretch>
            <a:fillRect/>
          </a:stretch>
        </p:blipFill>
        <p:spPr>
          <a:xfrm>
            <a:off x="6556375" y="0"/>
            <a:ext cx="5673456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ekstSylinder 4"/>
          <p:cNvSpPr txBox="1"/>
          <p:nvPr/>
        </p:nvSpPr>
        <p:spPr>
          <a:xfrm>
            <a:off x="10896164" y="6585741"/>
            <a:ext cx="129583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nn-NO" sz="1000" dirty="0">
                <a:solidFill>
                  <a:schemeClr val="bg1">
                    <a:lumMod val="65000"/>
                  </a:schemeClr>
                </a:solidFill>
              </a:rPr>
              <a:t>Pixabay.com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alphaModFix amt="57000"/>
          </a:blip>
          <a:srcRect r="17717" b="19931"/>
          <a:stretch>
            <a:fillRect/>
          </a:stretch>
        </p:blipFill>
        <p:spPr>
          <a:xfrm>
            <a:off x="0" y="1"/>
            <a:ext cx="12194627" cy="68903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 lIns="117226" tIns="58613" rIns="117226" bIns="58613">
            <a:normAutofit fontScale="90000"/>
          </a:bodyPr>
          <a:lstStyle/>
          <a:p>
            <a:r>
              <a:rPr lang="nb-NO" sz="4300" dirty="0"/>
              <a:t>28 løsninger: Hva kan du gjøre for å roe deg selv når du er stresset, sint eller redd? (15 min)</a:t>
            </a:r>
            <a:br>
              <a:rPr lang="nb-NO" dirty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0760"/>
            <a:ext cx="10515600" cy="4267200"/>
          </a:xfrm>
        </p:spPr>
        <p:txBody>
          <a:bodyPr lIns="117226" tIns="58613" rIns="117226" bIns="58613">
            <a:normAutofit/>
          </a:bodyPr>
          <a:lstStyle/>
          <a:p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Alle grupper får utdelt lapper med 28 løsninger for å roe ned</a:t>
            </a:r>
          </a:p>
          <a:p>
            <a:r>
              <a:rPr lang="nb-NO" sz="2100" b="1" dirty="0">
                <a:solidFill>
                  <a:schemeClr val="tx1">
                    <a:lumMod val="75000"/>
                  </a:schemeClr>
                </a:solidFill>
              </a:rPr>
              <a:t>Oppgave 1: 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Gruppen sorterere lappene i to grupper etter: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a) Løsning på kort sikt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b) Løsning på lang sikt</a:t>
            </a:r>
          </a:p>
          <a:p>
            <a:r>
              <a:rPr lang="nb-NO" sz="2100" b="1" dirty="0">
                <a:solidFill>
                  <a:schemeClr val="tx1">
                    <a:lumMod val="75000"/>
                  </a:schemeClr>
                </a:solidFill>
              </a:rPr>
              <a:t>Oppgave 2: 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Alle lappene blandes. Gruppen rangerer lappene etter: ”Hvor nyttig er denne løsningen?”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1´erne legger lappene etter/over hverandre, med den/de nyttigste løsningene på toppen og de mindre nyttige lenger ned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2´erne fortsetter, og kan bytte om på lapper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3´erne fortsetter, og kan bytte om på lapper 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4´erne fortsetter, og kan bytte om på lapper 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Prøv å argumentere rolig for ditt syn når du bytter om på lapper, og akseptere uenigheter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Det er ikke sikkert gruppen blir enige om en rangering. Avslutt etter 10 min</a:t>
            </a:r>
          </a:p>
          <a:p>
            <a:pPr lvl="2"/>
            <a:endParaRPr lang="nb-NO" sz="1500" dirty="0">
              <a:solidFill>
                <a:schemeClr val="tx1">
                  <a:lumMod val="75000"/>
                </a:schemeClr>
              </a:solidFill>
            </a:endParaRPr>
          </a:p>
          <a:p>
            <a:endParaRPr lang="nn-NO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 rot="16200000">
            <a:off x="11234779" y="677464"/>
            <a:ext cx="1627187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       Pixabay.com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1344</Words>
  <Application>Microsoft Macintosh PowerPoint</Application>
  <PresentationFormat>Widescreen</PresentationFormat>
  <Paragraphs>100</Paragraphs>
  <Slides>15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Georgia</vt:lpstr>
      <vt:lpstr>roboto</vt:lpstr>
      <vt:lpstr>4_Office-tema</vt:lpstr>
      <vt:lpstr>5_Office-tema</vt:lpstr>
      <vt:lpstr>3_Office-tema</vt:lpstr>
      <vt:lpstr>6_Office-tema</vt:lpstr>
      <vt:lpstr>I klassen: Den tredelte hjernen </vt:lpstr>
      <vt:lpstr>Dobbeltsirkler - en struktur for å repetere kunnskap og utvikle tanker rundt dagens tema (10 min)</vt:lpstr>
      <vt:lpstr>Lærer deler klassen inn i grupper  (2 min)</vt:lpstr>
      <vt:lpstr>PowerPoint-presentasjon</vt:lpstr>
      <vt:lpstr>Kongen befaler muskelstrekk (3 min)</vt:lpstr>
      <vt:lpstr>Fordel roller på gruppa 1.Talsperson  2. Ordstyrer  3. Praktisk ansvarlig 4. Sekretær </vt:lpstr>
      <vt:lpstr>Tegnestafett (10 min)</vt:lpstr>
      <vt:lpstr>Dagens takknemlighet (5 min)</vt:lpstr>
      <vt:lpstr>28 løsninger: Hva kan du gjøre for å roe deg selv når du er stresset, sint eller redd? (15 min) </vt:lpstr>
      <vt:lpstr> Jegvet.no: Samtykke (10 min)</vt:lpstr>
      <vt:lpstr> Se politiets film: «Hvor lite skal du finne deg i» (1 min)</vt:lpstr>
      <vt:lpstr>Bruk 5 minutter til å sjekke ut www.jegvet.no,  om GRENSER. Les høyt om kjæresteforhold:</vt:lpstr>
      <vt:lpstr>Happy Family (15 min)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Anne-Kristin Imenes</cp:lastModifiedBy>
  <cp:revision>46</cp:revision>
  <dcterms:created xsi:type="dcterms:W3CDTF">2020-06-12T09:58:04Z</dcterms:created>
  <dcterms:modified xsi:type="dcterms:W3CDTF">2023-11-20T09:26:09Z</dcterms:modified>
</cp:coreProperties>
</file>