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6"/>
  </p:notesMasterIdLst>
  <p:sldIdLst>
    <p:sldId id="261" r:id="rId5"/>
    <p:sldId id="293" r:id="rId6"/>
    <p:sldId id="303" r:id="rId7"/>
    <p:sldId id="304" r:id="rId8"/>
    <p:sldId id="271" r:id="rId9"/>
    <p:sldId id="295" r:id="rId10"/>
    <p:sldId id="297" r:id="rId11"/>
    <p:sldId id="266" r:id="rId12"/>
    <p:sldId id="300" r:id="rId13"/>
    <p:sldId id="301" r:id="rId14"/>
    <p:sldId id="302"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3240"/>
    <p:restoredTop sz="77417"/>
  </p:normalViewPr>
  <p:slideViewPr>
    <p:cSldViewPr snapToGrid="0" snapToObjects="1">
      <p:cViewPr varScale="1">
        <p:scale>
          <a:sx n="95" d="100"/>
          <a:sy n="95" d="100"/>
        </p:scale>
        <p:origin x="208" y="20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5D3F5-EDA8-0B4D-9C13-3D391A78513E}" type="datetimeFigureOut">
              <a:rPr lang="nb-NO" smtClean="0"/>
              <a:t>13.07.2025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6E6EC-FAE9-AD48-B417-6FA84F9F8E4E}" type="slidenum">
              <a:rPr lang="nb-NO" smtClean="0"/>
              <a:t>‹#›</a:t>
            </a:fld>
            <a:endParaRPr lang="nb-NO"/>
          </a:p>
        </p:txBody>
      </p:sp>
    </p:spTree>
    <p:extLst>
      <p:ext uri="{BB962C8B-B14F-4D97-AF65-F5344CB8AC3E}">
        <p14:creationId xmlns:p14="http://schemas.microsoft.com/office/powerpoint/2010/main" val="98432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am.p3.no/sesong/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1.Inngangsmusikk: Mark Ronson ”Uptown Funk” med Bruno Mars</a:t>
            </a:r>
            <a:endParaRPr lang="nb-NO" sz="1200" kern="1200" dirty="0">
              <a:solidFill>
                <a:schemeClr val="tx1"/>
              </a:solidFill>
              <a:effectLst/>
              <a:latin typeface="+mn-lt"/>
              <a:ea typeface="+mn-ea"/>
              <a:cs typeface="+mn-cs"/>
            </a:endParaRPr>
          </a:p>
          <a:p>
            <a:r>
              <a:rPr lang="nb-NO" sz="1200" u="sng" kern="1200" dirty="0" err="1">
                <a:solidFill>
                  <a:schemeClr val="tx1"/>
                </a:solidFill>
                <a:effectLst/>
                <a:latin typeface="+mn-lt"/>
                <a:ea typeface="+mn-ea"/>
                <a:cs typeface="+mn-cs"/>
              </a:rPr>
              <a:t>https</a:t>
            </a:r>
            <a:r>
              <a:rPr lang="nb-NO" sz="1200" u="sng" kern="1200" dirty="0">
                <a:solidFill>
                  <a:schemeClr val="tx1"/>
                </a:solidFill>
                <a:effectLst/>
                <a:latin typeface="+mn-lt"/>
                <a:ea typeface="+mn-ea"/>
                <a:cs typeface="+mn-cs"/>
              </a:rPr>
              <a:t>://</a:t>
            </a:r>
            <a:r>
              <a:rPr lang="nb-NO" sz="1200" u="sng" kern="1200" dirty="0" err="1">
                <a:solidFill>
                  <a:schemeClr val="tx1"/>
                </a:solidFill>
                <a:effectLst/>
                <a:latin typeface="+mn-lt"/>
                <a:ea typeface="+mn-ea"/>
                <a:cs typeface="+mn-cs"/>
              </a:rPr>
              <a:t>www.youtube.com</a:t>
            </a:r>
            <a:r>
              <a:rPr lang="nb-NO" sz="1200" u="sng" kern="1200" dirty="0">
                <a:solidFill>
                  <a:schemeClr val="tx1"/>
                </a:solidFill>
                <a:effectLst/>
                <a:latin typeface="+mn-lt"/>
                <a:ea typeface="+mn-ea"/>
                <a:cs typeface="+mn-cs"/>
              </a:rPr>
              <a:t>/</a:t>
            </a:r>
            <a:r>
              <a:rPr lang="nb-NO" sz="1200" u="sng" kern="1200" dirty="0" err="1">
                <a:solidFill>
                  <a:schemeClr val="tx1"/>
                </a:solidFill>
                <a:effectLst/>
                <a:latin typeface="+mn-lt"/>
                <a:ea typeface="+mn-ea"/>
                <a:cs typeface="+mn-cs"/>
              </a:rPr>
              <a:t>watch?v</a:t>
            </a:r>
            <a:r>
              <a:rPr lang="nb-NO" sz="1200" u="sng" kern="1200" dirty="0">
                <a:solidFill>
                  <a:schemeClr val="tx1"/>
                </a:solidFill>
                <a:effectLst/>
                <a:latin typeface="+mn-lt"/>
                <a:ea typeface="+mn-ea"/>
                <a:cs typeface="+mn-cs"/>
              </a:rPr>
              <a:t>=OPf0YbXqDm0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endParaRPr lang="nb-NO" dirty="0"/>
          </a:p>
          <a:p>
            <a:endParaRPr lang="nb-NO" dirty="0"/>
          </a:p>
        </p:txBody>
      </p:sp>
      <p:sp>
        <p:nvSpPr>
          <p:cNvPr id="4" name="Plassholder for lysbildenummer 3"/>
          <p:cNvSpPr>
            <a:spLocks noGrp="1"/>
          </p:cNvSpPr>
          <p:nvPr>
            <p:ph type="sldNum" sz="quarter" idx="10"/>
          </p:nvPr>
        </p:nvSpPr>
        <p:spPr/>
        <p:txBody>
          <a:bodyPr/>
          <a:lstStyle/>
          <a:p>
            <a:fld id="{CC76E6EC-FAE9-AD48-B417-6FA84F9F8E4E}" type="slidenum">
              <a:rPr lang="nb-NO" smtClean="0"/>
              <a:t>1</a:t>
            </a:fld>
            <a:endParaRPr lang="nb-NO"/>
          </a:p>
        </p:txBody>
      </p:sp>
    </p:spTree>
    <p:extLst>
      <p:ext uri="{BB962C8B-B14F-4D97-AF65-F5344CB8AC3E}">
        <p14:creationId xmlns:p14="http://schemas.microsoft.com/office/powerpoint/2010/main" val="1454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a:solidFill>
                  <a:schemeClr val="tx1"/>
                </a:solidFill>
                <a:effectLst/>
                <a:latin typeface="+mn-lt"/>
                <a:ea typeface="+mn-ea"/>
                <a:cs typeface="+mn-cs"/>
              </a:rPr>
              <a:t>Folk i klassen har kanskje lagt merke til at du er flink til å forklare ting.</a:t>
            </a:r>
            <a:r>
              <a:rPr lang="nb-NO" sz="1200" kern="1200" dirty="0">
                <a:solidFill>
                  <a:schemeClr val="tx1"/>
                </a:solidFill>
                <a:effectLst/>
                <a:latin typeface="+mn-lt"/>
                <a:ea typeface="+mn-ea"/>
                <a:cs typeface="+mn-cs"/>
              </a:rPr>
              <a:t> Men det er ikke sikkert at du vet! Du har kanskje aldri tenkt over det på den måten. Kanskje er du til og med litt sjenert for å snakke høyt i klassen. Derfor trenger du at folk i klassen forteller deg om styrken din. Ingen er tankelesere. Vi trenger at folk sier ting direkte.</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Det er en venneoppgave. Da hjelper vi andre til å bli bedre kjent med seg selv.</a:t>
            </a:r>
          </a:p>
          <a:p>
            <a:r>
              <a:rPr lang="nb-NO" sz="1200" kern="120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AF7CEC39-A5B9-E548-BE92-D4E5E9F8CE46}" type="slidenum">
              <a:rPr lang="nb-NO" smtClean="0"/>
              <a:t>10</a:t>
            </a:fld>
            <a:endParaRPr lang="nb-NO"/>
          </a:p>
        </p:txBody>
      </p:sp>
    </p:spTree>
    <p:extLst>
      <p:ext uri="{BB962C8B-B14F-4D97-AF65-F5344CB8AC3E}">
        <p14:creationId xmlns:p14="http://schemas.microsoft.com/office/powerpoint/2010/main" val="22388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2.Hva er dine styrker? Hva er du god til? (Kunstpause?) </a:t>
            </a:r>
            <a:r>
              <a:rPr lang="nb-NO" sz="1200" kern="1200" dirty="0">
                <a:solidFill>
                  <a:schemeClr val="tx1"/>
                </a:solidFill>
                <a:effectLst/>
                <a:latin typeface="+mn-lt"/>
                <a:ea typeface="+mn-ea"/>
                <a:cs typeface="+mn-cs"/>
              </a:rPr>
              <a:t>Styrkene dine er det som gjør det gøy å være deg. Dine talenter og sterke sider. Det du er best til. </a:t>
            </a:r>
          </a:p>
          <a:p>
            <a:r>
              <a:rPr lang="nb-NO" sz="1200" b="1" kern="1200" dirty="0">
                <a:solidFill>
                  <a:schemeClr val="tx1"/>
                </a:solidFill>
                <a:effectLst/>
                <a:latin typeface="+mn-lt"/>
                <a:ea typeface="+mn-ea"/>
                <a:cs typeface="+mn-cs"/>
              </a:rPr>
              <a:t>Mange kjendiser har blitt kjendiser nettopp på grunn av styrkene sine.</a:t>
            </a:r>
            <a:r>
              <a:rPr lang="nb-NO" sz="1200" kern="1200" dirty="0">
                <a:solidFill>
                  <a:schemeClr val="tx1"/>
                </a:solidFill>
                <a:effectLst/>
                <a:latin typeface="+mn-lt"/>
                <a:ea typeface="+mn-ea"/>
                <a:cs typeface="+mn-cs"/>
              </a:rPr>
              <a:t> De har brukt egenskapene sine til noe som andre har likt. Og så blir de kjent. Mange kjendiser har også blitt mobbet som barn, kanskje nettopp for egenskapene sine. De har følt seg annerledes</a:t>
            </a:r>
            <a:r>
              <a:rPr lang="nb-NO" dirty="0">
                <a:effectLst/>
              </a:rPr>
              <a:t> </a:t>
            </a:r>
            <a:endParaRPr lang="nb-NO" dirty="0"/>
          </a:p>
        </p:txBody>
      </p:sp>
      <p:sp>
        <p:nvSpPr>
          <p:cNvPr id="4" name="Plassholder for lysbildenummer 3"/>
          <p:cNvSpPr>
            <a:spLocks noGrp="1"/>
          </p:cNvSpPr>
          <p:nvPr>
            <p:ph type="sldNum" sz="quarter" idx="10"/>
          </p:nvPr>
        </p:nvSpPr>
        <p:spPr/>
        <p:txBody>
          <a:bodyPr/>
          <a:lstStyle/>
          <a:p>
            <a:fld id="{AF7CEC39-A5B9-E548-BE92-D4E5E9F8CE46}" type="slidenum">
              <a:rPr lang="nb-NO" smtClean="0"/>
              <a:t>2</a:t>
            </a:fld>
            <a:endParaRPr lang="nb-NO"/>
          </a:p>
        </p:txBody>
      </p:sp>
    </p:spTree>
    <p:extLst>
      <p:ext uri="{BB962C8B-B14F-4D97-AF65-F5344CB8AC3E}">
        <p14:creationId xmlns:p14="http://schemas.microsoft.com/office/powerpoint/2010/main" val="870146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Vet dere om noen kjendiser som har blitt mobbet som barn?</a:t>
            </a:r>
            <a:r>
              <a:rPr lang="nb-NO" sz="1200" kern="1200" dirty="0">
                <a:solidFill>
                  <a:schemeClr val="tx1"/>
                </a:solidFill>
                <a:effectLst/>
                <a:latin typeface="+mn-lt"/>
                <a:ea typeface="+mn-ea"/>
                <a:cs typeface="+mn-cs"/>
              </a:rPr>
              <a:t> (ta en kunstpause)</a:t>
            </a:r>
          </a:p>
          <a:p>
            <a:r>
              <a:rPr lang="nb-NO" sz="1200" kern="1200" dirty="0" err="1">
                <a:solidFill>
                  <a:schemeClr val="tx1"/>
                </a:solidFill>
                <a:effectLst/>
                <a:latin typeface="+mn-lt"/>
                <a:ea typeface="+mn-ea"/>
                <a:cs typeface="+mn-cs"/>
              </a:rPr>
              <a:t>Perplexity</a:t>
            </a:r>
            <a:r>
              <a:rPr lang="nb-NO" sz="1200" kern="1200" dirty="0">
                <a:solidFill>
                  <a:schemeClr val="tx1"/>
                </a:solidFill>
                <a:effectLst/>
                <a:latin typeface="+mn-lt"/>
                <a:ea typeface="+mn-ea"/>
                <a:cs typeface="+mn-cs"/>
              </a:rPr>
              <a:t> AI svarer dette:</a:t>
            </a:r>
          </a:p>
          <a:p>
            <a:pPr lvl="0"/>
            <a:r>
              <a:rPr lang="nb-NO" sz="1200" b="1" kern="1200" dirty="0">
                <a:solidFill>
                  <a:schemeClr val="tx1"/>
                </a:solidFill>
                <a:effectLst/>
                <a:latin typeface="+mn-lt"/>
                <a:ea typeface="+mn-ea"/>
                <a:cs typeface="+mn-cs"/>
              </a:rPr>
              <a:t>Taylor Swift</a:t>
            </a:r>
            <a:r>
              <a:rPr lang="nb-NO" sz="1200" kern="1200" dirty="0">
                <a:solidFill>
                  <a:schemeClr val="tx1"/>
                </a:solidFill>
                <a:effectLst/>
                <a:latin typeface="+mn-lt"/>
                <a:ea typeface="+mn-ea"/>
                <a:cs typeface="+mn-cs"/>
              </a:rPr>
              <a:t> har fortalt at hun ofte følte seg utenfor og ble mobbet på skolen, noe som inspirerte henne til å skrive sanger.</a:t>
            </a:r>
          </a:p>
          <a:p>
            <a:pPr lvl="0"/>
            <a:r>
              <a:rPr lang="nb-NO" sz="1200" b="1" kern="1200" dirty="0" err="1">
                <a:solidFill>
                  <a:schemeClr val="tx1"/>
                </a:solidFill>
                <a:effectLst/>
                <a:latin typeface="+mn-lt"/>
                <a:ea typeface="+mn-ea"/>
                <a:cs typeface="+mn-cs"/>
              </a:rPr>
              <a:t>Rihanna</a:t>
            </a:r>
            <a:r>
              <a:rPr lang="nb-NO" sz="1200" kern="1200" dirty="0">
                <a:solidFill>
                  <a:schemeClr val="tx1"/>
                </a:solidFill>
                <a:effectLst/>
                <a:latin typeface="+mn-lt"/>
                <a:ea typeface="+mn-ea"/>
                <a:cs typeface="+mn-cs"/>
              </a:rPr>
              <a:t> har delt at hun ble mobbet for sitt utseende og hudfarge da hun vokste opp.</a:t>
            </a:r>
          </a:p>
          <a:p>
            <a:pPr lvl="0"/>
            <a:r>
              <a:rPr lang="nb-NO" sz="1200" b="1" kern="1200" dirty="0">
                <a:solidFill>
                  <a:schemeClr val="tx1"/>
                </a:solidFill>
                <a:effectLst/>
                <a:latin typeface="+mn-lt"/>
                <a:ea typeface="+mn-ea"/>
                <a:cs typeface="+mn-cs"/>
              </a:rPr>
              <a:t>Justin Timberlake</a:t>
            </a:r>
            <a:r>
              <a:rPr lang="nb-NO" sz="1200" kern="1200" dirty="0">
                <a:solidFill>
                  <a:schemeClr val="tx1"/>
                </a:solidFill>
                <a:effectLst/>
                <a:latin typeface="+mn-lt"/>
                <a:ea typeface="+mn-ea"/>
                <a:cs typeface="+mn-cs"/>
              </a:rPr>
              <a:t> ble kalt </a:t>
            </a:r>
            <a:r>
              <a:rPr lang="nb-NO" sz="1200" kern="1200" dirty="0" err="1">
                <a:solidFill>
                  <a:schemeClr val="tx1"/>
                </a:solidFill>
                <a:effectLst/>
                <a:latin typeface="+mn-lt"/>
                <a:ea typeface="+mn-ea"/>
                <a:cs typeface="+mn-cs"/>
              </a:rPr>
              <a:t>sissy</a:t>
            </a:r>
            <a:r>
              <a:rPr lang="nb-NO" sz="1200" kern="1200" dirty="0">
                <a:solidFill>
                  <a:schemeClr val="tx1"/>
                </a:solidFill>
                <a:effectLst/>
                <a:latin typeface="+mn-lt"/>
                <a:ea typeface="+mn-ea"/>
                <a:cs typeface="+mn-cs"/>
              </a:rPr>
              <a:t> og mobbet fordi han var interessert i musikk og dans.</a:t>
            </a:r>
          </a:p>
          <a:p>
            <a:pPr lvl="0"/>
            <a:r>
              <a:rPr lang="nb-NO" sz="1200" b="1" kern="1200" dirty="0" err="1">
                <a:solidFill>
                  <a:schemeClr val="tx1"/>
                </a:solidFill>
                <a:effectLst/>
                <a:latin typeface="+mn-lt"/>
                <a:ea typeface="+mn-ea"/>
                <a:cs typeface="+mn-cs"/>
              </a:rPr>
              <a:t>Miley</a:t>
            </a:r>
            <a:r>
              <a:rPr lang="nb-NO" sz="1200" b="1" kern="1200" dirty="0">
                <a:solidFill>
                  <a:schemeClr val="tx1"/>
                </a:solidFill>
                <a:effectLst/>
                <a:latin typeface="+mn-lt"/>
                <a:ea typeface="+mn-ea"/>
                <a:cs typeface="+mn-cs"/>
              </a:rPr>
              <a:t> Cyrus</a:t>
            </a:r>
            <a:r>
              <a:rPr lang="nb-NO" sz="1200" b="0" kern="1200" dirty="0">
                <a:solidFill>
                  <a:schemeClr val="tx1"/>
                </a:solidFill>
                <a:effectLst/>
                <a:latin typeface="+mn-lt"/>
                <a:ea typeface="+mn-ea"/>
                <a:cs typeface="+mn-cs"/>
              </a:rPr>
              <a:t> </a:t>
            </a:r>
            <a:r>
              <a:rPr lang="nb-NO" sz="1200" i="1" kern="1200" dirty="0">
                <a:solidFill>
                  <a:schemeClr val="tx1"/>
                </a:solidFill>
                <a:effectLst/>
                <a:latin typeface="+mn-lt"/>
                <a:ea typeface="+mn-ea"/>
                <a:cs typeface="+mn-cs"/>
              </a:rPr>
              <a:t>har vært åpen om at hun ble mobbet som barn, før hun ble verdensberømt.</a:t>
            </a:r>
            <a:endParaRPr lang="nb-NO" sz="1200" kern="1200" dirty="0">
              <a:solidFill>
                <a:schemeClr val="tx1"/>
              </a:solidFill>
              <a:effectLst/>
              <a:latin typeface="+mn-lt"/>
              <a:ea typeface="+mn-ea"/>
              <a:cs typeface="+mn-cs"/>
            </a:endParaRPr>
          </a:p>
          <a:p>
            <a:r>
              <a:rPr lang="nb-NO" sz="1200" i="1" kern="1200" dirty="0">
                <a:solidFill>
                  <a:schemeClr val="tx1"/>
                </a:solidFill>
                <a:effectLst/>
                <a:latin typeface="+mn-lt"/>
                <a:ea typeface="+mn-ea"/>
                <a:cs typeface="+mn-cs"/>
              </a:rPr>
              <a:t>Hun var liten og tynn, mens mobberne var eldre og større. Hun ble ertet for å ha egne drømmer om å bli skuespiller og sanger.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særegne ved Taylor Swift er det som gir henne personlighet. Det særegne ved deg er det som gir DEG personlighet. Du er også unik i verdenssammenheng. </a:t>
            </a:r>
          </a:p>
          <a:p>
            <a:endParaRPr lang="nb-NO" dirty="0"/>
          </a:p>
        </p:txBody>
      </p:sp>
      <p:sp>
        <p:nvSpPr>
          <p:cNvPr id="4" name="Plassholder for lysbildenummer 3"/>
          <p:cNvSpPr>
            <a:spLocks noGrp="1"/>
          </p:cNvSpPr>
          <p:nvPr>
            <p:ph type="sldNum" sz="quarter" idx="5"/>
          </p:nvPr>
        </p:nvSpPr>
        <p:spPr/>
        <p:txBody>
          <a:bodyPr/>
          <a:lstStyle/>
          <a:p>
            <a:fld id="{CC76E6EC-FAE9-AD48-B417-6FA84F9F8E4E}" type="slidenum">
              <a:rPr lang="nb-NO" smtClean="0"/>
              <a:t>3</a:t>
            </a:fld>
            <a:endParaRPr lang="nb-NO"/>
          </a:p>
        </p:txBody>
      </p:sp>
    </p:spTree>
    <p:extLst>
      <p:ext uri="{BB962C8B-B14F-4D97-AF65-F5344CB8AC3E}">
        <p14:creationId xmlns:p14="http://schemas.microsoft.com/office/powerpoint/2010/main" val="96771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Hvordan vet du hva som er din styrke?</a:t>
            </a:r>
            <a:r>
              <a:rPr lang="nb-NO" sz="1200" kern="1200" dirty="0">
                <a:solidFill>
                  <a:schemeClr val="tx1"/>
                </a:solidFill>
                <a:effectLst/>
                <a:latin typeface="+mn-lt"/>
                <a:ea typeface="+mn-ea"/>
                <a:cs typeface="+mn-cs"/>
              </a:rPr>
              <a:t> Det rare er at ANDRE gjerne ser styrkene dine bedre enn deg selv. Vi må bli godt kjent med oss selv for å finne ut hva vi er gode til. Men det du skal se etter er: </a:t>
            </a:r>
          </a:p>
          <a:p>
            <a:pPr lvl="0"/>
            <a:r>
              <a:rPr lang="nb-NO" sz="1200" kern="1200" dirty="0">
                <a:solidFill>
                  <a:schemeClr val="tx1"/>
                </a:solidFill>
                <a:effectLst/>
                <a:latin typeface="+mn-lt"/>
                <a:ea typeface="+mn-ea"/>
                <a:cs typeface="+mn-cs"/>
              </a:rPr>
              <a:t>Noe du drømmer om å GJØRE</a:t>
            </a:r>
          </a:p>
          <a:p>
            <a:pPr lvl="0"/>
            <a:r>
              <a:rPr lang="nb-NO" sz="1200" kern="1200" dirty="0">
                <a:solidFill>
                  <a:schemeClr val="tx1"/>
                </a:solidFill>
                <a:effectLst/>
                <a:latin typeface="+mn-lt"/>
                <a:ea typeface="+mn-ea"/>
                <a:cs typeface="+mn-cs"/>
              </a:rPr>
              <a:t>Noe du ofte GJØR</a:t>
            </a:r>
          </a:p>
          <a:p>
            <a:pPr lvl="0"/>
            <a:r>
              <a:rPr lang="nb-NO" sz="1200" kern="1200" dirty="0">
                <a:solidFill>
                  <a:schemeClr val="tx1"/>
                </a:solidFill>
                <a:effectLst/>
                <a:latin typeface="+mn-lt"/>
                <a:ea typeface="+mn-ea"/>
                <a:cs typeface="+mn-cs"/>
              </a:rPr>
              <a:t>Noe du GJØR lettere enn andre</a:t>
            </a:r>
          </a:p>
          <a:p>
            <a:pPr lvl="0"/>
            <a:r>
              <a:rPr lang="nb-NO" sz="1200" kern="1200" dirty="0">
                <a:solidFill>
                  <a:schemeClr val="tx1"/>
                </a:solidFill>
                <a:effectLst/>
                <a:latin typeface="+mn-lt"/>
                <a:ea typeface="+mn-ea"/>
                <a:cs typeface="+mn-cs"/>
              </a:rPr>
              <a:t>Noe som gir deg glede </a:t>
            </a:r>
          </a:p>
          <a:p>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Her er noen eksempler: Være morsom, skrive, løse problemer, tenke kritisk, diskutere, lage mat, eller kanskje du ofte tar ledelsen og er god til å organisere? Vi skal se et filmeksempel, hvor Nora bruker styrkene sine: Å være modig og klok.</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CC76E6EC-FAE9-AD48-B417-6FA84F9F8E4E}" type="slidenum">
              <a:rPr lang="nb-NO" smtClean="0"/>
              <a:t>4</a:t>
            </a:fld>
            <a:endParaRPr lang="nb-NO"/>
          </a:p>
        </p:txBody>
      </p:sp>
    </p:spTree>
    <p:extLst>
      <p:ext uri="{BB962C8B-B14F-4D97-AF65-F5344CB8AC3E}">
        <p14:creationId xmlns:p14="http://schemas.microsoft.com/office/powerpoint/2010/main" val="196929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Vi skal se et filmeksempel, hvor Nora bruker styrkene sine: Å være modig og klok.</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Film: Nora bruker styrken sine til å stå opp for seg selv, mot spredning av nakenbilde</a:t>
            </a:r>
            <a:r>
              <a:rPr lang="nb-NO" sz="1200" kern="1200" dirty="0">
                <a:solidFill>
                  <a:schemeClr val="tx1"/>
                </a:solidFill>
                <a:effectLst/>
                <a:latin typeface="+mn-lt"/>
                <a:ea typeface="+mn-ea"/>
                <a:cs typeface="+mn-cs"/>
              </a:rPr>
              <a:t>. Modig og klok. Sesong 2: Trussel – mot, rettferdighet, ærlighet </a:t>
            </a:r>
          </a:p>
          <a:p>
            <a:r>
              <a:rPr lang="nb-NO" sz="1200" u="sng" kern="1200" dirty="0">
                <a:solidFill>
                  <a:schemeClr val="tx1"/>
                </a:solidFill>
                <a:effectLst/>
                <a:latin typeface="+mn-lt"/>
                <a:ea typeface="+mn-ea"/>
                <a:cs typeface="+mn-cs"/>
                <a:hlinkClick r:id="rId3"/>
              </a:rPr>
              <a:t>http://skam.p3.no/sesong/2/</a:t>
            </a:r>
            <a:r>
              <a:rPr lang="nb-NO"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10"/>
          </p:nvPr>
        </p:nvSpPr>
        <p:spPr/>
        <p:txBody>
          <a:bodyPr/>
          <a:lstStyle/>
          <a:p>
            <a:fld id="{CC76E6EC-FAE9-AD48-B417-6FA84F9F8E4E}" type="slidenum">
              <a:rPr lang="nb-NO" smtClean="0"/>
              <a:t>5</a:t>
            </a:fld>
            <a:endParaRPr lang="nb-NO"/>
          </a:p>
        </p:txBody>
      </p:sp>
    </p:spTree>
    <p:extLst>
      <p:ext uri="{BB962C8B-B14F-4D97-AF65-F5344CB8AC3E}">
        <p14:creationId xmlns:p14="http://schemas.microsoft.com/office/powerpoint/2010/main" val="162868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6. Ett annet eksempel: Ei jente jeg snakket med slet med dårlig selvfølelse. </a:t>
            </a:r>
            <a:r>
              <a:rPr lang="nb-NO" sz="1200" kern="1200" dirty="0">
                <a:solidFill>
                  <a:schemeClr val="tx1"/>
                </a:solidFill>
                <a:effectLst/>
                <a:latin typeface="+mn-lt"/>
                <a:ea typeface="+mn-ea"/>
                <a:cs typeface="+mn-cs"/>
              </a:rPr>
              <a:t>Hun innrømmet at hun tenkte mye negativt om seg selv. Det var lett for henne å ramse opp alt hun var dårlig til.</a:t>
            </a:r>
          </a:p>
          <a:p>
            <a:r>
              <a:rPr lang="nb-NO" sz="1200" kern="1200" dirty="0">
                <a:solidFill>
                  <a:schemeClr val="tx1"/>
                </a:solidFill>
                <a:effectLst/>
                <a:latin typeface="+mn-lt"/>
                <a:ea typeface="+mn-ea"/>
                <a:cs typeface="+mn-cs"/>
              </a:rPr>
              <a:t> </a:t>
            </a:r>
          </a:p>
          <a:p>
            <a:pPr lvl="0"/>
            <a:r>
              <a:rPr lang="nb-NO" sz="1200" i="1" kern="1200" dirty="0">
                <a:solidFill>
                  <a:schemeClr val="tx1"/>
                </a:solidFill>
                <a:effectLst/>
                <a:latin typeface="+mn-lt"/>
                <a:ea typeface="+mn-ea"/>
                <a:cs typeface="+mn-cs"/>
              </a:rPr>
              <a:t>Har du prøvd å snakke hyggelig til deg selv, spurte jeg. </a:t>
            </a:r>
            <a:endParaRPr lang="nb-NO" sz="1200" kern="1200" dirty="0">
              <a:solidFill>
                <a:schemeClr val="tx1"/>
              </a:solidFill>
              <a:effectLst/>
              <a:latin typeface="+mn-lt"/>
              <a:ea typeface="+mn-ea"/>
              <a:cs typeface="+mn-cs"/>
            </a:endParaRPr>
          </a:p>
          <a:p>
            <a:pPr lvl="0"/>
            <a:r>
              <a:rPr lang="nb-NO" sz="1200" i="1" kern="1200" dirty="0">
                <a:solidFill>
                  <a:schemeClr val="tx1"/>
                </a:solidFill>
                <a:effectLst/>
                <a:latin typeface="+mn-lt"/>
                <a:ea typeface="+mn-ea"/>
                <a:cs typeface="+mn-cs"/>
              </a:rPr>
              <a:t>Hva mener du, skryte av meg selv, liksom? </a:t>
            </a:r>
            <a:endParaRPr lang="nb-NO" sz="1200" kern="1200" dirty="0">
              <a:solidFill>
                <a:schemeClr val="tx1"/>
              </a:solidFill>
              <a:effectLst/>
              <a:latin typeface="+mn-lt"/>
              <a:ea typeface="+mn-ea"/>
              <a:cs typeface="+mn-cs"/>
            </a:endParaRPr>
          </a:p>
          <a:p>
            <a:pPr lvl="0"/>
            <a:r>
              <a:rPr lang="nb-NO" sz="1200" i="1" kern="1200" dirty="0">
                <a:solidFill>
                  <a:schemeClr val="tx1"/>
                </a:solidFill>
                <a:effectLst/>
                <a:latin typeface="+mn-lt"/>
                <a:ea typeface="+mn-ea"/>
                <a:cs typeface="+mn-cs"/>
              </a:rPr>
              <a:t>Ja, si snille ting til deg selv som «nå var jeg jammen god, det fikk jeg til bra»</a:t>
            </a:r>
            <a:endParaRPr lang="nb-NO" sz="1200" kern="1200" dirty="0">
              <a:solidFill>
                <a:schemeClr val="tx1"/>
              </a:solidFill>
              <a:effectLst/>
              <a:latin typeface="+mn-lt"/>
              <a:ea typeface="+mn-ea"/>
              <a:cs typeface="+mn-cs"/>
            </a:endParaRPr>
          </a:p>
          <a:p>
            <a:pPr lvl="0"/>
            <a:r>
              <a:rPr lang="nb-NO" sz="1200" i="1" kern="1200" dirty="0">
                <a:solidFill>
                  <a:schemeClr val="tx1"/>
                </a:solidFill>
                <a:effectLst/>
                <a:latin typeface="+mn-lt"/>
                <a:ea typeface="+mn-ea"/>
                <a:cs typeface="+mn-cs"/>
              </a:rPr>
              <a:t>Jeg sier aldri sånne ting, det høres skikkelig unaturlig ut. Er det normalt?</a:t>
            </a:r>
            <a:endParaRPr lang="nb-NO" sz="1200" kern="1200" dirty="0">
              <a:solidFill>
                <a:schemeClr val="tx1"/>
              </a:solidFill>
              <a:effectLst/>
              <a:latin typeface="+mn-lt"/>
              <a:ea typeface="+mn-ea"/>
              <a:cs typeface="+mn-cs"/>
            </a:endParaRPr>
          </a:p>
          <a:p>
            <a:pPr lvl="0"/>
            <a:r>
              <a:rPr lang="nb-NO" sz="1200" i="1" kern="1200" dirty="0">
                <a:solidFill>
                  <a:schemeClr val="tx1"/>
                </a:solidFill>
                <a:effectLst/>
                <a:latin typeface="+mn-lt"/>
                <a:ea typeface="+mn-ea"/>
                <a:cs typeface="+mn-cs"/>
              </a:rPr>
              <a:t>Ja, sier jeg. Ta for eksempel toppidrettsutøvere. De må snakke positivt til seg selv. Om de snakker negativt til seg selv, påpeker feil, og er selvkritiske, mister de energi, føler seg dårlige og får ikke så bra resultater. For å vinne må de tro at de kan vinne. De må fokusere på alt de får til og fremheve det. </a:t>
            </a:r>
            <a:endParaRPr lang="nb-NO" sz="1200" kern="1200" dirty="0">
              <a:solidFill>
                <a:schemeClr val="tx1"/>
              </a:solidFill>
              <a:effectLst/>
              <a:latin typeface="+mn-lt"/>
              <a:ea typeface="+mn-ea"/>
              <a:cs typeface="+mn-cs"/>
            </a:endParaRPr>
          </a:p>
          <a:p>
            <a:pPr lvl="0"/>
            <a:r>
              <a:rPr lang="nb-NO" sz="1200" i="1" kern="1200" dirty="0">
                <a:solidFill>
                  <a:schemeClr val="tx1"/>
                </a:solidFill>
                <a:effectLst/>
                <a:latin typeface="+mn-lt"/>
                <a:ea typeface="+mn-ea"/>
                <a:cs typeface="+mn-cs"/>
              </a:rPr>
              <a:t>Men jeg føler ikke at jeg er god til noe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AF7CEC39-A5B9-E548-BE92-D4E5E9F8CE46}" type="slidenum">
              <a:rPr lang="nb-NO" smtClean="0"/>
              <a:t>6</a:t>
            </a:fld>
            <a:endParaRPr lang="nb-NO"/>
          </a:p>
        </p:txBody>
      </p:sp>
    </p:spTree>
    <p:extLst>
      <p:ext uri="{BB962C8B-B14F-4D97-AF65-F5344CB8AC3E}">
        <p14:creationId xmlns:p14="http://schemas.microsoft.com/office/powerpoint/2010/main" val="162461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i="1" kern="1200" dirty="0">
                <a:solidFill>
                  <a:schemeClr val="tx1"/>
                </a:solidFill>
                <a:effectLst/>
                <a:latin typeface="+mn-lt"/>
                <a:ea typeface="+mn-ea"/>
                <a:cs typeface="+mn-cs"/>
              </a:rPr>
              <a:t>Prøv nå: Si én ting du får til bedre enn søsteren din, eller venninnen din. </a:t>
            </a:r>
            <a:endParaRPr lang="nb-NO" sz="1200" kern="1200" dirty="0">
              <a:solidFill>
                <a:schemeClr val="tx1"/>
              </a:solidFill>
              <a:effectLst/>
              <a:latin typeface="+mn-lt"/>
              <a:ea typeface="+mn-ea"/>
              <a:cs typeface="+mn-cs"/>
            </a:endParaRPr>
          </a:p>
          <a:p>
            <a:pPr lvl="0"/>
            <a:r>
              <a:rPr lang="nb-NO" sz="1200" i="1" kern="1200" dirty="0" err="1">
                <a:solidFill>
                  <a:schemeClr val="tx1"/>
                </a:solidFill>
                <a:effectLst/>
                <a:latin typeface="+mn-lt"/>
                <a:ea typeface="+mn-ea"/>
                <a:cs typeface="+mn-cs"/>
              </a:rPr>
              <a:t>Eh</a:t>
            </a:r>
            <a:r>
              <a:rPr lang="nb-NO" sz="1200" i="1" kern="1200" dirty="0">
                <a:solidFill>
                  <a:schemeClr val="tx1"/>
                </a:solidFill>
                <a:effectLst/>
                <a:latin typeface="+mn-lt"/>
                <a:ea typeface="+mn-ea"/>
                <a:cs typeface="+mn-cs"/>
              </a:rPr>
              <a:t> (tenkepause) ... Jeg er ganske god til å lage hjemmelaget pizza ... hun maser om at jeg skal lage det oftere ... og så sier folk i klassen at jeg har fin håndskrift ....</a:t>
            </a:r>
            <a:endParaRPr lang="nb-NO" sz="1200" kern="1200" dirty="0">
              <a:solidFill>
                <a:schemeClr val="tx1"/>
              </a:solidFill>
              <a:effectLst/>
              <a:latin typeface="+mn-lt"/>
              <a:ea typeface="+mn-ea"/>
              <a:cs typeface="+mn-cs"/>
            </a:endParaRPr>
          </a:p>
          <a:p>
            <a:pPr lvl="0"/>
            <a:r>
              <a:rPr lang="nb-NO" sz="1200" i="1" kern="1200" dirty="0">
                <a:solidFill>
                  <a:schemeClr val="tx1"/>
                </a:solidFill>
                <a:effectLst/>
                <a:latin typeface="+mn-lt"/>
                <a:ea typeface="+mn-ea"/>
                <a:cs typeface="+mn-cs"/>
              </a:rPr>
              <a:t>Kjempefint! Hva mer?</a:t>
            </a:r>
            <a:endParaRPr lang="nb-NO" sz="1200" kern="1200" dirty="0">
              <a:solidFill>
                <a:schemeClr val="tx1"/>
              </a:solidFill>
              <a:effectLst/>
              <a:latin typeface="+mn-lt"/>
              <a:ea typeface="+mn-ea"/>
              <a:cs typeface="+mn-cs"/>
            </a:endParaRPr>
          </a:p>
          <a:p>
            <a:pPr lvl="0"/>
            <a:r>
              <a:rPr lang="nb-NO" sz="1200" i="1" kern="1200" dirty="0">
                <a:solidFill>
                  <a:schemeClr val="tx1"/>
                </a:solidFill>
                <a:effectLst/>
                <a:latin typeface="+mn-lt"/>
                <a:ea typeface="+mn-ea"/>
                <a:cs typeface="+mn-cs"/>
              </a:rPr>
              <a:t>Jeg liker å organisere, lage systemer og lister. Mamma sier jeg er nesten for systematisk.</a:t>
            </a:r>
            <a:endParaRPr lang="nb-NO" sz="1200" kern="1200" dirty="0">
              <a:solidFill>
                <a:schemeClr val="tx1"/>
              </a:solidFill>
              <a:effectLst/>
              <a:latin typeface="+mn-lt"/>
              <a:ea typeface="+mn-ea"/>
              <a:cs typeface="+mn-cs"/>
            </a:endParaRPr>
          </a:p>
          <a:p>
            <a:pPr lvl="0"/>
            <a:r>
              <a:rPr lang="nb-NO" sz="1200" i="1" kern="1200" dirty="0">
                <a:solidFill>
                  <a:schemeClr val="tx1"/>
                </a:solidFill>
                <a:effectLst/>
                <a:latin typeface="+mn-lt"/>
                <a:ea typeface="+mn-ea"/>
                <a:cs typeface="+mn-cs"/>
              </a:rPr>
              <a:t>Det er nok en styrke du har. Nå er vi i gang med listen din. Den skal bli lang, med mange styrker og egenskaper. Nå trener vi den indre stemmen din til å bli som en god venn. Målet er å bli sin egen beste venn, i stedet for sin egen verste kritiker. En god venn påpeker det som er bra, og er støttende. Kunsten er å gjøre det bevisst, og øve litt hver dag, i helt vanlige situasjoner: «Så fint at jeg fikk gjort litt av matteleksa, enda jeg ikke orket, det var bra selvdisiplin. Flott!». Når vi snakker vennlig til oss selv på den måten føler vi oss bedre og får mer energi. Da klarer vi lettere å være gode personer for andre også.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AF7CEC39-A5B9-E548-BE92-D4E5E9F8CE46}" type="slidenum">
              <a:rPr lang="nb-NO" smtClean="0"/>
              <a:t>7</a:t>
            </a:fld>
            <a:endParaRPr lang="nb-NO"/>
          </a:p>
        </p:txBody>
      </p:sp>
    </p:spTree>
    <p:extLst>
      <p:ext uri="{BB962C8B-B14F-4D97-AF65-F5344CB8AC3E}">
        <p14:creationId xmlns:p14="http://schemas.microsoft.com/office/powerpoint/2010/main" val="1870050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8. Nå skal vi se en film om en jente som oppdaget styrken sin på ungdomsskolen.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Film: #</a:t>
            </a:r>
            <a:r>
              <a:rPr lang="nb-NO" sz="1200" b="1" kern="1200" dirty="0" err="1">
                <a:solidFill>
                  <a:schemeClr val="tx1"/>
                </a:solidFill>
                <a:effectLst/>
                <a:latin typeface="+mn-lt"/>
                <a:ea typeface="+mn-ea"/>
                <a:cs typeface="+mn-cs"/>
              </a:rPr>
              <a:t>dusåmeg</a:t>
            </a:r>
            <a:r>
              <a:rPr lang="nb-NO" sz="1200" b="1" kern="1200" dirty="0">
                <a:solidFill>
                  <a:schemeClr val="tx1"/>
                </a:solidFill>
                <a:effectLst/>
                <a:latin typeface="+mn-lt"/>
                <a:ea typeface="+mn-ea"/>
                <a:cs typeface="+mn-cs"/>
              </a:rPr>
              <a:t> – 1. episode (om </a:t>
            </a:r>
            <a:r>
              <a:rPr lang="nb-NO" sz="1200" b="1" kern="1200" dirty="0" err="1">
                <a:solidFill>
                  <a:schemeClr val="tx1"/>
                </a:solidFill>
                <a:effectLst/>
                <a:latin typeface="+mn-lt"/>
                <a:ea typeface="+mn-ea"/>
                <a:cs typeface="+mn-cs"/>
              </a:rPr>
              <a:t>Hajrah</a:t>
            </a:r>
            <a:r>
              <a:rPr lang="nb-NO" sz="1200" b="1" kern="1200" dirty="0">
                <a:solidFill>
                  <a:schemeClr val="tx1"/>
                </a:solidFill>
                <a:effectLst/>
                <a:latin typeface="+mn-lt"/>
                <a:ea typeface="+mn-ea"/>
                <a:cs typeface="+mn-cs"/>
              </a:rPr>
              <a:t> Arshad): </a:t>
            </a:r>
            <a:endParaRPr lang="nb-NO" sz="1200" kern="1200" dirty="0">
              <a:solidFill>
                <a:schemeClr val="tx1"/>
              </a:solidFill>
              <a:effectLst/>
              <a:latin typeface="+mn-lt"/>
              <a:ea typeface="+mn-ea"/>
              <a:cs typeface="+mn-cs"/>
            </a:endParaRPr>
          </a:p>
          <a:p>
            <a:r>
              <a:rPr lang="nb-NO" sz="1200" u="sng" kern="1200" dirty="0" err="1">
                <a:solidFill>
                  <a:schemeClr val="tx1"/>
                </a:solidFill>
                <a:effectLst/>
                <a:latin typeface="+mn-lt"/>
                <a:ea typeface="+mn-ea"/>
                <a:cs typeface="+mn-cs"/>
              </a:rPr>
              <a:t>https</a:t>
            </a:r>
            <a:r>
              <a:rPr lang="nb-NO" sz="1200" u="sng" kern="1200" dirty="0">
                <a:solidFill>
                  <a:schemeClr val="tx1"/>
                </a:solidFill>
                <a:effectLst/>
                <a:latin typeface="+mn-lt"/>
                <a:ea typeface="+mn-ea"/>
                <a:cs typeface="+mn-cs"/>
              </a:rPr>
              <a:t>://</a:t>
            </a:r>
            <a:r>
              <a:rPr lang="nb-NO" sz="1200" u="sng" kern="1200" dirty="0" err="1">
                <a:solidFill>
                  <a:schemeClr val="tx1"/>
                </a:solidFill>
                <a:effectLst/>
                <a:latin typeface="+mn-lt"/>
                <a:ea typeface="+mn-ea"/>
                <a:cs typeface="+mn-cs"/>
              </a:rPr>
              <a:t>tv.nrk.no</a:t>
            </a:r>
            <a:r>
              <a:rPr lang="nb-NO" sz="1200" u="sng" kern="1200" dirty="0">
                <a:solidFill>
                  <a:schemeClr val="tx1"/>
                </a:solidFill>
                <a:effectLst/>
                <a:latin typeface="+mn-lt"/>
                <a:ea typeface="+mn-ea"/>
                <a:cs typeface="+mn-cs"/>
              </a:rPr>
              <a:t>/serie/</a:t>
            </a:r>
            <a:r>
              <a:rPr lang="nb-NO" sz="1200" u="sng" kern="1200" dirty="0" err="1">
                <a:solidFill>
                  <a:schemeClr val="tx1"/>
                </a:solidFill>
                <a:effectLst/>
                <a:latin typeface="+mn-lt"/>
                <a:ea typeface="+mn-ea"/>
                <a:cs typeface="+mn-cs"/>
              </a:rPr>
              <a:t>dusaameg</a:t>
            </a:r>
            <a:r>
              <a:rPr lang="nb-NO" sz="1200" u="sng" kern="1200" dirty="0">
                <a:solidFill>
                  <a:schemeClr val="tx1"/>
                </a:solidFill>
                <a:effectLst/>
                <a:latin typeface="+mn-lt"/>
                <a:ea typeface="+mn-ea"/>
                <a:cs typeface="+mn-cs"/>
              </a:rPr>
              <a:t>/sesong/1/episode/1/avspiller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endParaRPr lang="nb-NO" sz="1200" dirty="0"/>
          </a:p>
          <a:p>
            <a:endParaRPr lang="nb-NO" dirty="0"/>
          </a:p>
        </p:txBody>
      </p:sp>
      <p:sp>
        <p:nvSpPr>
          <p:cNvPr id="4" name="Plassholder for lysbildenummer 3"/>
          <p:cNvSpPr>
            <a:spLocks noGrp="1"/>
          </p:cNvSpPr>
          <p:nvPr>
            <p:ph type="sldNum" sz="quarter" idx="10"/>
          </p:nvPr>
        </p:nvSpPr>
        <p:spPr/>
        <p:txBody>
          <a:bodyPr/>
          <a:lstStyle/>
          <a:p>
            <a:fld id="{CC76E6EC-FAE9-AD48-B417-6FA84F9F8E4E}" type="slidenum">
              <a:rPr lang="nb-NO" smtClean="0"/>
              <a:t>8</a:t>
            </a:fld>
            <a:endParaRPr lang="nb-NO"/>
          </a:p>
        </p:txBody>
      </p:sp>
    </p:spTree>
    <p:extLst>
      <p:ext uri="{BB962C8B-B14F-4D97-AF65-F5344CB8AC3E}">
        <p14:creationId xmlns:p14="http://schemas.microsoft.com/office/powerpoint/2010/main" val="128457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Bilde oppvaskmaskin: Å påpeke fine egenskaper føles bedre enn å få ros.</a:t>
            </a:r>
            <a:r>
              <a:rPr lang="nb-NO" sz="1200" kern="1200" dirty="0">
                <a:solidFill>
                  <a:schemeClr val="tx1"/>
                </a:solidFill>
                <a:effectLst/>
                <a:latin typeface="+mn-lt"/>
                <a:ea typeface="+mn-ea"/>
                <a:cs typeface="+mn-cs"/>
              </a:rPr>
              <a:t> Ei jente sa: ”</a:t>
            </a:r>
            <a:r>
              <a:rPr lang="nb-NO" sz="1200" i="1" kern="1200" dirty="0">
                <a:solidFill>
                  <a:schemeClr val="tx1"/>
                </a:solidFill>
                <a:effectLst/>
                <a:latin typeface="+mn-lt"/>
                <a:ea typeface="+mn-ea"/>
                <a:cs typeface="+mn-cs"/>
              </a:rPr>
              <a:t>Jeg skulle ønske at pappa kunne si noe annet enn at jeg er flink. Flink til ditt, flink til datt. Det er akkurat som om han ikke kjenner meg. Jeg skulle ønske at han kunne si noe mer spesifikt, om hva jeg er. Noe mer enn at jeg er flink til å ta ut av oppvaskmaskinen. Hvorfor ser han ikke at jeg er god til å skrive, at jeg kan lage musikk, at jeg har estetisk sans. Det ønsker jeg meg. Jeg vil at han skal begrunne og vise at han ser meg, ikke bare si at jeg er flink.”</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AF7CEC39-A5B9-E548-BE92-D4E5E9F8CE46}" type="slidenum">
              <a:rPr lang="nb-NO" smtClean="0"/>
              <a:t>9</a:t>
            </a:fld>
            <a:endParaRPr lang="nb-NO"/>
          </a:p>
        </p:txBody>
      </p:sp>
    </p:spTree>
    <p:extLst>
      <p:ext uri="{BB962C8B-B14F-4D97-AF65-F5344CB8AC3E}">
        <p14:creationId xmlns:p14="http://schemas.microsoft.com/office/powerpoint/2010/main" val="1130682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077511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762201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6585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674696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68163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a:stretch>
            <a:fillRect/>
          </a:stretch>
        </p:blipFill>
        <p:spPr>
          <a:xfrm>
            <a:off x="3566893" y="823170"/>
            <a:ext cx="2635766" cy="6034830"/>
          </a:xfrm>
          <a:prstGeom prst="rect">
            <a:avLst/>
          </a:prstGeom>
        </p:spPr>
      </p:pic>
    </p:spTree>
    <p:extLst>
      <p:ext uri="{BB962C8B-B14F-4D97-AF65-F5344CB8AC3E}">
        <p14:creationId xmlns:p14="http://schemas.microsoft.com/office/powerpoint/2010/main" val="16315521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343EF9A-E21D-7B41-BF3B-7029A5EB6B49}"/>
              </a:ext>
            </a:extLst>
          </p:cNvPr>
          <p:cNvPicPr>
            <a:picLocks noChangeAspect="1"/>
          </p:cNvPicPr>
          <p:nvPr userDrawn="1"/>
        </p:nvPicPr>
        <p:blipFill>
          <a:blip r:embed="rId2"/>
          <a:stretch>
            <a:fillRect/>
          </a:stretch>
        </p:blipFill>
        <p:spPr>
          <a:xfrm>
            <a:off x="963826" y="510672"/>
            <a:ext cx="2161055" cy="6347327"/>
          </a:xfrm>
          <a:prstGeom prst="rect">
            <a:avLst/>
          </a:prstGeom>
        </p:spPr>
      </p:pic>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3">
            <a:alphaModFix amt="50000"/>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a16="http://schemas.microsoft.com/office/drawing/2014/main" id="{3D67082C-AE15-AE47-B28B-BFD75C293690}"/>
              </a:ext>
            </a:extLst>
          </p:cNvPr>
          <p:cNvPicPr>
            <a:picLocks noChangeAspect="1"/>
          </p:cNvPicPr>
          <p:nvPr userDrawn="1"/>
        </p:nvPicPr>
        <p:blipFill>
          <a:blip r:embed="rId4"/>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820AB77-5EEE-3B4A-BE4D-1BE9215279C3}"/>
              </a:ext>
            </a:extLst>
          </p:cNvPr>
          <p:cNvPicPr>
            <a:picLocks noChangeAspect="1"/>
          </p:cNvPicPr>
          <p:nvPr userDrawn="1"/>
        </p:nvPicPr>
        <p:blipFill>
          <a:blip r:embed="rId2"/>
          <a:srcRect/>
          <a:stretch/>
        </p:blipFill>
        <p:spPr>
          <a:xfrm>
            <a:off x="3812184" y="916954"/>
            <a:ext cx="2074843" cy="6034830"/>
          </a:xfrm>
          <a:prstGeom prst="rect">
            <a:avLst/>
          </a:prstGeom>
        </p:spPr>
      </p:pic>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3"/>
          <a:srcRect/>
          <a:stretch/>
        </p:blipFill>
        <p:spPr>
          <a:xfrm>
            <a:off x="11277500" y="5879996"/>
            <a:ext cx="657814" cy="765014"/>
          </a:xfrm>
          <a:prstGeom prst="rect">
            <a:avLst/>
          </a:prstGeom>
        </p:spPr>
      </p:pic>
      <p:pic>
        <p:nvPicPr>
          <p:cNvPr id="7" name="Bilde 6">
            <a:extLst>
              <a:ext uri="{FF2B5EF4-FFF2-40B4-BE49-F238E27FC236}">
                <a16:creationId xmlns:a16="http://schemas.microsoft.com/office/drawing/2014/main" id="{9A90EA33-3F38-1342-9A28-75B033CCD2B3}"/>
              </a:ext>
            </a:extLst>
          </p:cNvPr>
          <p:cNvPicPr>
            <a:picLocks noChangeAspect="1"/>
          </p:cNvPicPr>
          <p:nvPr userDrawn="1"/>
        </p:nvPicPr>
        <p:blipFill>
          <a:blip r:embed="rId4"/>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1B1B87ED-8A13-2943-A02C-BCB13520FB4B}"/>
              </a:ext>
            </a:extLst>
          </p:cNvPr>
          <p:cNvPicPr>
            <a:picLocks noChangeAspect="1"/>
          </p:cNvPicPr>
          <p:nvPr userDrawn="1"/>
        </p:nvPicPr>
        <p:blipFill>
          <a:blip r:embed="rId2"/>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a16="http://schemas.microsoft.com/office/drawing/2014/main" id="{890F2505-F370-1B45-80EB-E778065FABDE}"/>
              </a:ext>
            </a:extLst>
          </p:cNvPr>
          <p:cNvPicPr>
            <a:picLocks noChangeAspect="1"/>
          </p:cNvPicPr>
          <p:nvPr userDrawn="1"/>
        </p:nvPicPr>
        <p:blipFill>
          <a:blip r:embed="rId4"/>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a16="http://schemas.microsoft.com/office/drawing/2014/main" id="{67386237-4D27-EE4D-8074-9D0499C9F5A0}"/>
              </a:ext>
            </a:extLst>
          </p:cNvPr>
          <p:cNvPicPr>
            <a:picLocks noChangeAspect="1"/>
          </p:cNvPicPr>
          <p:nvPr userDrawn="1"/>
        </p:nvPicPr>
        <p:blipFill>
          <a:blip r:embed="rId5"/>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4283CD0B-DEB7-304A-BCE2-E76073FC3EA6}"/>
              </a:ext>
            </a:extLst>
          </p:cNvPr>
          <p:cNvPicPr>
            <a:picLocks noChangeAspect="1"/>
          </p:cNvPicPr>
          <p:nvPr userDrawn="1"/>
        </p:nvPicPr>
        <p:blipFill>
          <a:blip r:embed="rId6"/>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a16="http://schemas.microsoft.com/office/drawing/2014/main" id="{771EA46F-53CF-0C4D-8A20-E0C529363926}"/>
              </a:ext>
            </a:extLst>
          </p:cNvPr>
          <p:cNvPicPr>
            <a:picLocks noChangeAspect="1"/>
          </p:cNvPicPr>
          <p:nvPr userDrawn="1"/>
        </p:nvPicPr>
        <p:blipFill>
          <a:blip r:embed="rId8"/>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8"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13"/>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 id="2147483691" r:id="rId7"/>
    <p:sldLayoutId id="2147483699" r:id="rId8"/>
    <p:sldLayoutId id="2147483701" r:id="rId9"/>
    <p:sldLayoutId id="2147483703" r:id="rId10"/>
    <p:sldLayoutId id="2147483704" r:id="rId11"/>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no/?utm_source=link-attribution&amp;utm_medium=referral&amp;utm_campaign=image&amp;utm_content=449158" TargetMode="External"/><Relationship Id="rId2" Type="http://schemas.openxmlformats.org/officeDocument/2006/relationships/hyperlink" Target="https://pixabay.com/no/users/NatashaG-363234/?utm_source=link-attribution&amp;utm_medium=referral&amp;utm_campaign=image&amp;utm_content=449158"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kam.p3.no/sesong/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tv.nrk.no/serie/dusaameg/sesong/1/episode/1/avspill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p:txBody>
          <a:bodyPr/>
          <a:lstStyle/>
          <a:p>
            <a:r>
              <a:rPr lang="nb-NO" dirty="0"/>
              <a:t>Styrker</a:t>
            </a:r>
          </a:p>
        </p:txBody>
      </p:sp>
      <p:sp>
        <p:nvSpPr>
          <p:cNvPr id="3" name="Undertittel 2"/>
          <p:cNvSpPr txBox="1">
            <a:spLocks/>
          </p:cNvSpPr>
          <p:nvPr/>
        </p:nvSpPr>
        <p:spPr>
          <a:xfrm>
            <a:off x="6877877" y="3154218"/>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Plassholder for tekst 2"/>
          <p:cNvSpPr>
            <a:spLocks noGrp="1"/>
          </p:cNvSpPr>
          <p:nvPr>
            <p:ph type="body" idx="10"/>
          </p:nvPr>
        </p:nvSpPr>
        <p:spPr>
          <a:xfrm>
            <a:off x="281220" y="6061700"/>
            <a:ext cx="6576780" cy="1262269"/>
          </a:xfrm>
        </p:spPr>
        <p:txBody>
          <a:bodyPr/>
          <a:lstStyle/>
          <a:p>
            <a:r>
              <a:rPr lang="nb-NO" sz="3200" dirty="0">
                <a:solidFill>
                  <a:schemeClr val="bg1"/>
                </a:solidFill>
              </a:rPr>
              <a:t>Venneoppgave: Å påpeke styrker</a:t>
            </a:r>
          </a:p>
        </p:txBody>
      </p:sp>
    </p:spTree>
    <p:extLst>
      <p:ext uri="{BB962C8B-B14F-4D97-AF65-F5344CB8AC3E}">
        <p14:creationId xmlns:p14="http://schemas.microsoft.com/office/powerpoint/2010/main" val="46178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096000" y="340872"/>
            <a:ext cx="6096000" cy="1477328"/>
          </a:xfrm>
          <a:prstGeom prst="rect">
            <a:avLst/>
          </a:prstGeom>
        </p:spPr>
        <p:txBody>
          <a:bodyPr>
            <a:spAutoFit/>
          </a:bodyPr>
          <a:lstStyle/>
          <a:p>
            <a:endParaRPr lang="nb-NO" dirty="0"/>
          </a:p>
          <a:p>
            <a:br>
              <a:rPr lang="nb-NO" dirty="0"/>
            </a:br>
            <a:endParaRPr lang="nb-NO" dirty="0"/>
          </a:p>
          <a:p>
            <a:endParaRPr lang="nb-NO" dirty="0"/>
          </a:p>
          <a:p>
            <a:endParaRPr lang="nb-NO" dirty="0"/>
          </a:p>
        </p:txBody>
      </p:sp>
      <p:sp>
        <p:nvSpPr>
          <p:cNvPr id="3" name="Rektangel 2"/>
          <p:cNvSpPr/>
          <p:nvPr/>
        </p:nvSpPr>
        <p:spPr>
          <a:xfrm>
            <a:off x="5683624" y="1834494"/>
            <a:ext cx="6096000" cy="3416320"/>
          </a:xfrm>
          <a:prstGeom prst="rect">
            <a:avLst/>
          </a:prstGeom>
        </p:spPr>
        <p:txBody>
          <a:bodyPr>
            <a:spAutoFit/>
          </a:bodyPr>
          <a:lstStyle/>
          <a:p>
            <a:pPr algn="ctr"/>
            <a:r>
              <a:rPr lang="nb-NO" sz="2400" dirty="0"/>
              <a:t>BILDER</a:t>
            </a:r>
          </a:p>
          <a:p>
            <a:pPr algn="ctr"/>
            <a:r>
              <a:rPr lang="nb-NO" sz="2400" b="1" dirty="0"/>
              <a:t>Fotograf Jonas Ingstad</a:t>
            </a:r>
          </a:p>
          <a:p>
            <a:pPr algn="ctr"/>
            <a:endParaRPr lang="nb-NO" sz="2400" b="1" dirty="0"/>
          </a:p>
          <a:p>
            <a:pPr algn="ctr"/>
            <a:r>
              <a:rPr lang="nb-NO" sz="2400" b="1" dirty="0"/>
              <a:t>Elevene har gitt </a:t>
            </a:r>
          </a:p>
          <a:p>
            <a:pPr algn="ctr"/>
            <a:r>
              <a:rPr lang="nb-NO" sz="2400" b="1" dirty="0"/>
              <a:t>samtykke til bruk</a:t>
            </a:r>
          </a:p>
          <a:p>
            <a:pPr algn="ctr"/>
            <a:endParaRPr lang="nb-NO" sz="2400" dirty="0"/>
          </a:p>
          <a:p>
            <a:pPr algn="ctr"/>
            <a:r>
              <a:rPr lang="nb-NO" sz="2400" dirty="0"/>
              <a:t>Oppvaskmaskin: </a:t>
            </a:r>
          </a:p>
          <a:p>
            <a:pPr algn="ctr"/>
            <a:r>
              <a:rPr lang="nb-NO" sz="2400" u="sng" dirty="0">
                <a:hlinkClick r:id="rId2"/>
              </a:rPr>
              <a:t>Natasha G</a:t>
            </a:r>
            <a:r>
              <a:rPr lang="nb-NO" sz="2400" dirty="0"/>
              <a:t> fra </a:t>
            </a:r>
            <a:r>
              <a:rPr lang="nb-NO" sz="2400" u="sng" dirty="0">
                <a:hlinkClick r:id="rId3"/>
              </a:rPr>
              <a:t>Pixabay</a:t>
            </a:r>
            <a:endParaRPr lang="nb-NO" sz="2400" u="sng" dirty="0"/>
          </a:p>
          <a:p>
            <a:pPr algn="ctr"/>
            <a:r>
              <a:rPr lang="nb-NO" sz="2400"/>
              <a:t>  </a:t>
            </a:r>
            <a:endParaRPr lang="nb-NO" sz="2400" dirty="0"/>
          </a:p>
        </p:txBody>
      </p:sp>
    </p:spTree>
    <p:extLst>
      <p:ext uri="{BB962C8B-B14F-4D97-AF65-F5344CB8AC3E}">
        <p14:creationId xmlns:p14="http://schemas.microsoft.com/office/powerpoint/2010/main" val="278968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Plassholder for tekst 2"/>
          <p:cNvSpPr>
            <a:spLocks noGrp="1"/>
          </p:cNvSpPr>
          <p:nvPr>
            <p:ph type="body" idx="10"/>
          </p:nvPr>
        </p:nvSpPr>
        <p:spPr/>
        <p:txBody>
          <a:bodyPr>
            <a:normAutofit/>
          </a:bodyPr>
          <a:lstStyle/>
          <a:p>
            <a:r>
              <a:rPr lang="nb-NO" sz="8000" b="1" dirty="0">
                <a:solidFill>
                  <a:schemeClr val="bg1"/>
                </a:solidFill>
              </a:rPr>
              <a:t>Dine styrker</a:t>
            </a:r>
          </a:p>
        </p:txBody>
      </p:sp>
    </p:spTree>
    <p:extLst>
      <p:ext uri="{BB962C8B-B14F-4D97-AF65-F5344CB8AC3E}">
        <p14:creationId xmlns:p14="http://schemas.microsoft.com/office/powerpoint/2010/main" val="104587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8E8B8E9-3F5A-E78E-F8B8-421AD454BB43}"/>
              </a:ext>
            </a:extLst>
          </p:cNvPr>
          <p:cNvSpPr>
            <a:spLocks noGrp="1"/>
          </p:cNvSpPr>
          <p:nvPr>
            <p:ph type="title"/>
          </p:nvPr>
        </p:nvSpPr>
        <p:spPr/>
        <p:txBody>
          <a:bodyPr/>
          <a:lstStyle/>
          <a:p>
            <a:endParaRPr lang="nb-NO"/>
          </a:p>
        </p:txBody>
      </p:sp>
      <p:sp>
        <p:nvSpPr>
          <p:cNvPr id="4" name="Plassholder for tekst 3">
            <a:extLst>
              <a:ext uri="{FF2B5EF4-FFF2-40B4-BE49-F238E27FC236}">
                <a16:creationId xmlns:a16="http://schemas.microsoft.com/office/drawing/2014/main" id="{D4708B3D-F53F-692E-ECF3-56EA063DE73B}"/>
              </a:ext>
            </a:extLst>
          </p:cNvPr>
          <p:cNvSpPr>
            <a:spLocks noGrp="1"/>
          </p:cNvSpPr>
          <p:nvPr>
            <p:ph type="body" idx="10"/>
          </p:nvPr>
        </p:nvSpPr>
        <p:spPr/>
        <p:txBody>
          <a:bodyPr/>
          <a:lstStyle/>
          <a:p>
            <a:endParaRPr lang="nb-NO" dirty="0"/>
          </a:p>
        </p:txBody>
      </p:sp>
      <p:pic>
        <p:nvPicPr>
          <p:cNvPr id="6" name="Bilde 5" descr="Et bilde som inneholder person, Menneskeansikt, klær, dame&#10;&#10;KI-generert innhold kan være feil.">
            <a:extLst>
              <a:ext uri="{FF2B5EF4-FFF2-40B4-BE49-F238E27FC236}">
                <a16:creationId xmlns:a16="http://schemas.microsoft.com/office/drawing/2014/main" id="{37E14B45-8E36-18A5-0570-C2AED441ECBF}"/>
              </a:ext>
            </a:extLst>
          </p:cNvPr>
          <p:cNvPicPr>
            <a:picLocks noChangeAspect="1"/>
          </p:cNvPicPr>
          <p:nvPr/>
        </p:nvPicPr>
        <p:blipFill>
          <a:blip r:embed="rId3"/>
          <a:stretch>
            <a:fillRect/>
          </a:stretch>
        </p:blipFill>
        <p:spPr>
          <a:xfrm>
            <a:off x="0" y="-17983"/>
            <a:ext cx="4971473" cy="5216703"/>
          </a:xfrm>
          <a:prstGeom prst="rect">
            <a:avLst/>
          </a:prstGeom>
        </p:spPr>
      </p:pic>
      <p:pic>
        <p:nvPicPr>
          <p:cNvPr id="8" name="Bilde 7" descr="Et bilde som inneholder Menneskeansikt, person, leppestift, Motetilbehør&#10;&#10;KI-generert innhold kan være feil.">
            <a:extLst>
              <a:ext uri="{FF2B5EF4-FFF2-40B4-BE49-F238E27FC236}">
                <a16:creationId xmlns:a16="http://schemas.microsoft.com/office/drawing/2014/main" id="{2B23F54E-50F9-ABE8-86D5-7B2C28D2128C}"/>
              </a:ext>
            </a:extLst>
          </p:cNvPr>
          <p:cNvPicPr>
            <a:picLocks noChangeAspect="1"/>
          </p:cNvPicPr>
          <p:nvPr/>
        </p:nvPicPr>
        <p:blipFill>
          <a:blip r:embed="rId4"/>
          <a:stretch>
            <a:fillRect/>
          </a:stretch>
        </p:blipFill>
        <p:spPr>
          <a:xfrm>
            <a:off x="4971473" y="-17982"/>
            <a:ext cx="2984500" cy="3873500"/>
          </a:xfrm>
          <a:prstGeom prst="rect">
            <a:avLst/>
          </a:prstGeom>
        </p:spPr>
      </p:pic>
      <p:pic>
        <p:nvPicPr>
          <p:cNvPr id="10" name="Bilde 9" descr="Et bilde som inneholder person, klær, Formelt antrekk, Menneskeansikt&#10;&#10;KI-generert innhold kan være feil.">
            <a:extLst>
              <a:ext uri="{FF2B5EF4-FFF2-40B4-BE49-F238E27FC236}">
                <a16:creationId xmlns:a16="http://schemas.microsoft.com/office/drawing/2014/main" id="{B1E8E06B-46AB-D93D-C73F-6A7012BC3369}"/>
              </a:ext>
            </a:extLst>
          </p:cNvPr>
          <p:cNvPicPr>
            <a:picLocks noChangeAspect="1"/>
          </p:cNvPicPr>
          <p:nvPr/>
        </p:nvPicPr>
        <p:blipFill>
          <a:blip r:embed="rId5"/>
          <a:stretch>
            <a:fillRect/>
          </a:stretch>
        </p:blipFill>
        <p:spPr>
          <a:xfrm>
            <a:off x="4943187" y="3855517"/>
            <a:ext cx="3012786" cy="3235955"/>
          </a:xfrm>
          <a:prstGeom prst="rect">
            <a:avLst/>
          </a:prstGeom>
        </p:spPr>
      </p:pic>
      <p:pic>
        <p:nvPicPr>
          <p:cNvPr id="12" name="Bilde 11" descr="Et bilde som inneholder person, Menneskeansikt, smil, Lagdelt hår&#10;&#10;KI-generert innhold kan være feil.">
            <a:extLst>
              <a:ext uri="{FF2B5EF4-FFF2-40B4-BE49-F238E27FC236}">
                <a16:creationId xmlns:a16="http://schemas.microsoft.com/office/drawing/2014/main" id="{C9EF02D0-C698-611D-DA0E-2D6860069DED}"/>
              </a:ext>
            </a:extLst>
          </p:cNvPr>
          <p:cNvPicPr>
            <a:picLocks noChangeAspect="1"/>
          </p:cNvPicPr>
          <p:nvPr/>
        </p:nvPicPr>
        <p:blipFill>
          <a:blip r:embed="rId6"/>
          <a:stretch>
            <a:fillRect/>
          </a:stretch>
        </p:blipFill>
        <p:spPr>
          <a:xfrm>
            <a:off x="7955973" y="0"/>
            <a:ext cx="4445664" cy="5088747"/>
          </a:xfrm>
          <a:prstGeom prst="rect">
            <a:avLst/>
          </a:prstGeom>
        </p:spPr>
      </p:pic>
    </p:spTree>
    <p:extLst>
      <p:ext uri="{BB962C8B-B14F-4D97-AF65-F5344CB8AC3E}">
        <p14:creationId xmlns:p14="http://schemas.microsoft.com/office/powerpoint/2010/main" val="386681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6DA369-6AB9-6699-2D41-D86073B6C184}"/>
              </a:ext>
            </a:extLst>
          </p:cNvPr>
          <p:cNvSpPr>
            <a:spLocks noGrp="1"/>
          </p:cNvSpPr>
          <p:nvPr>
            <p:ph type="title"/>
          </p:nvPr>
        </p:nvSpPr>
        <p:spPr>
          <a:xfrm>
            <a:off x="1052536" y="2766218"/>
            <a:ext cx="10993584" cy="1325563"/>
          </a:xfrm>
        </p:spPr>
        <p:txBody>
          <a:bodyPr>
            <a:normAutofit fontScale="90000"/>
          </a:bodyPr>
          <a:lstStyle/>
          <a:p>
            <a:pPr lvl="0"/>
            <a:r>
              <a:rPr lang="nb-NO" dirty="0"/>
              <a:t>Noe du drømmer om å GJØRE</a:t>
            </a:r>
            <a:br>
              <a:rPr lang="nb-NO" dirty="0"/>
            </a:br>
            <a:r>
              <a:rPr lang="nb-NO" dirty="0"/>
              <a:t>Noe du ofte GJØR</a:t>
            </a:r>
            <a:br>
              <a:rPr lang="nb-NO" dirty="0"/>
            </a:br>
            <a:r>
              <a:rPr lang="nb-NO" dirty="0"/>
              <a:t>Noe du GJØR lettere enn andre</a:t>
            </a:r>
            <a:br>
              <a:rPr lang="nb-NO" dirty="0"/>
            </a:br>
            <a:r>
              <a:rPr lang="nb-NO" dirty="0"/>
              <a:t>Noe som gir deg GLEDE </a:t>
            </a:r>
            <a:br>
              <a:rPr lang="nb-NO" dirty="0"/>
            </a:br>
            <a:endParaRPr lang="nb-NO" dirty="0"/>
          </a:p>
        </p:txBody>
      </p:sp>
    </p:spTree>
    <p:extLst>
      <p:ext uri="{BB962C8B-B14F-4D97-AF65-F5344CB8AC3E}">
        <p14:creationId xmlns:p14="http://schemas.microsoft.com/office/powerpoint/2010/main" val="49634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5" name="Plassholder for innhold 3"/>
          <p:cNvPicPr>
            <a:picLocks noGrp="1" noChangeAspect="1"/>
          </p:cNvPicPr>
          <p:nvPr>
            <p:ph type="pic" idx="1"/>
          </p:nvPr>
        </p:nvPicPr>
        <p:blipFill rotWithShape="1">
          <a:blip r:embed="rId3">
            <a:alphaModFix amt="35000"/>
            <a:extLst>
              <a:ext uri="{28A0092B-C50C-407E-A947-70E740481C1C}">
                <a14:useLocalDpi xmlns:a14="http://schemas.microsoft.com/office/drawing/2010/main" val="0"/>
              </a:ext>
            </a:extLst>
          </a:blip>
          <a:srcRect l="-3159" r="-3159"/>
          <a:stretch/>
        </p:blipFill>
        <p:spPr>
          <a:xfrm>
            <a:off x="-530368" y="-468922"/>
            <a:ext cx="13025639" cy="7326922"/>
          </a:xfrm>
          <a:prstGeom prst="rect">
            <a:avLst/>
          </a:prstGeom>
        </p:spPr>
      </p:pic>
      <p:sp>
        <p:nvSpPr>
          <p:cNvPr id="7" name="Tittel 1"/>
          <p:cNvSpPr txBox="1">
            <a:spLocks/>
          </p:cNvSpPr>
          <p:nvPr/>
        </p:nvSpPr>
        <p:spPr>
          <a:xfrm>
            <a:off x="628651" y="888219"/>
            <a:ext cx="4190484" cy="3938563"/>
          </a:xfrm>
          <a:prstGeom prst="rect">
            <a:avLst/>
          </a:prstGeom>
        </p:spPr>
        <p:txBody>
          <a:bodyPr vert="horz" lIns="71323" tIns="35662" rIns="71323" bIns="35662" rtlCol="0" anchor="ctr">
            <a:normAutofit/>
          </a:bodyPr>
          <a:lstStyle/>
          <a:p>
            <a:pPr marL="0" marR="0" lvl="0" indent="0" algn="ctr" defTabSz="713232" rtl="0" eaLnBrk="1" fontAlgn="auto" latinLnBrk="0" hangingPunct="1">
              <a:lnSpc>
                <a:spcPct val="90000"/>
              </a:lnSpc>
              <a:spcBef>
                <a:spcPct val="0"/>
              </a:spcBef>
              <a:spcAft>
                <a:spcPts val="0"/>
              </a:spcAft>
              <a:buClrTx/>
              <a:buSzTx/>
              <a:buFontTx/>
              <a:buNone/>
              <a:tabLst/>
              <a:defRPr/>
            </a:pPr>
            <a:r>
              <a:rPr kumimoji="0" lang="en-US" sz="3500" b="0" i="0" u="none" strike="noStrike" kern="1200" cap="none" spc="0" normalizeH="0" baseline="0" noProof="0" dirty="0">
                <a:ln>
                  <a:noFill/>
                </a:ln>
                <a:effectLst/>
                <a:uLnTx/>
                <a:uFillTx/>
                <a:latin typeface="+mj-lt"/>
                <a:ea typeface="+mj-ea"/>
                <a:cs typeface="+mj-cs"/>
              </a:rPr>
              <a:t>TRUSSEL: </a:t>
            </a:r>
          </a:p>
          <a:p>
            <a:pPr marL="0" marR="0" lvl="0" indent="0" algn="ctr" defTabSz="713232" rtl="0" eaLnBrk="1" fontAlgn="auto" latinLnBrk="0" hangingPunct="1">
              <a:lnSpc>
                <a:spcPct val="90000"/>
              </a:lnSpc>
              <a:spcBef>
                <a:spcPct val="0"/>
              </a:spcBef>
              <a:spcAft>
                <a:spcPts val="0"/>
              </a:spcAft>
              <a:buClrTx/>
              <a:buSzTx/>
              <a:buFontTx/>
              <a:buNone/>
              <a:tabLst/>
              <a:defRPr/>
            </a:pPr>
            <a:r>
              <a:rPr kumimoji="0" lang="en-US" sz="3500" b="0" i="0" u="none" strike="noStrike" kern="1200" cap="none" spc="0" normalizeH="0" baseline="0" noProof="0" dirty="0">
                <a:ln>
                  <a:noFill/>
                </a:ln>
                <a:effectLst/>
                <a:uLnTx/>
                <a:uFillTx/>
                <a:latin typeface="+mj-lt"/>
                <a:ea typeface="+mj-ea"/>
                <a:cs typeface="+mj-cs"/>
              </a:rPr>
              <a:t>Se Nora </a:t>
            </a:r>
            <a:r>
              <a:rPr kumimoji="0" lang="en-US" sz="3500" b="0" i="0" u="none" strike="noStrike" kern="1200" cap="none" spc="0" normalizeH="0" baseline="0" noProof="0" dirty="0" err="1">
                <a:ln>
                  <a:noFill/>
                </a:ln>
                <a:effectLst/>
                <a:uLnTx/>
                <a:uFillTx/>
                <a:latin typeface="+mj-lt"/>
                <a:ea typeface="+mj-ea"/>
                <a:cs typeface="+mj-cs"/>
              </a:rPr>
              <a:t>bruke</a:t>
            </a:r>
            <a:r>
              <a:rPr kumimoji="0" lang="en-US" sz="3500" b="0" i="0" u="none" strike="noStrike" kern="1200" cap="none" spc="0" normalizeH="0" baseline="0" noProof="0" dirty="0">
                <a:ln>
                  <a:noFill/>
                </a:ln>
                <a:effectLst/>
                <a:uLnTx/>
                <a:uFillTx/>
                <a:latin typeface="+mj-lt"/>
                <a:ea typeface="+mj-ea"/>
                <a:cs typeface="+mj-cs"/>
              </a:rPr>
              <a:t> </a:t>
            </a:r>
            <a:r>
              <a:rPr kumimoji="0" lang="en-US" sz="3500" b="0" i="0" u="none" strike="noStrike" kern="1200" cap="none" spc="0" normalizeH="0" baseline="0" noProof="0" dirty="0" err="1">
                <a:ln>
                  <a:noFill/>
                </a:ln>
                <a:effectLst/>
                <a:uLnTx/>
                <a:uFillTx/>
                <a:latin typeface="+mj-lt"/>
                <a:ea typeface="+mj-ea"/>
                <a:cs typeface="+mj-cs"/>
              </a:rPr>
              <a:t>styrkene</a:t>
            </a:r>
            <a:r>
              <a:rPr kumimoji="0" lang="en-US" sz="3500" b="0" i="0" u="none" strike="noStrike" kern="1200" cap="none" spc="0" normalizeH="0" baseline="0" noProof="0" dirty="0">
                <a:ln>
                  <a:noFill/>
                </a:ln>
                <a:effectLst/>
                <a:uLnTx/>
                <a:uFillTx/>
                <a:latin typeface="+mj-lt"/>
                <a:ea typeface="+mj-ea"/>
                <a:cs typeface="+mj-cs"/>
              </a:rPr>
              <a:t> sin</a:t>
            </a:r>
          </a:p>
        </p:txBody>
      </p:sp>
      <p:sp>
        <p:nvSpPr>
          <p:cNvPr id="8" name="TekstSylinder 7"/>
          <p:cNvSpPr txBox="1"/>
          <p:nvPr/>
        </p:nvSpPr>
        <p:spPr>
          <a:xfrm>
            <a:off x="959267" y="2206625"/>
            <a:ext cx="4308514" cy="3938563"/>
          </a:xfrm>
          <a:prstGeom prst="rect">
            <a:avLst/>
          </a:prstGeom>
        </p:spPr>
        <p:txBody>
          <a:bodyPr vert="horz" lIns="71323" tIns="35662" rIns="71323" bIns="35662" rtlCol="0" anchor="ctr">
            <a:normAutofit/>
          </a:bodyPr>
          <a:lstStyle/>
          <a:p>
            <a:pPr indent="-178308">
              <a:lnSpc>
                <a:spcPct val="90000"/>
              </a:lnSpc>
              <a:spcAft>
                <a:spcPts val="468"/>
              </a:spcAft>
            </a:pPr>
            <a:endParaRPr lang="en-US" sz="1600" dirty="0">
              <a:solidFill>
                <a:srgbClr val="FFFFFF"/>
              </a:solidFill>
            </a:endParaRPr>
          </a:p>
          <a:p>
            <a:pPr indent="-178308">
              <a:lnSpc>
                <a:spcPct val="90000"/>
              </a:lnSpc>
              <a:spcAft>
                <a:spcPts val="468"/>
              </a:spcAft>
            </a:pPr>
            <a:r>
              <a:rPr lang="en-US" sz="1600" u="sng" dirty="0">
                <a:hlinkClick r:id="rId4"/>
              </a:rPr>
              <a:t>http://skam.p3.no/sesong/2/</a:t>
            </a:r>
            <a:r>
              <a:rPr lang="en-US" sz="1600" dirty="0"/>
              <a:t> </a:t>
            </a:r>
          </a:p>
          <a:p>
            <a:pPr indent="-178308">
              <a:lnSpc>
                <a:spcPct val="90000"/>
              </a:lnSpc>
              <a:spcAft>
                <a:spcPts val="468"/>
              </a:spcAft>
              <a:buFont typeface="Arial" panose="020B0604020202020204" pitchFamily="34" charset="0"/>
              <a:buChar char="•"/>
            </a:pPr>
            <a:endParaRPr lang="en-US" sz="1600" dirty="0">
              <a:solidFill>
                <a:srgbClr val="FFFFFF"/>
              </a:solidFill>
            </a:endParaRPr>
          </a:p>
          <a:p>
            <a:pPr indent="-178308">
              <a:lnSpc>
                <a:spcPct val="90000"/>
              </a:lnSpc>
              <a:spcAft>
                <a:spcPts val="468"/>
              </a:spcAft>
              <a:buFont typeface="Arial" panose="020B0604020202020204" pitchFamily="34" charset="0"/>
              <a:buChar char="•"/>
            </a:pPr>
            <a:endParaRPr lang="en-US" sz="1600" dirty="0">
              <a:solidFill>
                <a:srgbClr val="FFFFFF"/>
              </a:solidFill>
            </a:endParaRPr>
          </a:p>
        </p:txBody>
      </p:sp>
    </p:spTree>
    <p:extLst>
      <p:ext uri="{BB962C8B-B14F-4D97-AF65-F5344CB8AC3E}">
        <p14:creationId xmlns:p14="http://schemas.microsoft.com/office/powerpoint/2010/main" val="353063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7" name="Plassholder for bilde 6"/>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17287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Plassholder for tekst 2"/>
          <p:cNvSpPr>
            <a:spLocks noGrp="1"/>
          </p:cNvSpPr>
          <p:nvPr>
            <p:ph type="body" idx="10"/>
          </p:nvPr>
        </p:nvSpPr>
        <p:spPr/>
        <p:txBody>
          <a:bodyPr/>
          <a:lstStyle/>
          <a:p>
            <a:endParaRPr lang="nb-NO"/>
          </a:p>
        </p:txBody>
      </p:sp>
      <p:sp>
        <p:nvSpPr>
          <p:cNvPr id="16" name="Bildeforklaring formet som en ellipse 15"/>
          <p:cNvSpPr>
            <a:spLocks noChangeArrowheads="1"/>
          </p:cNvSpPr>
          <p:nvPr/>
        </p:nvSpPr>
        <p:spPr bwMode="auto">
          <a:xfrm flipH="1">
            <a:off x="327390" y="743204"/>
            <a:ext cx="3586242" cy="2524911"/>
          </a:xfrm>
          <a:prstGeom prst="wedgeEllipseCallout">
            <a:avLst>
              <a:gd name="adj1" fmla="val -26311"/>
              <a:gd name="adj2" fmla="val 71560"/>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nchor="ctr">
            <a:spAutoFit/>
          </a:bodyPr>
          <a:lstStyle>
            <a:lvl1pPr>
              <a:spcBef>
                <a:spcPct val="50000"/>
              </a:spcBef>
              <a:buClr>
                <a:srgbClr val="8BD3F5"/>
              </a:buClr>
              <a:buFont typeface="Wingdings 2" charset="2"/>
              <a:buChar char=""/>
              <a:defRPr sz="2200">
                <a:solidFill>
                  <a:schemeClr val="tx1"/>
                </a:solidFill>
                <a:latin typeface="Arial" charset="0"/>
                <a:ea typeface="ＭＳ Ｐゴシック" charset="-128"/>
              </a:defRPr>
            </a:lvl1pPr>
            <a:lvl2pPr marL="742950" indent="-285750">
              <a:spcBef>
                <a:spcPct val="50000"/>
              </a:spcBef>
              <a:buClr>
                <a:srgbClr val="8BD3F5"/>
              </a:buClr>
              <a:buChar char="–"/>
              <a:defRPr sz="2000">
                <a:solidFill>
                  <a:schemeClr val="tx1"/>
                </a:solidFill>
                <a:latin typeface="Arial" charset="0"/>
                <a:ea typeface="ＭＳ Ｐゴシック" charset="-128"/>
              </a:defRPr>
            </a:lvl2pPr>
            <a:lvl3pPr marL="1143000" indent="-228600">
              <a:spcBef>
                <a:spcPct val="50000"/>
              </a:spcBef>
              <a:buClr>
                <a:srgbClr val="8BD3F5"/>
              </a:buClr>
              <a:buChar char="o"/>
              <a:defRPr>
                <a:solidFill>
                  <a:schemeClr val="tx1"/>
                </a:solidFill>
                <a:latin typeface="Arial" charset="0"/>
                <a:ea typeface="ＭＳ Ｐゴシック" charset="-128"/>
              </a:defRPr>
            </a:lvl3pPr>
            <a:lvl4pPr marL="1600200" indent="-228600">
              <a:spcBef>
                <a:spcPct val="50000"/>
              </a:spcBef>
              <a:buClr>
                <a:srgbClr val="404040"/>
              </a:buClr>
              <a:buFont typeface="Times" charset="0"/>
              <a:buChar char="-"/>
              <a:defRPr sz="1600">
                <a:solidFill>
                  <a:schemeClr val="tx1"/>
                </a:solidFill>
                <a:latin typeface="Arial" charset="0"/>
                <a:ea typeface="ＭＳ Ｐゴシック" charset="-128"/>
              </a:defRPr>
            </a:lvl4pPr>
            <a:lvl5pPr marL="2057400" indent="-228600">
              <a:spcBef>
                <a:spcPct val="50000"/>
              </a:spcBef>
              <a:buClr>
                <a:srgbClr val="404040"/>
              </a:buClr>
              <a:buFont typeface="Times" charset="0"/>
              <a:buChar char="•"/>
              <a:defRPr sz="1400">
                <a:solidFill>
                  <a:schemeClr val="tx1"/>
                </a:solidFill>
                <a:latin typeface="Arial" charset="0"/>
                <a:ea typeface="ＭＳ Ｐゴシック" charset="-128"/>
              </a:defRPr>
            </a:lvl5pPr>
            <a:lvl6pPr marL="25146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6pPr>
            <a:lvl7pPr marL="29718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7pPr>
            <a:lvl8pPr marL="34290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8pPr>
            <a:lvl9pPr marL="38862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9pPr>
          </a:lstStyle>
          <a:p>
            <a:pPr algn="ctr">
              <a:buClrTx/>
              <a:buFontTx/>
              <a:buNone/>
            </a:pPr>
            <a:r>
              <a:rPr lang="nb-NO" altLang="x-none" sz="2800" b="1" dirty="0">
                <a:solidFill>
                  <a:srgbClr val="000000"/>
                </a:solidFill>
              </a:rPr>
              <a:t>Jeg er god til å lage hjemmelaget pizza</a:t>
            </a:r>
          </a:p>
        </p:txBody>
      </p:sp>
      <p:sp>
        <p:nvSpPr>
          <p:cNvPr id="17" name="Bildeforklaring formet som en ellipse 16"/>
          <p:cNvSpPr>
            <a:spLocks noChangeArrowheads="1"/>
          </p:cNvSpPr>
          <p:nvPr/>
        </p:nvSpPr>
        <p:spPr bwMode="auto">
          <a:xfrm flipH="1">
            <a:off x="670376" y="4480599"/>
            <a:ext cx="3412819" cy="1313093"/>
          </a:xfrm>
          <a:prstGeom prst="wedgeEllipseCallout">
            <a:avLst>
              <a:gd name="adj1" fmla="val -20833"/>
              <a:gd name="adj2" fmla="val 62500"/>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nchor="ctr">
            <a:spAutoFit/>
          </a:bodyPr>
          <a:lstStyle>
            <a:lvl1pPr>
              <a:spcBef>
                <a:spcPct val="50000"/>
              </a:spcBef>
              <a:buClr>
                <a:srgbClr val="8BD3F5"/>
              </a:buClr>
              <a:buFont typeface="Wingdings 2" charset="2"/>
              <a:buChar char=""/>
              <a:defRPr sz="2200">
                <a:solidFill>
                  <a:schemeClr val="tx1"/>
                </a:solidFill>
                <a:latin typeface="Arial" charset="0"/>
                <a:ea typeface="ＭＳ Ｐゴシック" charset="-128"/>
              </a:defRPr>
            </a:lvl1pPr>
            <a:lvl2pPr marL="742950" indent="-285750">
              <a:spcBef>
                <a:spcPct val="50000"/>
              </a:spcBef>
              <a:buClr>
                <a:srgbClr val="8BD3F5"/>
              </a:buClr>
              <a:buChar char="–"/>
              <a:defRPr sz="2000">
                <a:solidFill>
                  <a:schemeClr val="tx1"/>
                </a:solidFill>
                <a:latin typeface="Arial" charset="0"/>
                <a:ea typeface="ＭＳ Ｐゴシック" charset="-128"/>
              </a:defRPr>
            </a:lvl2pPr>
            <a:lvl3pPr marL="1143000" indent="-228600">
              <a:spcBef>
                <a:spcPct val="50000"/>
              </a:spcBef>
              <a:buClr>
                <a:srgbClr val="8BD3F5"/>
              </a:buClr>
              <a:buChar char="o"/>
              <a:defRPr>
                <a:solidFill>
                  <a:schemeClr val="tx1"/>
                </a:solidFill>
                <a:latin typeface="Arial" charset="0"/>
                <a:ea typeface="ＭＳ Ｐゴシック" charset="-128"/>
              </a:defRPr>
            </a:lvl3pPr>
            <a:lvl4pPr marL="1600200" indent="-228600">
              <a:spcBef>
                <a:spcPct val="50000"/>
              </a:spcBef>
              <a:buClr>
                <a:srgbClr val="404040"/>
              </a:buClr>
              <a:buFont typeface="Times" charset="0"/>
              <a:buChar char="-"/>
              <a:defRPr sz="1600">
                <a:solidFill>
                  <a:schemeClr val="tx1"/>
                </a:solidFill>
                <a:latin typeface="Arial" charset="0"/>
                <a:ea typeface="ＭＳ Ｐゴシック" charset="-128"/>
              </a:defRPr>
            </a:lvl4pPr>
            <a:lvl5pPr marL="2057400" indent="-228600">
              <a:spcBef>
                <a:spcPct val="50000"/>
              </a:spcBef>
              <a:buClr>
                <a:srgbClr val="404040"/>
              </a:buClr>
              <a:buFont typeface="Times" charset="0"/>
              <a:buChar char="•"/>
              <a:defRPr sz="1400">
                <a:solidFill>
                  <a:schemeClr val="tx1"/>
                </a:solidFill>
                <a:latin typeface="Arial" charset="0"/>
                <a:ea typeface="ＭＳ Ｐゴシック" charset="-128"/>
              </a:defRPr>
            </a:lvl5pPr>
            <a:lvl6pPr marL="25146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6pPr>
            <a:lvl7pPr marL="29718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7pPr>
            <a:lvl8pPr marL="34290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8pPr>
            <a:lvl9pPr marL="38862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9pPr>
          </a:lstStyle>
          <a:p>
            <a:pPr algn="ctr">
              <a:buClrTx/>
              <a:buFontTx/>
              <a:buNone/>
            </a:pPr>
            <a:r>
              <a:rPr lang="nb-NO" altLang="x-none" sz="2800" b="1" dirty="0">
                <a:solidFill>
                  <a:srgbClr val="000000"/>
                </a:solidFill>
              </a:rPr>
              <a:t>Jeg liker å  organisere </a:t>
            </a:r>
          </a:p>
        </p:txBody>
      </p:sp>
      <p:sp>
        <p:nvSpPr>
          <p:cNvPr id="18" name="Bildeforklaring formet som en ellipse 17"/>
          <p:cNvSpPr>
            <a:spLocks noChangeArrowheads="1"/>
          </p:cNvSpPr>
          <p:nvPr/>
        </p:nvSpPr>
        <p:spPr bwMode="auto">
          <a:xfrm>
            <a:off x="7654878" y="1530267"/>
            <a:ext cx="2656918" cy="1313093"/>
          </a:xfrm>
          <a:prstGeom prst="wedgeEllipseCallout">
            <a:avLst>
              <a:gd name="adj1" fmla="val -20833"/>
              <a:gd name="adj2" fmla="val 62500"/>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323" tIns="35662" rIns="71323" bIns="35662" anchor="ctr">
            <a:spAutoFit/>
          </a:bodyPr>
          <a:lstStyle>
            <a:lvl1pPr>
              <a:spcBef>
                <a:spcPct val="50000"/>
              </a:spcBef>
              <a:buClr>
                <a:srgbClr val="8BD3F5"/>
              </a:buClr>
              <a:buFont typeface="Wingdings 2" charset="2"/>
              <a:buChar char=""/>
              <a:defRPr sz="2200">
                <a:solidFill>
                  <a:schemeClr val="tx1"/>
                </a:solidFill>
                <a:latin typeface="Arial" charset="0"/>
                <a:ea typeface="ＭＳ Ｐゴシック" charset="-128"/>
              </a:defRPr>
            </a:lvl1pPr>
            <a:lvl2pPr marL="742950" indent="-285750">
              <a:spcBef>
                <a:spcPct val="50000"/>
              </a:spcBef>
              <a:buClr>
                <a:srgbClr val="8BD3F5"/>
              </a:buClr>
              <a:buChar char="–"/>
              <a:defRPr sz="2000">
                <a:solidFill>
                  <a:schemeClr val="tx1"/>
                </a:solidFill>
                <a:latin typeface="Arial" charset="0"/>
                <a:ea typeface="ＭＳ Ｐゴシック" charset="-128"/>
              </a:defRPr>
            </a:lvl2pPr>
            <a:lvl3pPr marL="1143000" indent="-228600">
              <a:spcBef>
                <a:spcPct val="50000"/>
              </a:spcBef>
              <a:buClr>
                <a:srgbClr val="8BD3F5"/>
              </a:buClr>
              <a:buChar char="o"/>
              <a:defRPr>
                <a:solidFill>
                  <a:schemeClr val="tx1"/>
                </a:solidFill>
                <a:latin typeface="Arial" charset="0"/>
                <a:ea typeface="ＭＳ Ｐゴシック" charset="-128"/>
              </a:defRPr>
            </a:lvl3pPr>
            <a:lvl4pPr marL="1600200" indent="-228600">
              <a:spcBef>
                <a:spcPct val="50000"/>
              </a:spcBef>
              <a:buClr>
                <a:srgbClr val="404040"/>
              </a:buClr>
              <a:buFont typeface="Times" charset="0"/>
              <a:buChar char="-"/>
              <a:defRPr sz="1600">
                <a:solidFill>
                  <a:schemeClr val="tx1"/>
                </a:solidFill>
                <a:latin typeface="Arial" charset="0"/>
                <a:ea typeface="ＭＳ Ｐゴシック" charset="-128"/>
              </a:defRPr>
            </a:lvl4pPr>
            <a:lvl5pPr marL="2057400" indent="-228600">
              <a:spcBef>
                <a:spcPct val="50000"/>
              </a:spcBef>
              <a:buClr>
                <a:srgbClr val="404040"/>
              </a:buClr>
              <a:buFont typeface="Times" charset="0"/>
              <a:buChar char="•"/>
              <a:defRPr sz="1400">
                <a:solidFill>
                  <a:schemeClr val="tx1"/>
                </a:solidFill>
                <a:latin typeface="Arial" charset="0"/>
                <a:ea typeface="ＭＳ Ｐゴシック" charset="-128"/>
              </a:defRPr>
            </a:lvl5pPr>
            <a:lvl6pPr marL="25146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6pPr>
            <a:lvl7pPr marL="29718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7pPr>
            <a:lvl8pPr marL="34290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8pPr>
            <a:lvl9pPr marL="3886200" indent="-228600" eaLnBrk="0" fontAlgn="base" hangingPunct="0">
              <a:spcBef>
                <a:spcPct val="50000"/>
              </a:spcBef>
              <a:spcAft>
                <a:spcPct val="0"/>
              </a:spcAft>
              <a:buClr>
                <a:srgbClr val="404040"/>
              </a:buClr>
              <a:buFont typeface="Times" charset="0"/>
              <a:buChar char="•"/>
              <a:defRPr sz="1400">
                <a:solidFill>
                  <a:schemeClr val="tx1"/>
                </a:solidFill>
                <a:latin typeface="Arial" charset="0"/>
                <a:ea typeface="ＭＳ Ｐゴシック" charset="-128"/>
              </a:defRPr>
            </a:lvl9pPr>
          </a:lstStyle>
          <a:p>
            <a:pPr algn="ctr">
              <a:buClrTx/>
              <a:buFontTx/>
              <a:buNone/>
            </a:pPr>
            <a:r>
              <a:rPr lang="nb-NO" altLang="x-none" sz="2800" b="1" dirty="0">
                <a:solidFill>
                  <a:srgbClr val="000000"/>
                </a:solidFill>
              </a:rPr>
              <a:t>Fin håndskrift</a:t>
            </a:r>
          </a:p>
        </p:txBody>
      </p:sp>
    </p:spTree>
    <p:extLst>
      <p:ext uri="{BB962C8B-B14F-4D97-AF65-F5344CB8AC3E}">
        <p14:creationId xmlns:p14="http://schemas.microsoft.com/office/powerpoint/2010/main" val="9154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lstStyle/>
          <a:p>
            <a:endParaRPr lang="nb-NO"/>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endParaRPr lang="nb-NO"/>
          </a:p>
        </p:txBody>
      </p:sp>
      <p:pic>
        <p:nvPicPr>
          <p:cNvPr id="4" name="Plassholder for innhold 6"/>
          <p:cNvPicPr>
            <a:picLocks noChangeAspect="1"/>
          </p:cNvPicPr>
          <p:nvPr/>
        </p:nvPicPr>
        <p:blipFill rotWithShape="1">
          <a:blip r:embed="rId3">
            <a:extLst>
              <a:ext uri="{28A0092B-C50C-407E-A947-70E740481C1C}">
                <a14:useLocalDpi xmlns:a14="http://schemas.microsoft.com/office/drawing/2010/main" val="0"/>
              </a:ext>
            </a:extLst>
          </a:blip>
          <a:srcRect t="7781" r="1" b="36532"/>
          <a:stretch/>
        </p:blipFill>
        <p:spPr>
          <a:xfrm>
            <a:off x="15" y="8"/>
            <a:ext cx="12191985" cy="7619992"/>
          </a:xfrm>
          <a:prstGeom prst="rect">
            <a:avLst/>
          </a:prstGeom>
        </p:spPr>
      </p:pic>
      <p:sp>
        <p:nvSpPr>
          <p:cNvPr id="5" name="TekstSylinder 4"/>
          <p:cNvSpPr txBox="1"/>
          <p:nvPr/>
        </p:nvSpPr>
        <p:spPr>
          <a:xfrm>
            <a:off x="197519" y="5346845"/>
            <a:ext cx="8677540" cy="979961"/>
          </a:xfrm>
          <a:prstGeom prst="rect">
            <a:avLst/>
          </a:prstGeom>
          <a:noFill/>
        </p:spPr>
        <p:txBody>
          <a:bodyPr wrap="square" lIns="71323" tIns="35662" rIns="71323" bIns="35662" rtlCol="0">
            <a:spAutoFit/>
          </a:bodyPr>
          <a:lstStyle/>
          <a:p>
            <a:r>
              <a:rPr lang="nb-NO" sz="2000" b="1" dirty="0"/>
              <a:t>Film: #</a:t>
            </a:r>
            <a:r>
              <a:rPr lang="nb-NO" sz="2000" b="1" dirty="0" err="1"/>
              <a:t>dusåmeg</a:t>
            </a:r>
            <a:r>
              <a:rPr lang="nb-NO" sz="2000" b="1" dirty="0"/>
              <a:t> – 1. episode (om </a:t>
            </a:r>
            <a:r>
              <a:rPr lang="nb-NO" sz="2000" b="1" dirty="0" err="1"/>
              <a:t>Hajrah</a:t>
            </a:r>
            <a:r>
              <a:rPr lang="nb-NO" sz="2000" b="1" dirty="0"/>
              <a:t> Arshad): </a:t>
            </a:r>
            <a:endParaRPr lang="nb-NO" sz="2000" dirty="0"/>
          </a:p>
          <a:p>
            <a:r>
              <a:rPr lang="nb-NO" sz="2000" u="sng" dirty="0">
                <a:hlinkClick r:id="rId4"/>
              </a:rPr>
              <a:t>https://tv.nrk.no/serie/dusaameg/sesong/1/episode/1/avspiller</a:t>
            </a:r>
            <a:r>
              <a:rPr lang="nb-NO" sz="2000" u="sng" dirty="0"/>
              <a:t> </a:t>
            </a:r>
            <a:endParaRPr lang="nb-NO" sz="2000" dirty="0"/>
          </a:p>
          <a:p>
            <a:endParaRPr lang="nb-NO" sz="1900" dirty="0"/>
          </a:p>
        </p:txBody>
      </p:sp>
    </p:spTree>
    <p:extLst>
      <p:ext uri="{BB962C8B-B14F-4D97-AF65-F5344CB8AC3E}">
        <p14:creationId xmlns:p14="http://schemas.microsoft.com/office/powerpoint/2010/main" val="48647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p:spPr>
      </p:pic>
      <p:sp>
        <p:nvSpPr>
          <p:cNvPr id="3" name="Plassholder for tekst 2"/>
          <p:cNvSpPr>
            <a:spLocks noGrp="1"/>
          </p:cNvSpPr>
          <p:nvPr>
            <p:ph type="body" idx="10"/>
          </p:nvPr>
        </p:nvSpPr>
        <p:spPr/>
        <p:txBody>
          <a:bodyPr/>
          <a:lstStyle/>
          <a:p>
            <a:endParaRPr lang="nb-NO"/>
          </a:p>
        </p:txBody>
      </p:sp>
    </p:spTree>
    <p:extLst>
      <p:ext uri="{BB962C8B-B14F-4D97-AF65-F5344CB8AC3E}">
        <p14:creationId xmlns:p14="http://schemas.microsoft.com/office/powerpoint/2010/main" val="1716316477"/>
      </p:ext>
    </p:extLst>
  </p:cSld>
  <p:clrMapOvr>
    <a:masterClrMapping/>
  </p:clrMapOvr>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3388</TotalTime>
  <Words>1290</Words>
  <Application>Microsoft Macintosh PowerPoint</Application>
  <PresentationFormat>Widescreen</PresentationFormat>
  <Paragraphs>84</Paragraphs>
  <Slides>11</Slides>
  <Notes>10</Notes>
  <HiddenSlides>0</HiddenSlides>
  <MMClips>0</MMClips>
  <ScaleCrop>false</ScaleCrop>
  <HeadingPairs>
    <vt:vector size="6" baseType="variant">
      <vt:variant>
        <vt:lpstr>Brukte skrifter</vt:lpstr>
      </vt:variant>
      <vt:variant>
        <vt:i4>3</vt:i4>
      </vt:variant>
      <vt:variant>
        <vt:lpstr>Tema</vt:lpstr>
      </vt:variant>
      <vt:variant>
        <vt:i4>4</vt:i4>
      </vt:variant>
      <vt:variant>
        <vt:lpstr>Lysbildetitler</vt:lpstr>
      </vt:variant>
      <vt:variant>
        <vt:i4>11</vt:i4>
      </vt:variant>
    </vt:vector>
  </HeadingPairs>
  <TitlesOfParts>
    <vt:vector size="18" baseType="lpstr">
      <vt:lpstr>Arial</vt:lpstr>
      <vt:lpstr>Calibri</vt:lpstr>
      <vt:lpstr>Georgia</vt:lpstr>
      <vt:lpstr>4_Office-tema</vt:lpstr>
      <vt:lpstr>5_Office-tema</vt:lpstr>
      <vt:lpstr>3_Office-tema</vt:lpstr>
      <vt:lpstr>6_Office-tema</vt:lpstr>
      <vt:lpstr>Styrker</vt:lpstr>
      <vt:lpstr>PowerPoint-presentasjon</vt:lpstr>
      <vt:lpstr>PowerPoint-presentasjon</vt:lpstr>
      <vt:lpstr>Noe du drømmer om å GJØRE Noe du ofte GJØR Noe du GJØR lettere enn andre Noe som gir deg GLEDE  </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43</cp:revision>
  <dcterms:created xsi:type="dcterms:W3CDTF">2020-06-03T16:13:46Z</dcterms:created>
  <dcterms:modified xsi:type="dcterms:W3CDTF">2025-07-13T07:24:17Z</dcterms:modified>
</cp:coreProperties>
</file>