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</p:sldMasterIdLst>
  <p:notesMasterIdLst>
    <p:notesMasterId r:id="rId22"/>
  </p:notesMasterIdLst>
  <p:sldIdLst>
    <p:sldId id="261" r:id="rId9"/>
    <p:sldId id="262" r:id="rId10"/>
    <p:sldId id="288" r:id="rId11"/>
    <p:sldId id="277" r:id="rId12"/>
    <p:sldId id="269" r:id="rId13"/>
    <p:sldId id="289" r:id="rId14"/>
    <p:sldId id="281" r:id="rId15"/>
    <p:sldId id="285" r:id="rId16"/>
    <p:sldId id="286" r:id="rId17"/>
    <p:sldId id="287" r:id="rId18"/>
    <p:sldId id="297" r:id="rId19"/>
    <p:sldId id="295" r:id="rId20"/>
    <p:sldId id="296" r:id="rId21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A8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17E95-F047-4442-B9AB-B9038F67A399}" type="datetimeFigureOut">
              <a:t>11.03.2025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88C27-F866-4348-B951-6AF08198688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694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dgwxr5pbv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oardgtikz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regelverk-og-tilsyn/skole-og-opplaring/rundskriv-om-skolemiljo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u="sng">
                <a:hlinkClick r:id="rId3"/>
              </a:rPr>
              <a:t>Pusteøvelse - Blåse ut lysene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8C27-F866-4348-B951-6AF081986886}" type="slidenum"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685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nb-NO" b="1"/>
              <a:t>Se videoforedrag: «Mobbing» (6 min)</a:t>
            </a:r>
            <a:r>
              <a:rPr lang="nb-NO"/>
              <a:t> </a:t>
            </a:r>
          </a:p>
          <a:p>
            <a:pPr algn="just"/>
            <a:r>
              <a:rPr lang="nb-NO" u="sng">
                <a:hlinkClick r:id="rId3"/>
              </a:rPr>
              <a:t>Fagøkt - Mobbing</a:t>
            </a:r>
            <a:endParaRPr lang="nb-NO"/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8C27-F866-4348-B951-6AF081986886}" type="slidenum"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38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 som leder økten deler personalet i grupper på fire.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8C27-F866-4348-B951-6AF08198688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11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1000"/>
              </a:spcBef>
              <a:spcAft>
                <a:spcPct val="0"/>
              </a:spcAft>
            </a:pPr>
            <a:r>
              <a:rPr lang="nb-NO" b="1">
                <a:ea typeface="Calibri"/>
                <a:cs typeface="Calibri"/>
              </a:rPr>
              <a:t>Metode: Snakkelapper</a:t>
            </a:r>
          </a:p>
          <a:p>
            <a:pPr marL="285750" indent="-285750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  <a:buFont typeface="Arial"/>
              <a:buChar char="•"/>
            </a:pPr>
            <a:r>
              <a:rPr lang="nb-NO" i="1"/>
              <a:t>«Snakke-lapper»: Dere får utdelt tre gule lapper hver. Legg frem </a:t>
            </a:r>
            <a:r>
              <a:rPr lang="nb-NO" i="1" err="1"/>
              <a:t>èn</a:t>
            </a:r>
            <a:r>
              <a:rPr lang="nb-NO" i="1"/>
              <a:t> lapp hver gang du sier noe. På den måten øver vi på å lytte til det andre sier og vente til det blir vår tur til å bruke «snakke-lappen». Lappene samles midt på bordet. Når lappene er oppbrukt kan dere fordele lappene på nytt og ta en ny runde hvis dere har tid til det.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8C27-F866-4348-B951-6AF081986886}" type="slidenum">
              <a:rPr lang="nb-NO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8781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Se på listen over hersketeknikker. Hvilke er en utfordring blant dine elever nå? Drøft i gruppa og del erfaringer med hverandre om hvordan man kan jobbe rundt utfordringene. Ordstyrer sender ordet rundt.</a:t>
            </a:r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8C27-F866-4348-B951-6AF081986886}" type="slidenum">
              <a:rPr lang="nb-NO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0033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Skumles hver for dere om aktivitetsplikten i punkt </a:t>
            </a:r>
            <a:r>
              <a:rPr lang="nb-NO" sz="12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6.3.1 </a:t>
            </a:r>
            <a:r>
              <a:rPr lang="nb-NO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og </a:t>
            </a:r>
            <a:r>
              <a:rPr lang="nb-NO" sz="12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6.3.2 </a:t>
            </a:r>
            <a:r>
              <a:rPr lang="nb-NO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i «Rundskriv Skolemiljø»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(oppdatert 2024).</a:t>
            </a:r>
            <a:r>
              <a:rPr lang="nb-NO" sz="1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https://www.udir.no/regelverk-og-tilsyn/skole-og-opplaring/rundskriv-om-skolemiljo/</a:t>
            </a:r>
            <a:r>
              <a:rPr lang="nb-N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rgbClr val="222222"/>
              </a:solidFill>
              <a:effectLst/>
              <a:highlight>
                <a:srgbClr val="FFFFFF"/>
              </a:highlight>
              <a:latin typeface="Georgia"/>
              <a:ea typeface="Calibri"/>
              <a:cs typeface="Calibri"/>
            </a:endParaRPr>
          </a:p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nb-NO" u="sng" dirty="0">
                <a:solidFill>
                  <a:srgbClr val="222222"/>
                </a:solidFill>
                <a:highlight>
                  <a:srgbClr val="FFFFFF"/>
                </a:highlight>
                <a:hlinkClick r:id="rId3"/>
              </a:rPr>
              <a:t>https://www.udir.no/regelverk-og-tilsyn/skole-og-opplaring/rundskriv-om-skolemiljo/</a:t>
            </a:r>
            <a:endParaRPr lang="nb-NO" dirty="0">
              <a:solidFill>
                <a:srgbClr val="222222"/>
              </a:solidFill>
              <a:effectLst/>
              <a:highlight>
                <a:srgbClr val="FFFFFF"/>
              </a:highlight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>
              <a:solidFill>
                <a:srgbClr val="222222"/>
              </a:solidFill>
              <a:effectLst/>
              <a:highlight>
                <a:srgbClr val="FFFFFF"/>
              </a:highlight>
              <a:latin typeface="Georgia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Del ut vedlegget «Oppgave 3, aktivitetsplikten»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888C27-F866-4348-B951-6AF08198688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409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spcBef>
                <a:spcPts val="1400"/>
              </a:spcBef>
              <a:spcAft>
                <a:spcPts val="1200"/>
              </a:spcAft>
            </a:pPr>
            <a:r>
              <a:rPr lang="nb-NO" b="1">
                <a:ea typeface="Calibri"/>
                <a:cs typeface="Calibri"/>
              </a:rPr>
              <a:t>Avisleken</a:t>
            </a:r>
            <a:endParaRPr lang="nb-NO" b="1"/>
          </a:p>
          <a:p>
            <a:pPr>
              <a:lnSpc>
                <a:spcPct val="114999"/>
              </a:lnSpc>
              <a:spcBef>
                <a:spcPts val="1400"/>
              </a:spcBef>
              <a:spcAft>
                <a:spcPts val="1200"/>
              </a:spcAft>
            </a:pPr>
            <a:r>
              <a:rPr lang="nb-NO" b="1"/>
              <a:t>Beskrivelse:</a:t>
            </a:r>
            <a:r>
              <a:rPr lang="nb-NO"/>
              <a:t> Sitt på gulvet i en tett ring. En elev står midt i ringen og holder en sammenbrettet avis i hånden. Velg en elev som kan like slik oppmerksomhet. Leken starter med at en elev reiser seg og sier navnet til en annen i ringen, før han/hun setter seg ned. Eleven som står med avisen midt i ringen skal da slå eleven som ble nevnt, og det før denne eleven rekker å si navnet til en annen som sitter i ringen. Dersom den som har avisen klarer å slå eleven som blir navngitt – før eleven sier et nytt navn – så må disse to bytte plass. Da er det altså eleven som ble slått som er den neste til å holde avisen.</a:t>
            </a:r>
            <a:endParaRPr lang="en-US">
              <a:ea typeface="Calibri"/>
              <a:cs typeface="Calibri"/>
            </a:endParaRPr>
          </a:p>
          <a:p>
            <a:pPr algn="just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</a:pPr>
            <a:r>
              <a:rPr lang="nb-NO"/>
              <a:t>NB! Den som har slått med avisen må si et nytt navn før vedkommende setter seg ned. Hvis ikke, kan denne eleven bli slått av den som har avisen – og må dermed stå i midten med avisen igjen. Alle navn skal nevnes, helst like ofte. Det er ikke lov å si et navn som akkurat er sagt. Da blir du «avismannen».</a:t>
            </a:r>
            <a:endParaRPr lang="en-US"/>
          </a:p>
          <a:p>
            <a:pPr algn="just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</a:pPr>
            <a:r>
              <a:rPr lang="nb-NO" b="1"/>
              <a:t>Tips 1: </a:t>
            </a:r>
            <a:r>
              <a:rPr lang="nb-NO"/>
              <a:t>Det går an å sitte på stoler. Men leken blir morsomst om elevene sitter tett sammen på gulvet. Da går det fortere og flere får prøve å stå i midten. </a:t>
            </a:r>
            <a:endParaRPr lang="en-US"/>
          </a:p>
          <a:p>
            <a:pPr algn="just">
              <a:lnSpc>
                <a:spcPct val="114999"/>
              </a:lnSpc>
              <a:spcBef>
                <a:spcPts val="1000"/>
              </a:spcBef>
              <a:spcAft>
                <a:spcPts val="1000"/>
              </a:spcAft>
            </a:pPr>
            <a:r>
              <a:rPr lang="nb-NO" b="1"/>
              <a:t>Tips 2:</a:t>
            </a:r>
            <a:r>
              <a:rPr lang="nb-NO"/>
              <a:t> Be hvert barn om å ta ansvar for å si navnet til tre andre barn, som for eksempel kommer etter deg i alfabetet. Øv på forhånd hvilke navn som hver har ansvar for. </a:t>
            </a:r>
          </a:p>
          <a:p>
            <a:endParaRPr lang="en-US">
              <a:ea typeface="Calibri"/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8E79F-90CA-B34A-AE17-3B2FCC70615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6947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956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44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dgwxr5pbv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oardgtikz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073" y="5178174"/>
            <a:ext cx="8692787" cy="835943"/>
          </a:xfrm>
        </p:spPr>
        <p:txBody>
          <a:bodyPr lIns="91440" tIns="45720" rIns="91440" bIns="45720" anchor="b"/>
          <a:lstStyle/>
          <a:p>
            <a:r>
              <a:rPr lang="nb-NO" err="1">
                <a:solidFill>
                  <a:srgbClr val="13A89E"/>
                </a:solidFill>
                <a:latin typeface="Georgia"/>
              </a:rPr>
              <a:t>Fagøkt</a:t>
            </a:r>
            <a:r>
              <a:rPr lang="nb-NO">
                <a:solidFill>
                  <a:srgbClr val="13A89E"/>
                </a:solidFill>
                <a:latin typeface="Georgia"/>
              </a:rPr>
              <a:t>: Mobbing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B5578EB0-7E6F-13DF-503E-AB9DB70A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425450"/>
            <a:ext cx="10993584" cy="1325563"/>
          </a:xfrm>
        </p:spPr>
        <p:txBody>
          <a:bodyPr lIns="91440" tIns="45720" rIns="91440" bIns="45720" anchor="t"/>
          <a:lstStyle/>
          <a:p>
            <a:br>
              <a:rPr lang="nb-NO" sz="3600" b="1">
                <a:effectLst/>
                <a:highlight>
                  <a:srgbClr val="FFFFFF"/>
                </a:highlight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nb-NO" sz="3600" b="1">
                <a:solidFill>
                  <a:schemeClr val="accent1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Oppgave 3: Les om aktivitetsplikten</a:t>
            </a:r>
            <a:br>
              <a:rPr lang="nb-NO" sz="4000"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</a:br>
            <a:endParaRPr lang="nb-NO" sz="3600">
              <a:solidFill>
                <a:schemeClr val="accent1"/>
              </a:solidFill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F4EEB3E-A3B4-C5C8-5E98-724FF3BA8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529" y="1840484"/>
            <a:ext cx="9403359" cy="3899766"/>
          </a:xfrm>
        </p:spPr>
        <p:txBody>
          <a:bodyPr lIns="91440" tIns="45720" rIns="91440" bIns="45720" anchor="t"/>
          <a:lstStyle/>
          <a:p>
            <a:pPr>
              <a:buNone/>
              <a:tabLst>
                <a:tab pos="914400" algn="l"/>
              </a:tabLst>
            </a:pPr>
            <a:endParaRPr lang="nb-NO" u="sng" dirty="0">
              <a:solidFill>
                <a:srgbClr val="222222"/>
              </a:solidFill>
              <a:highlight>
                <a:srgbClr val="FFFFFF"/>
              </a:highlight>
              <a:latin typeface="Georgia"/>
              <a:ea typeface="Calibri"/>
              <a:cs typeface="Calibri"/>
            </a:endParaRPr>
          </a:p>
          <a:p>
            <a:pPr marL="1143000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tabLst>
                <a:tab pos="914400" algn="l"/>
              </a:tabLst>
            </a:pPr>
            <a:r>
              <a:rPr lang="nb-NO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Hva innebærer plikten til å følge med, punkt </a:t>
            </a:r>
            <a:r>
              <a:rPr lang="nb-NO" sz="28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6.3.1</a:t>
            </a:r>
            <a:r>
              <a:rPr lang="nb-NO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? </a:t>
            </a:r>
            <a:r>
              <a:rPr lang="nb-NO" sz="180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Tenk ett minutt hver, og skriv ned et konkret eksempel fra din hverdag. Ta så en runde i gruppen og si én ting hver.</a:t>
            </a:r>
            <a:endParaRPr lang="nb-NO" sz="1800" dirty="0">
              <a:effectLst/>
              <a:latin typeface="Helvetica Neue" panose="02000503000000020004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1" indent="-457200">
              <a:lnSpc>
                <a:spcPct val="150000"/>
              </a:lnSpc>
              <a:buFont typeface="Arial" panose="020B0604020202020204" pitchFamily="34" charset="0"/>
              <a:buAutoNum type="arabicPeriod"/>
              <a:tabLst>
                <a:tab pos="914400" algn="l"/>
              </a:tabLst>
            </a:pPr>
            <a:r>
              <a:rPr lang="nb-NO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Hva innebærer plikten til å gripe inn, punkt </a:t>
            </a:r>
            <a:r>
              <a:rPr lang="nb-NO" sz="2800" dirty="0">
                <a:solidFill>
                  <a:srgbClr val="222222"/>
                </a:solidFill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6.3.2</a:t>
            </a:r>
            <a:r>
              <a:rPr lang="nb-NO" sz="280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Calibri"/>
                <a:cs typeface="Calibri"/>
              </a:rPr>
              <a:t>? </a:t>
            </a:r>
            <a:r>
              <a:rPr lang="nb-NO" sz="1800" dirty="0">
                <a:solidFill>
                  <a:srgbClr val="222222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  <a:cs typeface="Calibri" panose="020F0502020204030204" pitchFamily="34" charset="0"/>
              </a:rPr>
              <a:t>Tenk ett minutt hver, og skriv ned et konkret eksempel fra din hverdag. Ta så en runde i gruppen og si én ting hver.</a:t>
            </a:r>
            <a:endParaRPr lang="nb-NO" sz="1800" dirty="0">
              <a:effectLst/>
              <a:latin typeface="Helvetica Neue" panose="02000503000000020004" pitchFamily="2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1" indent="-457200">
              <a:lnSpc>
                <a:spcPct val="150000"/>
              </a:lnSpc>
              <a:buAutoNum type="arabicPeriod"/>
              <a:tabLst>
                <a:tab pos="914400" algn="l"/>
              </a:tabLst>
            </a:pPr>
            <a:endParaRPr lang="nb-NO" dirty="0">
              <a:solidFill>
                <a:srgbClr val="222222"/>
              </a:solidFill>
              <a:highlight>
                <a:srgbClr val="FFFFFF"/>
              </a:highligh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9466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klær, person, sko, jente&#10;&#10;Automatisk generert beskrivelse">
            <a:extLst>
              <a:ext uri="{FF2B5EF4-FFF2-40B4-BE49-F238E27FC236}">
                <a16:creationId xmlns:a16="http://schemas.microsoft.com/office/drawing/2014/main" id="{C65B9BCD-4F35-135A-5117-62F48B5D8D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585"/>
          <a:stretch/>
        </p:blipFill>
        <p:spPr>
          <a:xfrm>
            <a:off x="2241630" y="208986"/>
            <a:ext cx="7708739" cy="372062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0C885D0F-DA39-2E59-719D-B636464E0FF5}"/>
              </a:ext>
            </a:extLst>
          </p:cNvPr>
          <p:cNvSpPr txBox="1"/>
          <p:nvPr/>
        </p:nvSpPr>
        <p:spPr>
          <a:xfrm>
            <a:off x="1809507" y="4027989"/>
            <a:ext cx="8572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6000" b="1">
                <a:solidFill>
                  <a:schemeClr val="accent1"/>
                </a:solidFill>
                <a:latin typeface="Georgia" panose="02040502050405020303" pitchFamily="18" charset="0"/>
              </a:rPr>
              <a:t>Vi leker:</a:t>
            </a:r>
            <a:br>
              <a:rPr lang="nb-NO" sz="6000" b="1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nb-NO" sz="6000" b="1">
                <a:solidFill>
                  <a:schemeClr val="accent1"/>
                </a:solidFill>
                <a:latin typeface="Georgia" panose="02040502050405020303" pitchFamily="18" charset="0"/>
              </a:rPr>
              <a:t>«Avisleken»</a:t>
            </a:r>
            <a:endParaRPr lang="nb-NO" sz="6000" b="1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78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A7259C-EC6D-0D09-0CE1-8C32CC0C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201926"/>
            <a:ext cx="10993584" cy="1325563"/>
          </a:xfrm>
        </p:spPr>
        <p:txBody>
          <a:bodyPr lIns="91440" tIns="45720" rIns="91440" bIns="45720" anchor="t"/>
          <a:lstStyle/>
          <a:p>
            <a:pPr algn="ctr"/>
            <a:br>
              <a:rPr lang="nb-NO"/>
            </a:br>
            <a:r>
              <a:rPr lang="nb-NO">
                <a:solidFill>
                  <a:schemeClr val="accent1"/>
                </a:solidFill>
                <a:latin typeface="Georgia"/>
              </a:rPr>
              <a:t>Vi oppsummerer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BB630F-56FC-1A4A-24FF-76E118EB0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668" y="2297407"/>
            <a:ext cx="10594306" cy="3287066"/>
          </a:xfrm>
        </p:spPr>
        <p:txBody>
          <a:bodyPr lIns="91440" tIns="45720" rIns="91440" bIns="45720" anchor="t"/>
          <a:lstStyle/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Hva likte du i dag?  </a:t>
            </a: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Hva lærte du? </a:t>
            </a:r>
            <a:endParaRPr lang="nb-NO" sz="200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 lvl="1">
              <a:lnSpc>
                <a:spcPct val="150000"/>
              </a:lnSpc>
              <a:buFont typeface="Arial"/>
              <a:buChar char="•"/>
            </a:pPr>
            <a: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  <a:t>Hva vil jeg øve </a:t>
            </a: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mer </a:t>
            </a:r>
            <a: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  <a:t>på etter denne samlingen? </a:t>
            </a:r>
            <a:b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</a:b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Alle skriver </a:t>
            </a:r>
            <a:r>
              <a:rPr lang="nb-NO" sz="2000">
                <a:effectLst/>
                <a:latin typeface="Georgia"/>
                <a:ea typeface="Times New Roman" panose="02020603050405020304" pitchFamily="18" charset="0"/>
                <a:cs typeface="Arial"/>
              </a:rPr>
              <a:t>ned egne </a:t>
            </a:r>
            <a:r>
              <a:rPr lang="nb-NO" sz="2000">
                <a:latin typeface="Georgia"/>
                <a:ea typeface="Times New Roman" panose="02020603050405020304" pitchFamily="18" charset="0"/>
                <a:cs typeface="Arial"/>
              </a:rPr>
              <a:t>læringsmål for seg selv</a:t>
            </a:r>
            <a:endParaRPr lang="nb-NO" sz="2000">
              <a:effectLst/>
              <a:latin typeface="Georgia"/>
              <a:ea typeface="Calibri" panose="020F0502020204030204" pitchFamily="34" charset="0"/>
              <a:cs typeface="Arial"/>
            </a:endParaRPr>
          </a:p>
          <a:p>
            <a:pPr marL="0" lvl="0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nb-NO" sz="2400">
              <a:effectLst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nb-NO" sz="2400"/>
          </a:p>
        </p:txBody>
      </p:sp>
      <p:pic>
        <p:nvPicPr>
          <p:cNvPr id="5" name="Bilde 4" descr="Et bilde som inneholder klær, person, jente, sko&#10;&#10;Automatisk generert beskrivelse">
            <a:extLst>
              <a:ext uri="{FF2B5EF4-FFF2-40B4-BE49-F238E27FC236}">
                <a16:creationId xmlns:a16="http://schemas.microsoft.com/office/drawing/2014/main" id="{4B5D46F8-0238-6D75-20DA-FE7527829B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09" r="6397"/>
          <a:stretch/>
        </p:blipFill>
        <p:spPr>
          <a:xfrm>
            <a:off x="6698440" y="1979271"/>
            <a:ext cx="4877033" cy="336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1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18E2E6-BA57-DAED-4F2E-A838444D65C6}"/>
              </a:ext>
            </a:extLst>
          </p:cNvPr>
          <p:cNvSpPr txBox="1">
            <a:spLocks/>
          </p:cNvSpPr>
          <p:nvPr/>
        </p:nvSpPr>
        <p:spPr>
          <a:xfrm>
            <a:off x="4229658" y="5801963"/>
            <a:ext cx="6204031" cy="7230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nb-NO" sz="4000">
                <a:latin typeface="Georgia"/>
                <a:ea typeface="Times New Roman" panose="02020603050405020304" pitchFamily="18" charset="0"/>
                <a:cs typeface="Calibri"/>
              </a:rPr>
              <a:t>Takk for innsatsen i dag</a:t>
            </a:r>
          </a:p>
        </p:txBody>
      </p:sp>
    </p:spTree>
    <p:extLst>
      <p:ext uri="{BB962C8B-B14F-4D97-AF65-F5344CB8AC3E}">
        <p14:creationId xmlns:p14="http://schemas.microsoft.com/office/powerpoint/2010/main" val="369324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>
                <a:solidFill>
                  <a:schemeClr val="accent1"/>
                </a:solidFill>
                <a:latin typeface="Georgia"/>
              </a:rPr>
              <a:t>Innledning: </a:t>
            </a:r>
            <a:endParaRPr lang="nb-NO" altLang="nb-NO">
              <a:solidFill>
                <a:schemeClr val="accent1"/>
              </a:solidFill>
            </a:endParaRPr>
          </a:p>
        </p:txBody>
      </p:sp>
      <p:pic>
        <p:nvPicPr>
          <p:cNvPr id="4" name="Plassholder for innhold 3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6B0A0FB8-4AE6-6A83-2C6C-5082CB374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78" y="2125549"/>
            <a:ext cx="10249201" cy="325225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57AF68-3B04-0262-127E-6DE2AAA01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chemeClr val="accent1"/>
                </a:solidFill>
              </a:rPr>
              <a:t>Innholdsbeskrivelse: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B12864-B19C-3885-22B4-2E8604C00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200">
              <a:solidFill>
                <a:srgbClr val="191A35"/>
              </a:solidFill>
              <a:latin typeface="Georgia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20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Denne fagøkten skal handle om mobbing.</a:t>
            </a:r>
            <a:endParaRPr lang="nb-NO">
              <a:latin typeface="Georgia"/>
            </a:endParaRPr>
          </a:p>
          <a:p>
            <a:pPr marL="0" indent="0">
              <a:buNone/>
            </a:pPr>
            <a:endParaRPr lang="nb-NO" sz="2200">
              <a:solidFill>
                <a:srgbClr val="191A35"/>
              </a:solidFill>
              <a:latin typeface="Georgia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200">
                <a:solidFill>
                  <a:srgbClr val="191A35"/>
                </a:solidFill>
                <a:latin typeface="Georgia"/>
                <a:ea typeface="Calibri"/>
                <a:cs typeface="Calibri"/>
              </a:rPr>
              <a:t>Mobbing er ofte ubevisst og skjult. Den vanligste formen for mobbing er ignorering. </a:t>
            </a:r>
            <a:r>
              <a:rPr lang="nb-NO" sz="2200">
                <a:solidFill>
                  <a:srgbClr val="222222"/>
                </a:solidFill>
                <a:latin typeface="Georgia"/>
                <a:ea typeface="Calibri"/>
                <a:cs typeface="Calibri"/>
              </a:rPr>
              <a:t>Økten tar for seg myter om mobbing, og hva vi kan gjøre for å motvirke mobbing og krenkelsesmønstre i klassen.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503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78F6A4-591E-4454-1F41-FC60FE3C1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</p:spPr>
        <p:txBody>
          <a:bodyPr lIns="91440" tIns="45720" rIns="91440" bIns="45720" anchor="t">
            <a:normAutofit/>
          </a:bodyPr>
          <a:lstStyle/>
          <a:p>
            <a:br>
              <a:rPr lang="nb-NO"/>
            </a:br>
            <a:r>
              <a:rPr lang="nb-NO">
                <a:solidFill>
                  <a:schemeClr val="accent1"/>
                </a:solidFill>
                <a:latin typeface="Georgia"/>
              </a:rPr>
              <a:t>Læringsmål:</a:t>
            </a:r>
            <a:endParaRPr lang="nb-NO">
              <a:solidFill>
                <a:schemeClr val="accent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A7622F9-04D3-12F1-7CBF-DC57D07B6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0815" y="2329320"/>
            <a:ext cx="9292113" cy="3806248"/>
          </a:xfrm>
        </p:spPr>
        <p:txBody>
          <a:bodyPr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nb-NO" b="1">
                <a:highlight>
                  <a:srgbClr val="FFFFFF"/>
                </a:highlight>
                <a:latin typeface="Georgia"/>
                <a:ea typeface="Verdana"/>
                <a:cs typeface="Calibri"/>
              </a:rPr>
              <a:t>Etter økten: </a:t>
            </a:r>
          </a:p>
          <a:p>
            <a:pPr marL="0" indent="0">
              <a:buNone/>
            </a:pPr>
            <a:endParaRPr lang="nb-NO">
              <a:highlight>
                <a:srgbClr val="FFFFFF"/>
              </a:highlight>
              <a:latin typeface="Georgia"/>
              <a:ea typeface="Verdana"/>
              <a:cs typeface="Calibri"/>
            </a:endParaRPr>
          </a:p>
          <a:p>
            <a:pPr marL="342900" lvl="0" indent="-342900">
              <a:buAutoNum type="arabicPeriod"/>
            </a:pPr>
            <a:r>
              <a:rPr lang="nb-NO">
                <a:effectLst/>
                <a:highlight>
                  <a:srgbClr val="FFFFFF"/>
                </a:highlight>
                <a:latin typeface="Georgia"/>
                <a:ea typeface="Verdana"/>
                <a:cs typeface="Calibri"/>
              </a:rPr>
              <a:t>Vet jeg mer om mekanismene bak mobbing.</a:t>
            </a:r>
            <a:endParaRPr lang="nb-NO">
              <a:latin typeface="Georgia"/>
            </a:endParaRPr>
          </a:p>
          <a:p>
            <a:pPr marL="342900" indent="-342900">
              <a:buFont typeface="+mj-lt"/>
              <a:buAutoNum type="arabicPeriod"/>
            </a:pPr>
            <a:r>
              <a:rPr lang="nb-NO">
                <a:effectLst/>
                <a:highlight>
                  <a:srgbClr val="FFFFFF"/>
                </a:highlight>
                <a:latin typeface="Georgia"/>
                <a:ea typeface="Verdana"/>
                <a:cs typeface="Calibri"/>
              </a:rPr>
              <a:t>Er jeg tryggere på hva jeg kan gjøre for å bygge et klassemiljø som motvirker mobbing.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51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6DEDC4A1-F299-571D-4AAC-758AF306383B}"/>
              </a:ext>
            </a:extLst>
          </p:cNvPr>
          <p:cNvSpPr txBox="1"/>
          <p:nvPr/>
        </p:nvSpPr>
        <p:spPr>
          <a:xfrm>
            <a:off x="1592494" y="1910993"/>
            <a:ext cx="8652382" cy="28315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 b="1">
                <a:latin typeface="Georgia"/>
                <a:ea typeface="Calibri"/>
                <a:cs typeface="Calibri"/>
              </a:rPr>
              <a:t>Pusteøvelse:</a:t>
            </a:r>
            <a:endParaRPr lang="nb-NO"/>
          </a:p>
          <a:p>
            <a:endParaRPr lang="nb-NO"/>
          </a:p>
          <a:p>
            <a:r>
              <a:rPr lang="nb-NO" sz="4000">
                <a:latin typeface="Georgia"/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Blåse ut lysene</a:t>
            </a:r>
          </a:p>
          <a:p>
            <a:endParaRPr lang="nb-NO" sz="6000" b="1">
              <a:solidFill>
                <a:schemeClr val="accent4">
                  <a:lumMod val="20000"/>
                  <a:lumOff val="80000"/>
                </a:schemeClr>
              </a:solidFill>
              <a:latin typeface="Georgia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C3EC2E-242D-EB1E-2313-63D6680A6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18" y="3623765"/>
            <a:ext cx="10993437" cy="1325563"/>
          </a:xfrm>
        </p:spPr>
        <p:txBody>
          <a:bodyPr/>
          <a:lstStyle/>
          <a:p>
            <a:r>
              <a:rPr lang="nb-NO" sz="6000">
                <a:solidFill>
                  <a:schemeClr val="tx2"/>
                </a:solidFill>
                <a:latin typeface="Georgia"/>
              </a:rPr>
              <a:t>Videoforedrag: </a:t>
            </a:r>
            <a:br>
              <a:rPr lang="nb-NO" sz="6000">
                <a:solidFill>
                  <a:schemeClr val="tx2"/>
                </a:solidFill>
                <a:latin typeface="Georgia"/>
              </a:rPr>
            </a:br>
            <a:r>
              <a:rPr lang="nb-NO" sz="4000">
                <a:solidFill>
                  <a:schemeClr val="tx2"/>
                </a:solidFill>
                <a:latin typeface="Georgi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Mobbing</a:t>
            </a:r>
            <a:br>
              <a:rPr lang="nb-NO" sz="6000">
                <a:solidFill>
                  <a:schemeClr val="tx2"/>
                </a:solidFill>
                <a:latin typeface="Georgia"/>
              </a:rPr>
            </a:br>
            <a:endParaRPr 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0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B8778-8E7D-73FF-5F87-BD966BD4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chemeClr val="accent1"/>
                </a:solidFill>
                <a:latin typeface="Georgia"/>
              </a:rPr>
              <a:t>Refleksjonsøvelser i grupper</a:t>
            </a:r>
            <a:endParaRPr lang="nb-NO">
              <a:solidFill>
                <a:schemeClr val="accent1"/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DC0A4E-F4D7-A45A-D85F-ACB0F7859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b-NO" b="1">
              <a:solidFill>
                <a:srgbClr val="191A35"/>
              </a:solidFill>
              <a:effectLst/>
              <a:latin typeface="Georgia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nb-NO" sz="2600" b="1">
                <a:solidFill>
                  <a:srgbClr val="191A35"/>
                </a:solidFill>
                <a:effectLst/>
                <a:latin typeface="Georgia"/>
                <a:ea typeface="Times New Roman" panose="02020603050405020304" pitchFamily="18" charset="0"/>
                <a:cs typeface="Arial"/>
              </a:rPr>
              <a:t>Fordel roller i gruppen: </a:t>
            </a:r>
            <a:endParaRPr lang="nb-NO" sz="2600">
              <a:effectLst/>
              <a:latin typeface="Georgia"/>
              <a:ea typeface="Times New Roman" panose="02020603050405020304" pitchFamily="18" charset="0"/>
              <a:cs typeface="Arial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>
                <a:effectLst/>
                <a:latin typeface="Georgia"/>
                <a:ea typeface="Calibri"/>
                <a:cs typeface="Arial"/>
              </a:rPr>
              <a:t>Den yngste i gruppen leser oppgavene høyt og er talsperson.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600">
                <a:effectLst/>
                <a:latin typeface="Georgia"/>
                <a:ea typeface="Calibri"/>
                <a:cs typeface="Arial"/>
              </a:rPr>
              <a:t>Den eldste i gruppen er ordstyrer og passer på at alle får ordet etter tur.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nb-NO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Arial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468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0F4DFF-572C-7B9D-AE30-B9EB4ADA3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chemeClr val="accent1"/>
                </a:solidFill>
                <a:latin typeface="Georgia"/>
              </a:rPr>
              <a:t>Oppgave 1: Refleksjonsspørsmål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2C447E-3AF2-8C97-5634-490FE88D9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8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Hvordan kan leken bidra til å avsløre utrygt klassemiljø?</a:t>
            </a:r>
            <a:endParaRPr lang="nb-NO" sz="280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8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Hvordan merker du som lærer når elever bruker hersketeknikker?</a:t>
            </a:r>
            <a:endParaRPr lang="nb-NO" sz="280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8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Hvilke elever tror du er nederst på rangstigen i din klasse?</a:t>
            </a:r>
            <a:endParaRPr lang="nb-NO" sz="280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8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Hvordan kan vi bidra til at hierarkier blir mindre viktige, slik at alle kan fremstå med sine styrker i større grad?</a:t>
            </a:r>
            <a:endParaRPr lang="nb-NO" sz="280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nb-NO" sz="28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Times New Roman" panose="02020603050405020304" pitchFamily="18" charset="0"/>
                <a:cs typeface="Calibri"/>
              </a:rPr>
              <a:t>Hva er gode konsekvenser når regler for oppførsel brytes?</a:t>
            </a:r>
            <a:endParaRPr lang="nb-NO" sz="2800">
              <a:effectLst/>
              <a:highlight>
                <a:srgbClr val="FFFFFF"/>
              </a:highlight>
              <a:latin typeface="Georgia"/>
              <a:ea typeface="Times New Roman" panose="02020603050405020304" pitchFamily="18" charset="0"/>
              <a:cs typeface="Calibri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20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5112E1-3936-F629-2F3C-D8A8BC03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br>
              <a:rPr lang="nb-NO"/>
            </a:br>
            <a:r>
              <a:rPr lang="nb-NO">
                <a:solidFill>
                  <a:schemeClr val="accent1"/>
                </a:solidFill>
                <a:latin typeface="Georgia"/>
              </a:rPr>
              <a:t>Oppgave 2: Hersketeknikker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8AD6E26-4BC2-772C-0851-9A39CF616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6985" y="2222727"/>
            <a:ext cx="4639986" cy="3222706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Usynliggjøring/avvisning/isolering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Bedrevitende (ovenfra og ned)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Tilbakeholdelse av informasjon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Latterliggjøring og erting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Vold og trusler om vold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1C1596F4-8DDE-17E4-45F4-78E9B00A8291}"/>
              </a:ext>
            </a:extLst>
          </p:cNvPr>
          <p:cNvSpPr txBox="1"/>
          <p:nvPr/>
        </p:nvSpPr>
        <p:spPr>
          <a:xfrm>
            <a:off x="581889" y="2222727"/>
            <a:ext cx="6134467" cy="326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Påføring av skyld og skam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Kick and stroke (stryk og klapp)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Definering, baksnakking, ryktespredning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Kalle andre med stygge og nedverdigende ord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Sinne, irritasjon og hakking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Stadig bemerke feil og mangler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Georgia"/>
                <a:ea typeface="Helvetica Neue" panose="02000503000000020004" pitchFamily="2" charset="0"/>
                <a:cs typeface="Helvetica Neue" panose="02000503000000020004" pitchFamily="2" charset="0"/>
              </a:rPr>
              <a:t>Gjøre seg selv til et offer</a:t>
            </a:r>
            <a:endParaRPr lang="nb-NO" sz="2000">
              <a:effectLst/>
              <a:highlight>
                <a:srgbClr val="FFFFFF"/>
              </a:highlight>
              <a:latin typeface="Georgia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76990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DC5D6B-1709-444D-B7DB-979274C11EA1}">
  <ds:schemaRefs>
    <ds:schemaRef ds:uri="b8da453c-6e37-4915-9292-e90fa68e84a7"/>
    <ds:schemaRef ds:uri="ee598b89-8811-470d-ad8e-f3a66432fe1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09099A-FB97-40EA-B92D-1E7A20F45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0ED79-EB28-4500-97A3-7AD9FA743BB7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1</TotalTime>
  <Words>885</Words>
  <Application>Microsoft Macintosh PowerPoint</Application>
  <PresentationFormat>Widescreen</PresentationFormat>
  <Paragraphs>75</Paragraphs>
  <Slides>13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Helvetica Neue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Fagøkt: Mobbing</vt:lpstr>
      <vt:lpstr>Innledning: </vt:lpstr>
      <vt:lpstr>Innholdsbeskrivelse:</vt:lpstr>
      <vt:lpstr> Læringsmål:</vt:lpstr>
      <vt:lpstr>PowerPoint-presentasjon</vt:lpstr>
      <vt:lpstr>Videoforedrag:  Mobbing </vt:lpstr>
      <vt:lpstr> Refleksjonsøvelser i grupper</vt:lpstr>
      <vt:lpstr> Oppgave 1: Refleksjonsspørsmål</vt:lpstr>
      <vt:lpstr> Oppgave 2: Hersketeknikker </vt:lpstr>
      <vt:lpstr> Oppgave 3: Les om aktivitetsplikten </vt:lpstr>
      <vt:lpstr>PowerPoint-presentasjon</vt:lpstr>
      <vt:lpstr> Vi oppsummerer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Audun Sivertsen</cp:lastModifiedBy>
  <cp:revision>4</cp:revision>
  <dcterms:created xsi:type="dcterms:W3CDTF">2023-01-27T13:13:49Z</dcterms:created>
  <dcterms:modified xsi:type="dcterms:W3CDTF">2025-03-11T11:13:48Z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