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1"/>
  </p:notesMasterIdLst>
  <p:sldIdLst>
    <p:sldId id="261" r:id="rId5"/>
    <p:sldId id="269" r:id="rId6"/>
    <p:sldId id="279" r:id="rId7"/>
    <p:sldId id="271" r:id="rId8"/>
    <p:sldId id="263" r:id="rId9"/>
    <p:sldId id="262" r:id="rId10"/>
    <p:sldId id="272" r:id="rId11"/>
    <p:sldId id="273" r:id="rId12"/>
    <p:sldId id="274" r:id="rId13"/>
    <p:sldId id="275" r:id="rId14"/>
    <p:sldId id="276" r:id="rId15"/>
    <p:sldId id="277" r:id="rId16"/>
    <p:sldId id="278" r:id="rId17"/>
    <p:sldId id="265" r:id="rId18"/>
    <p:sldId id="266" r:id="rId19"/>
    <p:sldId id="267"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2697"/>
  </p:normalViewPr>
  <p:slideViewPr>
    <p:cSldViewPr snapToGrid="0" snapToObjects="1">
      <p:cViewPr varScale="1">
        <p:scale>
          <a:sx n="114" d="100"/>
          <a:sy n="114" d="100"/>
        </p:scale>
        <p:origin x="47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r>
            <a:rPr lang="nb-NO" b="1" dirty="0"/>
            <a:t>”Hvor langt bor du fra skolen?”</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E78224AC-CB2D-DE4A-BB3E-1D12E74E359E}">
      <dgm:prSet/>
      <dgm:spPr>
        <a:solidFill>
          <a:schemeClr val="accent6">
            <a:lumMod val="20000"/>
            <a:lumOff val="80000"/>
          </a:schemeClr>
        </a:solidFill>
      </dgm:spPr>
      <dgm:t>
        <a:bodyPr/>
        <a:lstStyle/>
        <a:p>
          <a:r>
            <a:rPr lang="en-US" dirty="0" err="1"/>
            <a:t>Fordel</a:t>
          </a:r>
          <a:r>
            <a:rPr lang="en-US"/>
            <a:t> roller: </a:t>
          </a:r>
          <a:r>
            <a:rPr lang="en-US" baseline="0"/>
            <a:t>Enere</a:t>
          </a:r>
          <a:r>
            <a:rPr lang="en-US" baseline="0" dirty="0"/>
            <a:t>, </a:t>
          </a:r>
          <a:r>
            <a:rPr lang="en-US" baseline="0" dirty="0" err="1"/>
            <a:t>toere</a:t>
          </a:r>
          <a:r>
            <a:rPr lang="en-US" baseline="0" dirty="0"/>
            <a:t>, </a:t>
          </a:r>
          <a:r>
            <a:rPr lang="en-US" baseline="0" dirty="0" err="1"/>
            <a:t>treere</a:t>
          </a:r>
          <a:r>
            <a:rPr lang="en-US" baseline="0" dirty="0"/>
            <a:t> </a:t>
          </a:r>
          <a:r>
            <a:rPr lang="en-US" baseline="0" dirty="0" err="1"/>
            <a:t>og</a:t>
          </a:r>
          <a:r>
            <a:rPr lang="en-US" baseline="0" dirty="0"/>
            <a:t> </a:t>
          </a:r>
          <a:r>
            <a:rPr lang="en-US" baseline="0" dirty="0" err="1"/>
            <a:t>firere</a:t>
          </a:r>
          <a:endParaRPr lang="en-US" dirty="0"/>
        </a:p>
      </dgm:t>
    </dgm:pt>
    <dgm:pt modelId="{A6CB6A68-A2A6-ED4E-BF52-C25EDB1FE8D6}" type="parTrans" cxnId="{4C1C7158-D367-5E4B-8078-CD610CF4AEC8}">
      <dgm:prSet/>
      <dgm:spPr/>
    </dgm:pt>
    <dgm:pt modelId="{F0FB07CE-3C6A-4446-AF7B-46944AE9D548}" type="sibTrans" cxnId="{4C1C7158-D367-5E4B-8078-CD610CF4AEC8}">
      <dgm:prSet/>
      <dgm:spPr/>
      <dgm:t>
        <a:bodyPr/>
        <a:lstStyle/>
        <a:p>
          <a:endParaRPr lang="nb-NO"/>
        </a:p>
      </dgm:t>
    </dgm:pt>
    <dgm:pt modelId="{38F58F4F-D8CE-084D-8D0A-0EDD472D3797}">
      <dgm:prSet/>
      <dgm:spPr>
        <a:solidFill>
          <a:schemeClr val="accent6">
            <a:lumMod val="20000"/>
            <a:lumOff val="80000"/>
          </a:schemeClr>
        </a:solidFill>
      </dgm:spPr>
      <dgm:t>
        <a:bodyPr/>
        <a:lstStyle/>
        <a:p>
          <a:r>
            <a:rPr lang="en-US" dirty="0" err="1"/>
            <a:t>Hver</a:t>
          </a:r>
          <a:r>
            <a:rPr lang="en-US" dirty="0"/>
            <a:t> </a:t>
          </a:r>
          <a:r>
            <a:rPr lang="en-US" dirty="0" err="1"/>
            <a:t>skriver</a:t>
          </a:r>
          <a:r>
            <a:rPr lang="en-US" dirty="0"/>
            <a:t> </a:t>
          </a:r>
          <a:r>
            <a:rPr lang="en-US" dirty="0" err="1"/>
            <a:t>sitt</a:t>
          </a:r>
          <a:r>
            <a:rPr lang="en-US" dirty="0"/>
            <a:t> </a:t>
          </a:r>
          <a:r>
            <a:rPr lang="en-US" dirty="0" err="1"/>
            <a:t>nummer</a:t>
          </a:r>
          <a:r>
            <a:rPr lang="en-US" dirty="0"/>
            <a:t> </a:t>
          </a:r>
          <a:r>
            <a:rPr lang="en-US" dirty="0" err="1"/>
            <a:t>på</a:t>
          </a:r>
          <a:r>
            <a:rPr lang="en-US" dirty="0"/>
            <a:t> </a:t>
          </a:r>
          <a:r>
            <a:rPr lang="en-US" dirty="0" err="1"/>
            <a:t>en</a:t>
          </a:r>
          <a:r>
            <a:rPr lang="en-US" dirty="0"/>
            <a:t> </a:t>
          </a:r>
          <a:r>
            <a:rPr lang="en-US" dirty="0" err="1"/>
            <a:t>lapp</a:t>
          </a:r>
          <a:r>
            <a:rPr lang="en-US" dirty="0"/>
            <a:t> </a:t>
          </a:r>
          <a:r>
            <a:rPr lang="en-US" dirty="0" err="1"/>
            <a:t>på</a:t>
          </a:r>
          <a:r>
            <a:rPr lang="en-US" dirty="0"/>
            <a:t> </a:t>
          </a:r>
          <a:r>
            <a:rPr lang="en-US" dirty="0" err="1"/>
            <a:t>pulten</a:t>
          </a:r>
          <a:endParaRPr lang="en-US" dirty="0"/>
        </a:p>
      </dgm:t>
    </dgm:pt>
    <dgm:pt modelId="{0108FDFF-BBEB-744C-90A9-D5C9304AE3A5}" type="parTrans" cxnId="{F58E943A-C4F2-F54B-A4ED-CBFE7C3BAD77}">
      <dgm:prSet/>
      <dgm:spPr/>
    </dgm:pt>
    <dgm:pt modelId="{D48D1C13-3FDE-124D-9CAD-F98BAAAF2B30}" type="sibTrans" cxnId="{F58E943A-C4F2-F54B-A4ED-CBFE7C3BAD77}">
      <dgm:prSet/>
      <dgm:spPr/>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4">
        <dgm:presLayoutVars>
          <dgm:bulletEnabled val="1"/>
        </dgm:presLayoutVars>
      </dgm:prSet>
      <dgm:spPr/>
    </dgm:pt>
    <dgm:pt modelId="{65992195-1CB0-7047-92EB-D75694E007D5}" type="pres">
      <dgm:prSet presAssocID="{8CC54F98-7BAE-4754-87A2-B1085656FF5C}" presName="sibTrans" presStyleLbl="sibTrans1D1" presStyleIdx="0" presStyleCnt="3"/>
      <dgm:spPr/>
    </dgm:pt>
    <dgm:pt modelId="{AA5C4306-DFB2-A94E-AFF4-116C017EBDFC}" type="pres">
      <dgm:prSet presAssocID="{8CC54F98-7BAE-4754-87A2-B1085656FF5C}" presName="connectorText" presStyleLbl="sibTrans1D1" presStyleIdx="0" presStyleCnt="3"/>
      <dgm:spPr/>
    </dgm:pt>
    <dgm:pt modelId="{D46B6FC9-8D28-E048-B4DC-69A842DF7C03}" type="pres">
      <dgm:prSet presAssocID="{6038A879-0BCA-4A18-BC14-6D1269E391AE}" presName="node" presStyleLbl="node1" presStyleIdx="1" presStyleCnt="4">
        <dgm:presLayoutVars>
          <dgm:bulletEnabled val="1"/>
        </dgm:presLayoutVars>
      </dgm:prSet>
      <dgm:spPr/>
    </dgm:pt>
    <dgm:pt modelId="{DE5943A9-6B9A-2344-B4E4-3F60B55169EA}" type="pres">
      <dgm:prSet presAssocID="{4B6D6E06-2334-4E95-9FF4-4863D2B1644A}" presName="sibTrans" presStyleLbl="sibTrans1D1" presStyleIdx="1" presStyleCnt="3"/>
      <dgm:spPr/>
    </dgm:pt>
    <dgm:pt modelId="{67464D46-F72A-5543-A984-824B91FA4E1E}" type="pres">
      <dgm:prSet presAssocID="{4B6D6E06-2334-4E95-9FF4-4863D2B1644A}" presName="connectorText" presStyleLbl="sibTrans1D1" presStyleIdx="1" presStyleCnt="3"/>
      <dgm:spPr/>
    </dgm:pt>
    <dgm:pt modelId="{38F3F96A-9E63-1448-8556-C70B853F40BF}" type="pres">
      <dgm:prSet presAssocID="{E78224AC-CB2D-DE4A-BB3E-1D12E74E359E}" presName="node" presStyleLbl="node1" presStyleIdx="2" presStyleCnt="4">
        <dgm:presLayoutVars>
          <dgm:bulletEnabled val="1"/>
        </dgm:presLayoutVars>
      </dgm:prSet>
      <dgm:spPr/>
    </dgm:pt>
    <dgm:pt modelId="{A8E489BF-36B8-944D-A429-95B84F3F6BEB}" type="pres">
      <dgm:prSet presAssocID="{F0FB07CE-3C6A-4446-AF7B-46944AE9D548}" presName="sibTrans" presStyleLbl="sibTrans1D1" presStyleIdx="2" presStyleCnt="3"/>
      <dgm:spPr/>
    </dgm:pt>
    <dgm:pt modelId="{50A06D0E-9E62-4C45-813F-4B2CD0E2268D}" type="pres">
      <dgm:prSet presAssocID="{F0FB07CE-3C6A-4446-AF7B-46944AE9D548}" presName="connectorText" presStyleLbl="sibTrans1D1" presStyleIdx="2" presStyleCnt="3"/>
      <dgm:spPr/>
    </dgm:pt>
    <dgm:pt modelId="{F8EED9C4-892F-024A-BFC4-80379EC70357}" type="pres">
      <dgm:prSet presAssocID="{38F58F4F-D8CE-084D-8D0A-0EDD472D3797}" presName="node" presStyleLbl="node1" presStyleIdx="3" presStyleCnt="4">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B9A06F06-BE2D-D747-831E-19B7AEC45DAC}" type="presOf" srcId="{E78224AC-CB2D-DE4A-BB3E-1D12E74E359E}" destId="{38F3F96A-9E63-1448-8556-C70B853F40BF}" srcOrd="0" destOrd="0" presId="urn:microsoft.com/office/officeart/2016/7/layout/RepeatingBendingProcessNew"/>
    <dgm:cxn modelId="{FF922C0B-34A3-A540-A994-13539949887B}" type="presOf" srcId="{8CC54F98-7BAE-4754-87A2-B1085656FF5C}" destId="{65992195-1CB0-7047-92EB-D75694E007D5}" srcOrd="0" destOrd="0" presId="urn:microsoft.com/office/officeart/2016/7/layout/RepeatingBendingProcessNew"/>
    <dgm:cxn modelId="{73325836-2F9E-A840-8744-6A171A19E46A}" type="presOf" srcId="{4B6D6E06-2334-4E95-9FF4-4863D2B1644A}" destId="{67464D46-F72A-5543-A984-824B91FA4E1E}" srcOrd="1" destOrd="0" presId="urn:microsoft.com/office/officeart/2016/7/layout/RepeatingBendingProcessNew"/>
    <dgm:cxn modelId="{F58E943A-C4F2-F54B-A4ED-CBFE7C3BAD77}" srcId="{6030B2DD-1C9B-47D9-AC0A-CC738D45504D}" destId="{38F58F4F-D8CE-084D-8D0A-0EDD472D3797}" srcOrd="3" destOrd="0" parTransId="{0108FDFF-BBEB-744C-90A9-D5C9304AE3A5}" sibTransId="{D48D1C13-3FDE-124D-9CAD-F98BAAAF2B30}"/>
    <dgm:cxn modelId="{D8334656-BED5-D841-942C-D39385479213}" type="presOf" srcId="{F0FB07CE-3C6A-4446-AF7B-46944AE9D548}" destId="{50A06D0E-9E62-4C45-813F-4B2CD0E2268D}" srcOrd="1" destOrd="0" presId="urn:microsoft.com/office/officeart/2016/7/layout/RepeatingBendingProcessNew"/>
    <dgm:cxn modelId="{4C1C7158-D367-5E4B-8078-CD610CF4AEC8}" srcId="{6030B2DD-1C9B-47D9-AC0A-CC738D45504D}" destId="{E78224AC-CB2D-DE4A-BB3E-1D12E74E359E}" srcOrd="2" destOrd="0" parTransId="{A6CB6A68-A2A6-ED4E-BF52-C25EDB1FE8D6}" sibTransId="{F0FB07CE-3C6A-4446-AF7B-46944AE9D548}"/>
    <dgm:cxn modelId="{FAC1DE60-CD74-8C42-BC11-8E6115EA5711}" type="presOf" srcId="{36FE66CB-27D2-47B3-8A8D-4F4DCE18F9FC}" destId="{6F45F2D9-E0BD-EC4D-B162-3153603DB088}" srcOrd="0" destOrd="0" presId="urn:microsoft.com/office/officeart/2016/7/layout/RepeatingBendingProcessNew"/>
    <dgm:cxn modelId="{91EB4E65-5CDF-AE4D-8B84-740C0D8824CC}" type="presOf" srcId="{F0FB07CE-3C6A-4446-AF7B-46944AE9D548}" destId="{A8E489BF-36B8-944D-A429-95B84F3F6BEB}" srcOrd="0" destOrd="0" presId="urn:microsoft.com/office/officeart/2016/7/layout/RepeatingBendingProcessNew"/>
    <dgm:cxn modelId="{DDE37565-369E-F441-95F3-497C2EE7A18A}" type="presOf" srcId="{4B6D6E06-2334-4E95-9FF4-4863D2B1644A}" destId="{DE5943A9-6B9A-2344-B4E4-3F60B55169EA}" srcOrd="0" destOrd="0" presId="urn:microsoft.com/office/officeart/2016/7/layout/RepeatingBendingProcessNew"/>
    <dgm:cxn modelId="{7A6BC56C-07B3-9341-86DB-0CD1FB75C0F9}" type="presOf" srcId="{38F58F4F-D8CE-084D-8D0A-0EDD472D3797}" destId="{F8EED9C4-892F-024A-BFC4-80379EC70357}" srcOrd="0" destOrd="0" presId="urn:microsoft.com/office/officeart/2016/7/layout/RepeatingBendingProcessNew"/>
    <dgm:cxn modelId="{CF4F2C87-5FCB-BF43-9DA2-5885998D70B2}" type="presOf" srcId="{8CC54F98-7BAE-4754-87A2-B1085656FF5C}" destId="{AA5C4306-DFB2-A94E-AFF4-116C017EBDFC}" srcOrd="1"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E678C1DE-F596-9145-9421-9236B05B931B}" type="presOf" srcId="{6030B2DD-1C9B-47D9-AC0A-CC738D45504D}" destId="{A2257A8A-B7A4-FF4C-9CDD-F74AE5DD1C15}" srcOrd="0" destOrd="0" presId="urn:microsoft.com/office/officeart/2016/7/layout/RepeatingBendingProcessNew"/>
    <dgm:cxn modelId="{24B513E7-DE47-4C40-8929-972BE339A70E}" type="presOf" srcId="{6038A879-0BCA-4A18-BC14-6D1269E391AE}" destId="{D46B6FC9-8D28-E048-B4DC-69A842DF7C03}" srcOrd="0" destOrd="0" presId="urn:microsoft.com/office/officeart/2016/7/layout/RepeatingBendingProcessNew"/>
    <dgm:cxn modelId="{91C9DBF2-CEC8-C049-AFBF-A930827B2D2F}" type="presParOf" srcId="{A2257A8A-B7A4-FF4C-9CDD-F74AE5DD1C15}" destId="{6F45F2D9-E0BD-EC4D-B162-3153603DB088}" srcOrd="0" destOrd="0" presId="urn:microsoft.com/office/officeart/2016/7/layout/RepeatingBendingProcessNew"/>
    <dgm:cxn modelId="{F52DA231-AF01-CD44-944B-41469EBDA4EE}" type="presParOf" srcId="{A2257A8A-B7A4-FF4C-9CDD-F74AE5DD1C15}" destId="{65992195-1CB0-7047-92EB-D75694E007D5}" srcOrd="1" destOrd="0" presId="urn:microsoft.com/office/officeart/2016/7/layout/RepeatingBendingProcessNew"/>
    <dgm:cxn modelId="{98FA519E-4184-3B46-A327-0FADC8AF911D}" type="presParOf" srcId="{65992195-1CB0-7047-92EB-D75694E007D5}" destId="{AA5C4306-DFB2-A94E-AFF4-116C017EBDFC}" srcOrd="0" destOrd="0" presId="urn:microsoft.com/office/officeart/2016/7/layout/RepeatingBendingProcessNew"/>
    <dgm:cxn modelId="{994BF5BC-421F-F249-9140-84847BF76803}" type="presParOf" srcId="{A2257A8A-B7A4-FF4C-9CDD-F74AE5DD1C15}" destId="{D46B6FC9-8D28-E048-B4DC-69A842DF7C03}" srcOrd="2" destOrd="0" presId="urn:microsoft.com/office/officeart/2016/7/layout/RepeatingBendingProcessNew"/>
    <dgm:cxn modelId="{7C08BB40-C127-F14F-9330-46ED671FD0C6}" type="presParOf" srcId="{A2257A8A-B7A4-FF4C-9CDD-F74AE5DD1C15}" destId="{DE5943A9-6B9A-2344-B4E4-3F60B55169EA}" srcOrd="3" destOrd="0" presId="urn:microsoft.com/office/officeart/2016/7/layout/RepeatingBendingProcessNew"/>
    <dgm:cxn modelId="{665378E9-703F-7C4A-B2B9-7CB97E84B739}" type="presParOf" srcId="{DE5943A9-6B9A-2344-B4E4-3F60B55169EA}" destId="{67464D46-F72A-5543-A984-824B91FA4E1E}" srcOrd="0" destOrd="0" presId="urn:microsoft.com/office/officeart/2016/7/layout/RepeatingBendingProcessNew"/>
    <dgm:cxn modelId="{82F30404-5731-BC4B-A7AA-00C7D43435EA}" type="presParOf" srcId="{A2257A8A-B7A4-FF4C-9CDD-F74AE5DD1C15}" destId="{38F3F96A-9E63-1448-8556-C70B853F40BF}" srcOrd="4" destOrd="0" presId="urn:microsoft.com/office/officeart/2016/7/layout/RepeatingBendingProcessNew"/>
    <dgm:cxn modelId="{1CFC2A8C-568A-6A41-B69F-D2DB150FC373}" type="presParOf" srcId="{A2257A8A-B7A4-FF4C-9CDD-F74AE5DD1C15}" destId="{A8E489BF-36B8-944D-A429-95B84F3F6BEB}" srcOrd="5" destOrd="0" presId="urn:microsoft.com/office/officeart/2016/7/layout/RepeatingBendingProcessNew"/>
    <dgm:cxn modelId="{EE00B6F1-2C22-0243-8089-93A3E1E7CE34}" type="presParOf" srcId="{A8E489BF-36B8-944D-A429-95B84F3F6BEB}" destId="{50A06D0E-9E62-4C45-813F-4B2CD0E2268D}" srcOrd="0" destOrd="0" presId="urn:microsoft.com/office/officeart/2016/7/layout/RepeatingBendingProcessNew"/>
    <dgm:cxn modelId="{F2E6E544-5AE1-F748-B873-F9F2866CB1DE}" type="presParOf" srcId="{A2257A8A-B7A4-FF4C-9CDD-F74AE5DD1C15}" destId="{F8EED9C4-892F-024A-BFC4-80379EC70357}"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2809564" y="1574173"/>
          <a:ext cx="615710" cy="91440"/>
        </a:xfrm>
        <a:custGeom>
          <a:avLst/>
          <a:gdLst/>
          <a:ahLst/>
          <a:cxnLst/>
          <a:rect l="0" t="0" r="0" b="0"/>
          <a:pathLst>
            <a:path>
              <a:moveTo>
                <a:pt x="0" y="45720"/>
              </a:moveTo>
              <a:lnTo>
                <a:pt x="615710"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1261" y="1616661"/>
        <a:ext cx="32315" cy="6463"/>
      </dsp:txXfrm>
    </dsp:sp>
    <dsp:sp modelId="{6F45F2D9-E0BD-EC4D-B162-3153603DB088}">
      <dsp:nvSpPr>
        <dsp:cNvPr id="0" name=""/>
        <dsp:cNvSpPr/>
      </dsp:nvSpPr>
      <dsp:spPr>
        <a:xfrm>
          <a:off x="1316" y="77687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nb-NO" sz="2300" b="0" i="0" kern="1200" dirty="0"/>
            <a:t>Alle stiller seg på en rekke etter: </a:t>
          </a:r>
          <a:r>
            <a:rPr lang="nb-NO" sz="2300" b="1" kern="1200" dirty="0"/>
            <a:t>”Hvor langt bor du fra skolen?”</a:t>
          </a:r>
          <a:endParaRPr lang="en-US" sz="2300" kern="1200" dirty="0"/>
        </a:p>
      </dsp:txBody>
      <dsp:txXfrm>
        <a:off x="1316" y="776878"/>
        <a:ext cx="2810047" cy="1686028"/>
      </dsp:txXfrm>
    </dsp:sp>
    <dsp:sp modelId="{DE5943A9-6B9A-2344-B4E4-3F60B55169EA}">
      <dsp:nvSpPr>
        <dsp:cNvPr id="0" name=""/>
        <dsp:cNvSpPr/>
      </dsp:nvSpPr>
      <dsp:spPr>
        <a:xfrm>
          <a:off x="1406340" y="2461107"/>
          <a:ext cx="3456358" cy="615710"/>
        </a:xfrm>
        <a:custGeom>
          <a:avLst/>
          <a:gdLst/>
          <a:ahLst/>
          <a:cxnLst/>
          <a:rect l="0" t="0" r="0" b="0"/>
          <a:pathLst>
            <a:path>
              <a:moveTo>
                <a:pt x="3456358" y="0"/>
              </a:moveTo>
              <a:lnTo>
                <a:pt x="3456358" y="324955"/>
              </a:lnTo>
              <a:lnTo>
                <a:pt x="0" y="324955"/>
              </a:lnTo>
              <a:lnTo>
                <a:pt x="0" y="61571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6612" y="2765731"/>
        <a:ext cx="175813" cy="6463"/>
      </dsp:txXfrm>
    </dsp:sp>
    <dsp:sp modelId="{D46B6FC9-8D28-E048-B4DC-69A842DF7C03}">
      <dsp:nvSpPr>
        <dsp:cNvPr id="0" name=""/>
        <dsp:cNvSpPr/>
      </dsp:nvSpPr>
      <dsp:spPr>
        <a:xfrm>
          <a:off x="3457674" y="77687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nb-NO" sz="2300" b="1" kern="1200" dirty="0"/>
            <a:t>Gruppeinndeling:</a:t>
          </a:r>
          <a:r>
            <a:rPr lang="nb-NO" sz="2300" kern="1200" dirty="0"/>
            <a:t> Lag grupper med 4 elever i hver</a:t>
          </a:r>
          <a:endParaRPr lang="en-US" sz="2300" kern="1200" dirty="0"/>
        </a:p>
      </dsp:txBody>
      <dsp:txXfrm>
        <a:off x="3457674" y="776878"/>
        <a:ext cx="2810047" cy="1686028"/>
      </dsp:txXfrm>
    </dsp:sp>
    <dsp:sp modelId="{A8E489BF-36B8-944D-A429-95B84F3F6BEB}">
      <dsp:nvSpPr>
        <dsp:cNvPr id="0" name=""/>
        <dsp:cNvSpPr/>
      </dsp:nvSpPr>
      <dsp:spPr>
        <a:xfrm>
          <a:off x="2809564" y="3906512"/>
          <a:ext cx="615710" cy="91440"/>
        </a:xfrm>
        <a:custGeom>
          <a:avLst/>
          <a:gdLst/>
          <a:ahLst/>
          <a:cxnLst/>
          <a:rect l="0" t="0" r="0" b="0"/>
          <a:pathLst>
            <a:path>
              <a:moveTo>
                <a:pt x="0" y="45720"/>
              </a:moveTo>
              <a:lnTo>
                <a:pt x="61571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3101261" y="3949001"/>
        <a:ext cx="32315" cy="6463"/>
      </dsp:txXfrm>
    </dsp:sp>
    <dsp:sp modelId="{38F3F96A-9E63-1448-8556-C70B853F40BF}">
      <dsp:nvSpPr>
        <dsp:cNvPr id="0" name=""/>
        <dsp:cNvSpPr/>
      </dsp:nvSpPr>
      <dsp:spPr>
        <a:xfrm>
          <a:off x="1316" y="310921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en-US" sz="2300" kern="1200" dirty="0" err="1"/>
            <a:t>Fordel</a:t>
          </a:r>
          <a:r>
            <a:rPr lang="en-US" sz="2300" kern="1200"/>
            <a:t> roller: </a:t>
          </a:r>
          <a:r>
            <a:rPr lang="en-US" sz="2300" kern="1200" baseline="0"/>
            <a:t>Enere</a:t>
          </a:r>
          <a:r>
            <a:rPr lang="en-US" sz="2300" kern="1200" baseline="0" dirty="0"/>
            <a:t>, </a:t>
          </a:r>
          <a:r>
            <a:rPr lang="en-US" sz="2300" kern="1200" baseline="0" dirty="0" err="1"/>
            <a:t>toere</a:t>
          </a:r>
          <a:r>
            <a:rPr lang="en-US" sz="2300" kern="1200" baseline="0" dirty="0"/>
            <a:t>, </a:t>
          </a:r>
          <a:r>
            <a:rPr lang="en-US" sz="2300" kern="1200" baseline="0" dirty="0" err="1"/>
            <a:t>treere</a:t>
          </a:r>
          <a:r>
            <a:rPr lang="en-US" sz="2300" kern="1200" baseline="0" dirty="0"/>
            <a:t> </a:t>
          </a:r>
          <a:r>
            <a:rPr lang="en-US" sz="2300" kern="1200" baseline="0" dirty="0" err="1"/>
            <a:t>og</a:t>
          </a:r>
          <a:r>
            <a:rPr lang="en-US" sz="2300" kern="1200" baseline="0" dirty="0"/>
            <a:t> </a:t>
          </a:r>
          <a:r>
            <a:rPr lang="en-US" sz="2300" kern="1200" baseline="0" dirty="0" err="1"/>
            <a:t>firere</a:t>
          </a:r>
          <a:endParaRPr lang="en-US" sz="2300" kern="1200" dirty="0"/>
        </a:p>
      </dsp:txBody>
      <dsp:txXfrm>
        <a:off x="1316" y="3109218"/>
        <a:ext cx="2810047" cy="1686028"/>
      </dsp:txXfrm>
    </dsp:sp>
    <dsp:sp modelId="{F8EED9C4-892F-024A-BFC4-80379EC70357}">
      <dsp:nvSpPr>
        <dsp:cNvPr id="0" name=""/>
        <dsp:cNvSpPr/>
      </dsp:nvSpPr>
      <dsp:spPr>
        <a:xfrm>
          <a:off x="3457674" y="310921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en-US" sz="2300" kern="1200" dirty="0" err="1"/>
            <a:t>Hver</a:t>
          </a:r>
          <a:r>
            <a:rPr lang="en-US" sz="2300" kern="1200" dirty="0"/>
            <a:t> </a:t>
          </a:r>
          <a:r>
            <a:rPr lang="en-US" sz="2300" kern="1200" dirty="0" err="1"/>
            <a:t>skriver</a:t>
          </a:r>
          <a:r>
            <a:rPr lang="en-US" sz="2300" kern="1200" dirty="0"/>
            <a:t> </a:t>
          </a:r>
          <a:r>
            <a:rPr lang="en-US" sz="2300" kern="1200" dirty="0" err="1"/>
            <a:t>sitt</a:t>
          </a:r>
          <a:r>
            <a:rPr lang="en-US" sz="2300" kern="1200" dirty="0"/>
            <a:t> </a:t>
          </a:r>
          <a:r>
            <a:rPr lang="en-US" sz="2300" kern="1200" dirty="0" err="1"/>
            <a:t>nummer</a:t>
          </a:r>
          <a:r>
            <a:rPr lang="en-US" sz="2300" kern="1200" dirty="0"/>
            <a:t> </a:t>
          </a:r>
          <a:r>
            <a:rPr lang="en-US" sz="2300" kern="1200" dirty="0" err="1"/>
            <a:t>på</a:t>
          </a:r>
          <a:r>
            <a:rPr lang="en-US" sz="2300" kern="1200" dirty="0"/>
            <a:t> </a:t>
          </a:r>
          <a:r>
            <a:rPr lang="en-US" sz="2300" kern="1200" dirty="0" err="1"/>
            <a:t>en</a:t>
          </a:r>
          <a:r>
            <a:rPr lang="en-US" sz="2300" kern="1200" dirty="0"/>
            <a:t> </a:t>
          </a:r>
          <a:r>
            <a:rPr lang="en-US" sz="2300" kern="1200" dirty="0" err="1"/>
            <a:t>lapp</a:t>
          </a:r>
          <a:r>
            <a:rPr lang="en-US" sz="2300" kern="1200" dirty="0"/>
            <a:t> </a:t>
          </a:r>
          <a:r>
            <a:rPr lang="en-US" sz="2300" kern="1200" dirty="0" err="1"/>
            <a:t>på</a:t>
          </a:r>
          <a:r>
            <a:rPr lang="en-US" sz="2300" kern="1200" dirty="0"/>
            <a:t> </a:t>
          </a:r>
          <a:r>
            <a:rPr lang="en-US" sz="2300" kern="1200" dirty="0" err="1"/>
            <a:t>pulten</a:t>
          </a:r>
          <a:endParaRPr lang="en-US" sz="2300" kern="1200" dirty="0"/>
        </a:p>
      </dsp:txBody>
      <dsp:txXfrm>
        <a:off x="3457674" y="3109218"/>
        <a:ext cx="2810047" cy="168602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3D10B-AAED-8D46-9043-34672E846934}" type="datetimeFigureOut">
              <a:rPr lang="nn-NO" smtClean="0"/>
              <a:pPr/>
              <a:t>19.02.2022</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DBC99-32F9-9A40-8CAF-5BFE9538FE4A}"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Avslutt øvelsen med å si følgende: Grunnen til at vi gjør denne øvelsen er for å kjenne litt på effekten av det å bli møtt på en avvisende og utestengende måte. Kanskje er personen bare trøtt, sliten, eller rett og slett uinteressert. Uansett - det skaper ubehag hos oss alle, enda vi vet det bare er et eksperiment. Øvelsen viser også at krenkelse/mobbing kan skje på mange måter. Vi tåler alle slike øyeblikk med avvisning eller manglende interesse, men om dette blir et mønster og vedvarer over tid kan det medføre store vansker for oss. Ignorering, avvisning og </a:t>
            </a:r>
            <a:r>
              <a:rPr lang="nb-NO" sz="1200" kern="1200" dirty="0" err="1">
                <a:solidFill>
                  <a:schemeClr val="tx1"/>
                </a:solidFill>
                <a:latin typeface="+mn-lt"/>
                <a:ea typeface="+mn-ea"/>
                <a:cs typeface="+mn-cs"/>
              </a:rPr>
              <a:t>utestengelse</a:t>
            </a:r>
            <a:r>
              <a:rPr lang="nb-NO" sz="1200" kern="1200" dirty="0">
                <a:solidFill>
                  <a:schemeClr val="tx1"/>
                </a:solidFill>
                <a:latin typeface="+mn-lt"/>
                <a:ea typeface="+mn-ea"/>
                <a:cs typeface="+mn-cs"/>
              </a:rPr>
              <a:t> er mobbing. Da er det grunn til å si ifra.</a:t>
            </a:r>
            <a:endParaRPr lang="nn-NO" dirty="0"/>
          </a:p>
        </p:txBody>
      </p:sp>
      <p:sp>
        <p:nvSpPr>
          <p:cNvPr id="4" name="Plassholder for lysbildenummer 3"/>
          <p:cNvSpPr>
            <a:spLocks noGrp="1"/>
          </p:cNvSpPr>
          <p:nvPr>
            <p:ph type="sldNum" sz="quarter" idx="10"/>
          </p:nvPr>
        </p:nvSpPr>
        <p:spPr/>
        <p:txBody>
          <a:bodyPr/>
          <a:lstStyle/>
          <a:p>
            <a:fld id="{F38DBC99-32F9-9A40-8CAF-5BFE9538FE4A}" type="slidenum">
              <a:rPr lang="nn-NO" smtClean="0"/>
              <a:pPr/>
              <a:t>8</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19.02.2022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810992"/>
          </a:xfrm>
        </p:spPr>
        <p:txBody>
          <a:bodyPr/>
          <a:lstStyle/>
          <a:p>
            <a:r>
              <a:rPr lang="nb-NO"/>
              <a:t>I klassen:</a:t>
            </a:r>
            <a:br>
              <a:rPr lang="nb-NO"/>
            </a:br>
            <a:r>
              <a:rPr lang="nb-NO"/>
              <a:t>Miljø</a:t>
            </a:r>
            <a:br>
              <a:rPr lang="nb-NO" dirty="0"/>
            </a:br>
            <a:endParaRPr lang="nb-NO" dirty="0"/>
          </a:p>
        </p:txBody>
      </p:sp>
      <p:sp>
        <p:nvSpPr>
          <p:cNvPr id="3" name="Undertittel 2"/>
          <p:cNvSpPr txBox="1">
            <a:spLocks/>
          </p:cNvSpPr>
          <p:nvPr/>
        </p:nvSpPr>
        <p:spPr>
          <a:xfrm>
            <a:off x="6877877" y="3046912"/>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700" y="460375"/>
            <a:ext cx="10515600" cy="963246"/>
          </a:xfrm>
        </p:spPr>
        <p:txBody>
          <a:bodyPr lIns="117226" tIns="58613" rIns="117226" bIns="58613">
            <a:noAutofit/>
          </a:bodyPr>
          <a:lstStyle/>
          <a:p>
            <a:r>
              <a:rPr lang="nb-NO" sz="3800" dirty="0"/>
              <a:t>Idéverksted: Du hører til i klassen og vi savner deg når du er borte (10 min)</a:t>
            </a:r>
            <a:br>
              <a:rPr lang="nb-NO" sz="3800" dirty="0"/>
            </a:br>
            <a:endParaRPr lang="nn-NO" sz="3800" dirty="0"/>
          </a:p>
        </p:txBody>
      </p:sp>
      <p:sp>
        <p:nvSpPr>
          <p:cNvPr id="4" name="Plassholder for innhold 3"/>
          <p:cNvSpPr>
            <a:spLocks noGrp="1"/>
          </p:cNvSpPr>
          <p:nvPr>
            <p:ph sz="half" idx="2"/>
          </p:nvPr>
        </p:nvSpPr>
        <p:spPr>
          <a:xfrm>
            <a:off x="647700" y="1825625"/>
            <a:ext cx="10515600" cy="4605935"/>
          </a:xfrm>
        </p:spPr>
        <p:txBody>
          <a:bodyPr lIns="117226" tIns="58613" rIns="117226" bIns="58613">
            <a:normAutofit/>
          </a:bodyPr>
          <a:lstStyle/>
          <a:p>
            <a:pPr lvl="0"/>
            <a:r>
              <a:rPr lang="nb-NO" sz="2300" dirty="0">
                <a:solidFill>
                  <a:schemeClr val="tx1"/>
                </a:solidFill>
              </a:rPr>
              <a:t>Besvar følgende spørsmål sammen, i gruppa:</a:t>
            </a:r>
          </a:p>
          <a:p>
            <a:pPr marL="896780" lvl="1" indent="-439598">
              <a:buFont typeface="+mj-lt"/>
              <a:buAutoNum type="arabicParenR"/>
            </a:pPr>
            <a:r>
              <a:rPr lang="nb-NO" sz="2300" b="1" dirty="0">
                <a:solidFill>
                  <a:schemeClr val="tx1"/>
                </a:solidFill>
              </a:rPr>
              <a:t>Hva er hyggelig </a:t>
            </a:r>
            <a:r>
              <a:rPr lang="nb-NO" sz="2300" b="1" i="1" dirty="0">
                <a:solidFill>
                  <a:schemeClr val="tx1"/>
                </a:solidFill>
              </a:rPr>
              <a:t>å gjøre</a:t>
            </a:r>
            <a:r>
              <a:rPr lang="nb-NO" sz="2300" b="1" dirty="0">
                <a:solidFill>
                  <a:schemeClr val="tx1"/>
                </a:solidFill>
              </a:rPr>
              <a:t> når en elev ikke er på skolen, for å vise at hun/han er savnet? Hvem kan gjøre det?</a:t>
            </a:r>
            <a:endParaRPr lang="nb-NO" sz="2300" dirty="0">
              <a:solidFill>
                <a:schemeClr val="tx1"/>
              </a:solidFill>
            </a:endParaRPr>
          </a:p>
          <a:p>
            <a:pPr marL="896780" lvl="1" indent="-439598">
              <a:buFont typeface="+mj-lt"/>
              <a:buAutoNum type="arabicParenR"/>
            </a:pPr>
            <a:r>
              <a:rPr lang="nb-NO" sz="2300" b="1" dirty="0">
                <a:solidFill>
                  <a:schemeClr val="tx1"/>
                </a:solidFill>
              </a:rPr>
              <a:t>Hva er hyggelig </a:t>
            </a:r>
            <a:r>
              <a:rPr lang="nb-NO" sz="2300" b="1" i="1" dirty="0">
                <a:solidFill>
                  <a:schemeClr val="tx1"/>
                </a:solidFill>
              </a:rPr>
              <a:t>å si</a:t>
            </a:r>
            <a:r>
              <a:rPr lang="nb-NO" sz="2300" b="1" dirty="0">
                <a:solidFill>
                  <a:schemeClr val="tx1"/>
                </a:solidFill>
              </a:rPr>
              <a:t> når en i klassen kommer tilbake, og hva er ikke hyggelig å si?</a:t>
            </a:r>
            <a:endParaRPr lang="nb-NO" sz="2300" dirty="0">
              <a:solidFill>
                <a:schemeClr val="tx1"/>
              </a:solidFill>
            </a:endParaRPr>
          </a:p>
          <a:p>
            <a:pPr lvl="0"/>
            <a:r>
              <a:rPr lang="nb-NO" sz="2300" i="1" dirty="0" err="1">
                <a:solidFill>
                  <a:schemeClr val="tx1"/>
                </a:solidFill>
              </a:rPr>
              <a:t>Énerne</a:t>
            </a:r>
            <a:r>
              <a:rPr lang="nb-NO" sz="2300" i="1" dirty="0">
                <a:solidFill>
                  <a:schemeClr val="tx1"/>
                </a:solidFill>
              </a:rPr>
              <a:t> er ordstyrer </a:t>
            </a:r>
            <a:r>
              <a:rPr lang="nb-NO" sz="2300" dirty="0">
                <a:solidFill>
                  <a:schemeClr val="tx1"/>
                </a:solidFill>
              </a:rPr>
              <a:t>og sender ordet rundt</a:t>
            </a:r>
          </a:p>
          <a:p>
            <a:pPr lvl="0"/>
            <a:r>
              <a:rPr lang="nb-NO" sz="2300" i="1" dirty="0">
                <a:solidFill>
                  <a:schemeClr val="tx1"/>
                </a:solidFill>
              </a:rPr>
              <a:t>Toerne er sekretær</a:t>
            </a:r>
            <a:r>
              <a:rPr lang="nb-NO" sz="2300" dirty="0">
                <a:solidFill>
                  <a:schemeClr val="tx1"/>
                </a:solidFill>
              </a:rPr>
              <a:t> og skriver ned gruppens                                                        beste ideer på et ark </a:t>
            </a:r>
          </a:p>
          <a:p>
            <a:pPr lvl="0"/>
            <a:r>
              <a:rPr lang="nb-NO" sz="2300" i="1" dirty="0">
                <a:solidFill>
                  <a:schemeClr val="tx1"/>
                </a:solidFill>
              </a:rPr>
              <a:t>Treerne er talsperson</a:t>
            </a:r>
            <a:r>
              <a:rPr lang="nb-NO" sz="2300" dirty="0">
                <a:solidFill>
                  <a:schemeClr val="tx1"/>
                </a:solidFill>
              </a:rPr>
              <a:t> for sin gruppe og leser opp svar</a:t>
            </a:r>
          </a:p>
          <a:p>
            <a:pPr lvl="0"/>
            <a:r>
              <a:rPr lang="nb-NO" sz="2300" dirty="0">
                <a:solidFill>
                  <a:schemeClr val="tx1"/>
                </a:solidFill>
              </a:rPr>
              <a:t>Lærer tar vare på svarene og bruker disse til å                                                                      lage en felles klassestrategi for når en elev er                                                                  borte</a:t>
            </a:r>
          </a:p>
          <a:p>
            <a:endParaRPr lang="nn-NO" dirty="0"/>
          </a:p>
        </p:txBody>
      </p:sp>
      <p:pic>
        <p:nvPicPr>
          <p:cNvPr id="5" name="Bilde 4"/>
          <p:cNvPicPr>
            <a:picLocks noChangeAspect="1"/>
          </p:cNvPicPr>
          <p:nvPr/>
        </p:nvPicPr>
        <p:blipFill>
          <a:blip r:embed="rId2"/>
          <a:srcRect l="7382"/>
          <a:stretch>
            <a:fillRect/>
          </a:stretch>
        </p:blipFill>
        <p:spPr>
          <a:xfrm>
            <a:off x="7502493" y="3874456"/>
            <a:ext cx="3526992" cy="2284845"/>
          </a:xfrm>
          <a:prstGeom prst="rect">
            <a:avLst/>
          </a:prstGeom>
        </p:spPr>
      </p:pic>
      <p:sp>
        <p:nvSpPr>
          <p:cNvPr id="6" name="TekstSylinder 5"/>
          <p:cNvSpPr txBox="1"/>
          <p:nvPr/>
        </p:nvSpPr>
        <p:spPr>
          <a:xfrm>
            <a:off x="9690832" y="6299284"/>
            <a:ext cx="1472468"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Pixabay.com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581889" y="500063"/>
            <a:ext cx="10515600" cy="1325563"/>
          </a:xfrm>
        </p:spPr>
        <p:txBody>
          <a:bodyPr lIns="117226" tIns="58613" rIns="117226" bIns="58613">
            <a:normAutofit/>
          </a:bodyPr>
          <a:lstStyle/>
          <a:p>
            <a:r>
              <a:rPr lang="nb-NO" sz="3800" dirty="0"/>
              <a:t>Ballonglek med navn (5 min)</a:t>
            </a:r>
          </a:p>
        </p:txBody>
      </p:sp>
      <p:sp>
        <p:nvSpPr>
          <p:cNvPr id="6" name="Plassholder for innhold 5"/>
          <p:cNvSpPr>
            <a:spLocks noGrp="1"/>
          </p:cNvSpPr>
          <p:nvPr>
            <p:ph idx="1"/>
          </p:nvPr>
        </p:nvSpPr>
        <p:spPr/>
        <p:txBody>
          <a:bodyPr lIns="117226" tIns="58613" rIns="117226" bIns="58613">
            <a:normAutofit lnSpcReduction="10000"/>
          </a:bodyPr>
          <a:lstStyle/>
          <a:p>
            <a:r>
              <a:rPr lang="nb-NO" sz="2300" b="1" dirty="0">
                <a:solidFill>
                  <a:schemeClr val="tx1"/>
                </a:solidFill>
              </a:rPr>
              <a:t>Hvilke to navn i klassen er etter deg i alfabetet? </a:t>
            </a:r>
            <a:r>
              <a:rPr lang="nb-NO" sz="2300" dirty="0">
                <a:solidFill>
                  <a:schemeClr val="tx1"/>
                </a:solidFill>
              </a:rPr>
              <a:t>Du har ansvar for å si disse navnene i løpet av leken, men også andre navn. Klassen har et felles ansvar for at alle skal bli nevnt</a:t>
            </a:r>
          </a:p>
          <a:p>
            <a:pPr lvl="0"/>
            <a:r>
              <a:rPr lang="nb-NO" sz="2300" dirty="0">
                <a:solidFill>
                  <a:schemeClr val="tx1"/>
                </a:solidFill>
              </a:rPr>
              <a:t>Skyv pulter og stoler inntil veggene </a:t>
            </a:r>
          </a:p>
          <a:p>
            <a:pPr lvl="0"/>
            <a:r>
              <a:rPr lang="nb-NO" sz="2300" dirty="0">
                <a:solidFill>
                  <a:schemeClr val="tx1"/>
                </a:solidFill>
              </a:rPr>
              <a:t>Start med én ballong, deretter </a:t>
            </a:r>
            <a:r>
              <a:rPr lang="nb-NO" sz="2300" dirty="0" err="1">
                <a:solidFill>
                  <a:schemeClr val="tx1"/>
                </a:solidFill>
              </a:rPr>
              <a:t>èn</a:t>
            </a:r>
            <a:r>
              <a:rPr lang="nb-NO" sz="2300" dirty="0">
                <a:solidFill>
                  <a:schemeClr val="tx1"/>
                </a:solidFill>
              </a:rPr>
              <a:t> til, og så enda en ballong</a:t>
            </a:r>
          </a:p>
          <a:p>
            <a:pPr lvl="0"/>
            <a:r>
              <a:rPr lang="nb-NO" sz="2300" dirty="0">
                <a:solidFill>
                  <a:schemeClr val="tx1"/>
                </a:solidFill>
              </a:rPr>
              <a:t>Læreren sier ett navn og slår ballongen opp i luften </a:t>
            </a:r>
          </a:p>
          <a:p>
            <a:pPr lvl="0"/>
            <a:r>
              <a:rPr lang="nb-NO" sz="2300" dirty="0">
                <a:solidFill>
                  <a:schemeClr val="tx1"/>
                </a:solidFill>
              </a:rPr>
              <a:t>Personen med navnet må skynde seg å slå ballongen og si et nytt navn før ballongen faller for langt ned </a:t>
            </a:r>
          </a:p>
          <a:p>
            <a:pPr lvl="0"/>
            <a:r>
              <a:rPr lang="nb-NO" sz="2300" dirty="0">
                <a:solidFill>
                  <a:schemeClr val="tx1"/>
                </a:solidFill>
              </a:rPr>
              <a:t>Det er om å gjøre å holde ballongen i luften hele tiden</a:t>
            </a:r>
          </a:p>
          <a:p>
            <a:pPr lvl="0"/>
            <a:r>
              <a:rPr lang="nb-NO" sz="2300" dirty="0">
                <a:solidFill>
                  <a:schemeClr val="tx1"/>
                </a:solidFill>
              </a:rPr>
              <a:t>For å få fart i leken kan flere ballonger være i luften samtidig </a:t>
            </a:r>
          </a:p>
          <a:p>
            <a:pPr lvl="0"/>
            <a:r>
              <a:rPr lang="nb-NO" sz="2300" dirty="0">
                <a:solidFill>
                  <a:schemeClr val="tx1"/>
                </a:solidFill>
              </a:rPr>
              <a:t>Navnene må ropes høyt </a:t>
            </a:r>
          </a:p>
          <a:p>
            <a:endParaRPr lang="nb-NO" dirty="0">
              <a:solidFill>
                <a:schemeClr val="tx1"/>
              </a:solidFill>
            </a:endParaRPr>
          </a:p>
        </p:txBody>
      </p:sp>
    </p:spTree>
    <p:extLst>
      <p:ext uri="{BB962C8B-B14F-4D97-AF65-F5344CB8AC3E}">
        <p14:creationId xmlns:p14="http://schemas.microsoft.com/office/powerpoint/2010/main" val="129025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12192000" cy="7310816"/>
          </a:xfrm>
          <a:prstGeom prst="rect">
            <a:avLst/>
          </a:prstGeom>
          <a:noFill/>
          <a:ln w="9525">
            <a:noFill/>
            <a:miter lim="800000"/>
            <a:headEnd/>
            <a:tailEnd/>
          </a:ln>
          <a:effectLst/>
          <a:scene3d>
            <a:camera prst="orthographicFront">
              <a:rot lat="0" lon="10799977" rev="0"/>
            </a:camera>
            <a:lightRig rig="threePt" dir="t"/>
          </a:scene3d>
        </p:spPr>
      </p:pic>
      <p:sp>
        <p:nvSpPr>
          <p:cNvPr id="2" name="Tittel 1"/>
          <p:cNvSpPr>
            <a:spLocks noGrp="1"/>
          </p:cNvSpPr>
          <p:nvPr>
            <p:ph type="title"/>
          </p:nvPr>
        </p:nvSpPr>
        <p:spPr>
          <a:xfrm>
            <a:off x="468903" y="1104755"/>
            <a:ext cx="10361023" cy="548640"/>
          </a:xfrm>
        </p:spPr>
        <p:txBody>
          <a:bodyPr lIns="117226" tIns="58613" rIns="117226" bIns="58613">
            <a:normAutofit fontScale="90000"/>
          </a:bodyPr>
          <a:lstStyle/>
          <a:p>
            <a:r>
              <a:rPr lang="nb-NO" sz="4300" dirty="0"/>
              <a:t>Sittende </a:t>
            </a:r>
            <a:r>
              <a:rPr lang="nb-NO" sz="4300" dirty="0" err="1"/>
              <a:t>ballonglek</a:t>
            </a:r>
            <a:r>
              <a:rPr lang="nb-NO" sz="4300" dirty="0"/>
              <a:t> (10 min)</a:t>
            </a:r>
            <a:br>
              <a:rPr lang="nb-NO" b="1" dirty="0">
                <a:solidFill>
                  <a:srgbClr val="FF0000"/>
                </a:solidFill>
              </a:rPr>
            </a:br>
            <a:br>
              <a:rPr lang="nb-NO" b="1" dirty="0">
                <a:solidFill>
                  <a:srgbClr val="FF0000"/>
                </a:solidFill>
              </a:rPr>
            </a:br>
            <a:endParaRPr lang="nb-NO" b="1" dirty="0">
              <a:solidFill>
                <a:srgbClr val="FF0000"/>
              </a:solidFill>
            </a:endParaRPr>
          </a:p>
        </p:txBody>
      </p:sp>
      <p:sp>
        <p:nvSpPr>
          <p:cNvPr id="3" name="Plassholder for innhold 2"/>
          <p:cNvSpPr>
            <a:spLocks noGrp="1"/>
          </p:cNvSpPr>
          <p:nvPr>
            <p:ph idx="1"/>
          </p:nvPr>
        </p:nvSpPr>
        <p:spPr>
          <a:xfrm>
            <a:off x="468904" y="2127250"/>
            <a:ext cx="6957808" cy="4924697"/>
          </a:xfrm>
        </p:spPr>
        <p:txBody>
          <a:bodyPr lIns="117226" tIns="58613" rIns="117226" bIns="58613">
            <a:normAutofit/>
          </a:bodyPr>
          <a:lstStyle/>
          <a:p>
            <a:r>
              <a:rPr lang="nb-NO" sz="2300" dirty="0">
                <a:solidFill>
                  <a:schemeClr val="tx1"/>
                </a:solidFill>
              </a:rPr>
              <a:t>Dann en sirkel ved å sitte på gulvet med utstrakte bein inn i sirkelen</a:t>
            </a:r>
          </a:p>
          <a:p>
            <a:pPr lvl="0"/>
            <a:r>
              <a:rPr lang="nb-NO" sz="2300" dirty="0">
                <a:solidFill>
                  <a:schemeClr val="tx1"/>
                </a:solidFill>
              </a:rPr>
              <a:t>Sitt tett sammen</a:t>
            </a:r>
          </a:p>
          <a:p>
            <a:pPr lvl="0"/>
            <a:r>
              <a:rPr lang="nb-NO" sz="2300" dirty="0">
                <a:solidFill>
                  <a:schemeClr val="tx1"/>
                </a:solidFill>
              </a:rPr>
              <a:t>En ballong legges på et fang </a:t>
            </a:r>
          </a:p>
          <a:p>
            <a:pPr lvl="0"/>
            <a:r>
              <a:rPr lang="nb-NO" sz="2300" dirty="0">
                <a:solidFill>
                  <a:schemeClr val="tx1"/>
                </a:solidFill>
              </a:rPr>
              <a:t>Ballongen skal flyttes fra fang til fang og følge sirkelen</a:t>
            </a:r>
          </a:p>
          <a:p>
            <a:pPr lvl="0"/>
            <a:r>
              <a:rPr lang="nb-NO" sz="2300" dirty="0">
                <a:solidFill>
                  <a:schemeClr val="tx1"/>
                </a:solidFill>
              </a:rPr>
              <a:t>Det er ikke lov å bruke hendene</a:t>
            </a:r>
          </a:p>
          <a:p>
            <a:pPr lvl="0"/>
            <a:r>
              <a:rPr lang="nb-NO" sz="2300" dirty="0">
                <a:solidFill>
                  <a:schemeClr val="tx1"/>
                </a:solidFill>
              </a:rPr>
              <a:t>Flere ballonger kan være i aksjon på en gang</a:t>
            </a:r>
          </a:p>
          <a:p>
            <a:endParaRPr lang="nb-NO" sz="2600" dirty="0"/>
          </a:p>
        </p:txBody>
      </p:sp>
      <p:sp>
        <p:nvSpPr>
          <p:cNvPr id="5" name="TekstSylinder 4"/>
          <p:cNvSpPr txBox="1"/>
          <p:nvPr/>
        </p:nvSpPr>
        <p:spPr>
          <a:xfrm>
            <a:off x="9332279" y="0"/>
            <a:ext cx="2836265"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extLst>
      <p:ext uri="{BB962C8B-B14F-4D97-AF65-F5344CB8AC3E}">
        <p14:creationId xmlns:p14="http://schemas.microsoft.com/office/powerpoint/2010/main" val="10052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9" y="587375"/>
            <a:ext cx="10993584" cy="1325563"/>
          </a:xfrm>
        </p:spPr>
        <p:txBody>
          <a:bodyPr lIns="117226" tIns="58613" rIns="117226" bIns="58613">
            <a:normAutofit/>
          </a:bodyPr>
          <a:lstStyle/>
          <a:p>
            <a:r>
              <a:rPr lang="nb-NO" sz="3800" dirty="0"/>
              <a:t>”Jeg vil bytte plass med alle som...” (5 min)</a:t>
            </a:r>
          </a:p>
        </p:txBody>
      </p:sp>
      <p:sp>
        <p:nvSpPr>
          <p:cNvPr id="3" name="Plassholder for innhold 2"/>
          <p:cNvSpPr>
            <a:spLocks noGrp="1"/>
          </p:cNvSpPr>
          <p:nvPr>
            <p:ph idx="1"/>
          </p:nvPr>
        </p:nvSpPr>
        <p:spPr>
          <a:xfrm>
            <a:off x="581889" y="1690688"/>
            <a:ext cx="10515600" cy="4689824"/>
          </a:xfrm>
        </p:spPr>
        <p:txBody>
          <a:bodyPr lIns="117226" tIns="58613" rIns="117226" bIns="58613">
            <a:noAutofit/>
          </a:bodyPr>
          <a:lstStyle/>
          <a:p>
            <a:pPr lvl="0"/>
            <a:r>
              <a:rPr lang="nb-NO" sz="2300" dirty="0">
                <a:solidFill>
                  <a:schemeClr val="tx1"/>
                </a:solidFill>
              </a:rPr>
              <a:t>Alle sitter på stoler i en ring, med unntak av én som står i midten, som ikke har stol. </a:t>
            </a:r>
          </a:p>
          <a:p>
            <a:pPr lvl="0"/>
            <a:r>
              <a:rPr lang="nb-NO" sz="2300" dirty="0">
                <a:solidFill>
                  <a:schemeClr val="tx1"/>
                </a:solidFill>
              </a:rPr>
              <a:t>Den i midten skal kapre seg en stol, ved å få flest mulig til å reise seg og bytte plass.</a:t>
            </a:r>
          </a:p>
          <a:p>
            <a:pPr lvl="0"/>
            <a:r>
              <a:rPr lang="nb-NO" sz="2300" dirty="0">
                <a:solidFill>
                  <a:schemeClr val="tx1"/>
                </a:solidFill>
              </a:rPr>
              <a:t>Den i midten sier: </a:t>
            </a:r>
            <a:r>
              <a:rPr lang="nb-NO" sz="2300" b="1" dirty="0">
                <a:solidFill>
                  <a:schemeClr val="tx1"/>
                </a:solidFill>
              </a:rPr>
              <a:t>” Jeg vil bytte plass med alle som liker pizza».</a:t>
            </a:r>
            <a:r>
              <a:rPr lang="nb-NO" sz="2300" dirty="0">
                <a:solidFill>
                  <a:schemeClr val="tx1"/>
                </a:solidFill>
              </a:rPr>
              <a:t> Alle som liker pizza må reise seg og finne en ny stol, også den som stilte spørsmålet. Den som nå ikke fikk stol skal stå i midten og stille neste spørsmål </a:t>
            </a:r>
          </a:p>
          <a:p>
            <a:pPr lvl="0"/>
            <a:r>
              <a:rPr lang="nb-NO" sz="2300" dirty="0">
                <a:solidFill>
                  <a:schemeClr val="tx1"/>
                </a:solidFill>
              </a:rPr>
              <a:t>Eksempler på spørsmål: </a:t>
            </a:r>
          </a:p>
          <a:p>
            <a:pPr lvl="1">
              <a:buFont typeface="Lucida Grande"/>
              <a:buChar char="-"/>
            </a:pPr>
            <a:r>
              <a:rPr lang="nb-NO" sz="1900" dirty="0">
                <a:solidFill>
                  <a:schemeClr val="tx1"/>
                </a:solidFill>
              </a:rPr>
              <a:t>”...som liker dyr”</a:t>
            </a:r>
          </a:p>
          <a:p>
            <a:pPr lvl="1">
              <a:buFont typeface="Lucida Grande"/>
              <a:buChar char="-"/>
            </a:pPr>
            <a:r>
              <a:rPr lang="nb-NO" sz="1900" dirty="0">
                <a:solidFill>
                  <a:schemeClr val="tx1"/>
                </a:solidFill>
              </a:rPr>
              <a:t>”...har hvite sokker”</a:t>
            </a:r>
          </a:p>
          <a:p>
            <a:pPr lvl="1">
              <a:buFont typeface="Lucida Grande"/>
              <a:buChar char="-"/>
            </a:pPr>
            <a:r>
              <a:rPr lang="nb-NO" sz="1900" dirty="0">
                <a:solidFill>
                  <a:schemeClr val="tx1"/>
                </a:solidFill>
              </a:rPr>
              <a:t>”...spiller dataspill” </a:t>
            </a:r>
          </a:p>
          <a:p>
            <a:r>
              <a:rPr lang="nb-NO" sz="2300" dirty="0">
                <a:solidFill>
                  <a:schemeClr val="tx1"/>
                </a:solidFill>
              </a:rPr>
              <a:t>Det kan være lurt at alle tenker seg litt om før leken starter, slik at alle har tenkt ut spørsmål de kan stille. Leken er morsomst når spørsmålene gjelder mange som reiser seg på likt </a:t>
            </a:r>
          </a:p>
        </p:txBody>
      </p:sp>
    </p:spTree>
    <p:extLst>
      <p:ext uri="{BB962C8B-B14F-4D97-AF65-F5344CB8AC3E}">
        <p14:creationId xmlns:p14="http://schemas.microsoft.com/office/powerpoint/2010/main" val="68467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45DC041-E007-8F42-947A-A8621428FE20}"/>
              </a:ext>
            </a:extLst>
          </p:cNvPr>
          <p:cNvSpPr>
            <a:spLocks noGrp="1"/>
          </p:cNvSpPr>
          <p:nvPr>
            <p:ph type="pic" idx="1"/>
          </p:nvPr>
        </p:nvSpPr>
        <p:spPr/>
      </p:sp>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2339636"/>
            <a:ext cx="4281467" cy="4518364"/>
          </a:xfrm>
        </p:spPr>
        <p:txBody>
          <a:bodyPr/>
          <a:lstStyle/>
          <a:p>
            <a:pPr marL="178308" lvl="0" indent="-178308" defTabSz="713232">
              <a:spcBef>
                <a:spcPts val="780"/>
              </a:spcBef>
              <a:buFont typeface="Arial"/>
              <a:buChar char="•"/>
            </a:pPr>
            <a:r>
              <a:rPr lang="nb-NO" sz="2300" dirty="0">
                <a:latin typeface="Calibri"/>
                <a:ea typeface="+mn-ea"/>
                <a:cs typeface="+mn-cs"/>
              </a:rPr>
              <a:t>Klassen blir sittende i ringen</a:t>
            </a:r>
          </a:p>
          <a:p>
            <a:pPr marL="178308" lvl="0" indent="-178308" defTabSz="713232">
              <a:spcBef>
                <a:spcPts val="780"/>
              </a:spcBef>
              <a:buFont typeface="Arial"/>
              <a:buChar char="•"/>
            </a:pPr>
            <a:r>
              <a:rPr lang="nb-NO" sz="2300" dirty="0">
                <a:latin typeface="Calibri"/>
                <a:ea typeface="+mn-ea"/>
                <a:cs typeface="+mn-cs"/>
              </a:rPr>
              <a:t>Lærer sender en ballong (eller et kosedyr) rundt i ringen. Den som har ballongen kan si noe om:</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Hva har vi lært i dag? </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Hvorfor gjør vi dette?</a:t>
            </a:r>
          </a:p>
          <a:p>
            <a:pPr marL="178308" lvl="0" indent="-178308" defTabSz="713232">
              <a:spcBef>
                <a:spcPts val="780"/>
              </a:spcBef>
              <a:buFont typeface="Arial"/>
              <a:buChar char="•"/>
            </a:pPr>
            <a:r>
              <a:rPr lang="nb-NO" sz="2300" dirty="0">
                <a:latin typeface="Calibri"/>
                <a:ea typeface="+mn-ea"/>
                <a:cs typeface="+mn-cs"/>
              </a:rPr>
              <a:t>NB! Det er lov til å si pass</a:t>
            </a:r>
          </a:p>
          <a:p>
            <a:pPr marL="178308" lvl="0" indent="-178308" defTabSz="713232">
              <a:spcBef>
                <a:spcPts val="780"/>
              </a:spcBef>
              <a:buFont typeface="Arial"/>
              <a:buChar char="•"/>
            </a:pPr>
            <a:r>
              <a:rPr lang="nb-NO" sz="2300" dirty="0">
                <a:latin typeface="Calibri"/>
                <a:ea typeface="+mn-ea"/>
                <a:cs typeface="+mn-cs"/>
              </a:rPr>
              <a:t>Lærer forteller selv: Hva har jeg sett, hørt og lært?</a:t>
            </a:r>
          </a:p>
          <a:p>
            <a:pPr marL="534924" lvl="1" indent="-178308" defTabSz="713232">
              <a:spcBef>
                <a:spcPts val="390"/>
              </a:spcBef>
              <a:buFont typeface="Arial"/>
              <a:buChar char="•"/>
            </a:pPr>
            <a:endParaRPr lang="nb-NO" sz="2300" dirty="0">
              <a:solidFill>
                <a:schemeClr val="tx1"/>
              </a:solidFill>
              <a:latin typeface="Calibri"/>
              <a:ea typeface="+mn-ea"/>
              <a:cs typeface="+mn-cs"/>
            </a:endParaRPr>
          </a:p>
          <a:p>
            <a:endParaRPr lang="nb-NO" sz="2300" dirty="0"/>
          </a:p>
        </p:txBody>
      </p:sp>
      <p:sp>
        <p:nvSpPr>
          <p:cNvPr id="4" name="Rektangel 3"/>
          <p:cNvSpPr/>
          <p:nvPr/>
        </p:nvSpPr>
        <p:spPr>
          <a:xfrm>
            <a:off x="7037408" y="824775"/>
            <a:ext cx="5154592" cy="1169551"/>
          </a:xfrm>
          <a:prstGeom prst="rect">
            <a:avLst/>
          </a:prstGeom>
        </p:spPr>
        <p:txBody>
          <a:bodyPr wrap="square">
            <a:spAutoFit/>
          </a:bodyPr>
          <a:lstStyle/>
          <a:p>
            <a:r>
              <a:rPr lang="nb-NO" sz="3500" b="1" dirty="0"/>
              <a:t>Evaluering og oppsummering (5 min)</a:t>
            </a:r>
            <a:endParaRPr lang="nn-NO" sz="3500" b="1" dirty="0"/>
          </a:p>
        </p:txBody>
      </p:sp>
      <p:pic>
        <p:nvPicPr>
          <p:cNvPr id="5" name="Bilde 4"/>
          <p:cNvPicPr>
            <a:picLocks noChangeAspect="1"/>
          </p:cNvPicPr>
          <p:nvPr/>
        </p:nvPicPr>
        <p:blipFill>
          <a:blip r:embed="rId2"/>
          <a:srcRect l="19193" r="11073"/>
          <a:stretch>
            <a:fillRect/>
          </a:stretch>
        </p:blipFill>
        <p:spPr>
          <a:xfrm>
            <a:off x="-541153" y="0"/>
            <a:ext cx="7173660" cy="6858000"/>
          </a:xfrm>
          <a:prstGeom prst="rect">
            <a:avLst/>
          </a:prstGeom>
        </p:spPr>
      </p:pic>
      <p:sp>
        <p:nvSpPr>
          <p:cNvPr id="6" name="TekstSylinder 5"/>
          <p:cNvSpPr txBox="1"/>
          <p:nvPr/>
        </p:nvSpPr>
        <p:spPr>
          <a:xfrm>
            <a:off x="0" y="0"/>
            <a:ext cx="1210016"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224375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5606726" y="2556801"/>
            <a:ext cx="5970934" cy="3429000"/>
          </a:xfrm>
        </p:spPr>
        <p:txBody>
          <a:bodyPr/>
          <a:lstStyle/>
          <a:p>
            <a:r>
              <a:rPr lang="nb-NO" b="1" dirty="0">
                <a:solidFill>
                  <a:schemeClr val="tx1"/>
                </a:solidFill>
              </a:rPr>
              <a:t>Gjør en vennlig handling hver dag, hjemme eller på skolen. Skriv ned hva du gjør slik at din læringspartner kan intervjue deg senere. </a:t>
            </a:r>
          </a:p>
          <a:p>
            <a:endParaRPr lang="nb-NO" b="1" dirty="0">
              <a:solidFill>
                <a:srgbClr val="0070C0"/>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5606726" y="543509"/>
            <a:ext cx="5393700" cy="1500320"/>
          </a:xfrm>
        </p:spPr>
        <p:txBody>
          <a:bodyPr/>
          <a:lstStyle/>
          <a:p>
            <a:r>
              <a:rPr lang="nb-NO" dirty="0"/>
              <a:t>Sosial lekse: </a:t>
            </a:r>
          </a:p>
        </p:txBody>
      </p:sp>
      <p:pic>
        <p:nvPicPr>
          <p:cNvPr id="4" name="Bilde 3"/>
          <p:cNvPicPr>
            <a:picLocks noChangeAspect="1"/>
          </p:cNvPicPr>
          <p:nvPr/>
        </p:nvPicPr>
        <p:blipFill>
          <a:blip r:embed="rId2"/>
          <a:srcRect l="28789" r="28789"/>
          <a:stretch>
            <a:fillRect/>
          </a:stretch>
        </p:blipFill>
        <p:spPr>
          <a:xfrm>
            <a:off x="-1" y="0"/>
            <a:ext cx="5029491" cy="7261745"/>
          </a:xfrm>
          <a:prstGeom prst="rect">
            <a:avLst/>
          </a:prstGeom>
        </p:spPr>
      </p:pic>
      <p:sp>
        <p:nvSpPr>
          <p:cNvPr id="5" name="TekstSylinder 4"/>
          <p:cNvSpPr txBox="1"/>
          <p:nvPr/>
        </p:nvSpPr>
        <p:spPr>
          <a:xfrm>
            <a:off x="0" y="6642556"/>
            <a:ext cx="1729490"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48647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424765144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a:srcRect b="13841"/>
          <a:stretch>
            <a:fillRect/>
          </a:stretch>
        </p:blipFill>
        <p:spPr>
          <a:xfrm>
            <a:off x="1" y="-43790"/>
            <a:ext cx="12191999" cy="7002997"/>
          </a:xfrm>
          <a:prstGeom prst="rect">
            <a:avLst/>
          </a:prstGeom>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508125"/>
            <a:ext cx="4586233" cy="1342754"/>
          </a:xfrm>
        </p:spPr>
        <p:txBody>
          <a:bodyPr vert="horz" lIns="91436" tIns="45719" rIns="91436" bIns="45719" rtlCol="0" anchor="ctr">
            <a:normAutofit/>
          </a:bodyPr>
          <a:lstStyle/>
          <a:p>
            <a:pPr algn="ctr"/>
            <a:r>
              <a:rPr lang="en-US" sz="2600" dirty="0"/>
              <a:t> </a:t>
            </a: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555875"/>
            <a:ext cx="4915728" cy="3962400"/>
          </a:xfrm>
        </p:spPr>
        <p:txBody>
          <a:bodyPr vert="horz" lIns="91436" tIns="45719" rIns="91436" bIns="45719" rtlCol="0" anchor="ctr">
            <a:noAutofit/>
          </a:bodyPr>
          <a:lstStyle/>
          <a:p>
            <a:r>
              <a:rPr lang="nb-NO" sz="2000" dirty="0">
                <a:solidFill>
                  <a:schemeClr val="tx1"/>
                </a:solidFill>
              </a:rPr>
              <a:t>Nå skal du øve på å puste langsomt og rolig. Det virker beroligende på kroppen.</a:t>
            </a:r>
          </a:p>
          <a:p>
            <a:pPr lvl="0"/>
            <a:r>
              <a:rPr lang="nb-NO" sz="2000" dirty="0">
                <a:solidFill>
                  <a:schemeClr val="tx1"/>
                </a:solidFill>
              </a:rPr>
              <a:t>Finn en behagelig stilling. Plant bena                         i gulvet. </a:t>
            </a:r>
          </a:p>
          <a:p>
            <a:pPr lvl="0"/>
            <a:r>
              <a:rPr lang="nb-NO" sz="2000" dirty="0">
                <a:solidFill>
                  <a:schemeClr val="tx1"/>
                </a:solidFill>
              </a:rPr>
              <a:t>Siden det er første gang, skal vi følge en film på </a:t>
            </a:r>
            <a:r>
              <a:rPr lang="nb-NO" sz="2000" dirty="0" err="1">
                <a:solidFill>
                  <a:schemeClr val="tx1"/>
                </a:solidFill>
              </a:rPr>
              <a:t>Youtube</a:t>
            </a:r>
            <a:r>
              <a:rPr lang="nb-NO" sz="2000" dirty="0">
                <a:solidFill>
                  <a:schemeClr val="tx1"/>
                </a:solidFill>
              </a:rPr>
              <a:t>: ”Pusten og følelsene – en liten film om hvordan du kan bruke pusten til å hjelpe følelsene dine” (Anne-Hilde Lystad) </a:t>
            </a:r>
            <a:r>
              <a:rPr lang="nb-NO" sz="2000" u="sng" dirty="0">
                <a:solidFill>
                  <a:schemeClr val="tx1"/>
                </a:solidFill>
              </a:rPr>
              <a:t>https://www.youtube.com/watch?v=C2m_wIMtwuU&amp;feature=youtu.be</a:t>
            </a:r>
            <a:endParaRPr lang="en-US" sz="2000" u="sng" dirty="0">
              <a:solidFill>
                <a:schemeClr val="tx1"/>
              </a:solidFill>
            </a:endParaRPr>
          </a:p>
        </p:txBody>
      </p:sp>
      <p:sp>
        <p:nvSpPr>
          <p:cNvPr id="10" name="TekstSylinder 9"/>
          <p:cNvSpPr txBox="1"/>
          <p:nvPr/>
        </p:nvSpPr>
        <p:spPr>
          <a:xfrm>
            <a:off x="10168031" y="6585741"/>
            <a:ext cx="2023969"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117344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275617"/>
            <a:ext cx="6586491" cy="1286160"/>
          </a:xfrm>
        </p:spPr>
        <p:txBody>
          <a:bodyPr anchor="b">
            <a:normAutofit/>
          </a:bodyPr>
          <a:lstStyle/>
          <a:p>
            <a:r>
              <a:rPr lang="nb-NO" sz="4000" dirty="0"/>
              <a:t>Terningkast (5 min)</a:t>
            </a:r>
            <a:br>
              <a:rPr lang="nb-NO" sz="2300" dirty="0"/>
            </a:br>
            <a:endParaRPr lang="nb-NO" sz="2300" dirty="0"/>
          </a:p>
        </p:txBody>
      </p:sp>
      <p:sp>
        <p:nvSpPr>
          <p:cNvPr id="3" name="Plassholder for innhold 2"/>
          <p:cNvSpPr>
            <a:spLocks noGrp="1"/>
          </p:cNvSpPr>
          <p:nvPr>
            <p:ph idx="1"/>
          </p:nvPr>
        </p:nvSpPr>
        <p:spPr>
          <a:xfrm>
            <a:off x="4965437" y="1561778"/>
            <a:ext cx="6586489" cy="4662042"/>
          </a:xfrm>
        </p:spPr>
        <p:txBody>
          <a:bodyPr>
            <a:normAutofit/>
          </a:bodyPr>
          <a:lstStyle/>
          <a:p>
            <a:r>
              <a:rPr lang="nb-NO" sz="2300" dirty="0">
                <a:solidFill>
                  <a:schemeClr val="tx1"/>
                </a:solidFill>
              </a:rPr>
              <a:t>Vi tar temperaturen på klassemiljøet med spørsmålet: </a:t>
            </a:r>
            <a:r>
              <a:rPr lang="nb-NO" sz="2300" b="1" dirty="0">
                <a:solidFill>
                  <a:schemeClr val="tx1"/>
                </a:solidFill>
              </a:rPr>
              <a:t>”Hvordan har du det i klassen?”</a:t>
            </a:r>
          </a:p>
          <a:p>
            <a:pPr lvl="0"/>
            <a:r>
              <a:rPr lang="nb-NO" sz="2300" dirty="0">
                <a:solidFill>
                  <a:schemeClr val="tx1"/>
                </a:solidFill>
              </a:rPr>
              <a:t>Alle får en lapp og skriver et tall fra 1-6.               1 betyr lav trivsel, 6 betyr høy trivsel</a:t>
            </a:r>
          </a:p>
          <a:p>
            <a:r>
              <a:rPr lang="nb-NO" sz="2300" u="sng" dirty="0">
                <a:solidFill>
                  <a:schemeClr val="tx1"/>
                </a:solidFill>
              </a:rPr>
              <a:t>NB: Ingen må skrive navnet sitt på lappen!</a:t>
            </a:r>
            <a:endParaRPr lang="nb-NO" sz="2300" dirty="0">
              <a:solidFill>
                <a:schemeClr val="tx1"/>
              </a:solidFill>
            </a:endParaRPr>
          </a:p>
          <a:p>
            <a:pPr lvl="0"/>
            <a:r>
              <a:rPr lang="nb-NO" sz="2300" dirty="0">
                <a:solidFill>
                  <a:schemeClr val="tx1"/>
                </a:solidFill>
              </a:rPr>
              <a:t>Lappen brettes og lærer samler inn</a:t>
            </a:r>
          </a:p>
          <a:p>
            <a:pPr lvl="0"/>
            <a:r>
              <a:rPr lang="nb-NO" sz="2300" dirty="0">
                <a:solidFill>
                  <a:schemeClr val="tx1"/>
                </a:solidFill>
              </a:rPr>
              <a:t>Tallene summeres til neste økt/dag. Presenter i plenum: Hva ble klassens poengsum? Hva ville vært maks poengsum? Er klassen fornøyd med resultatet?</a:t>
            </a:r>
          </a:p>
          <a:p>
            <a:pPr lvl="0">
              <a:buNone/>
            </a:pPr>
            <a:endParaRPr lang="nb-NO" sz="2300" dirty="0">
              <a:solidFill>
                <a:schemeClr val="tx1"/>
              </a:solidFill>
            </a:endParaRPr>
          </a:p>
        </p:txBody>
      </p:sp>
      <p:pic>
        <p:nvPicPr>
          <p:cNvPr id="6" name="Bilde 5"/>
          <p:cNvPicPr>
            <a:picLocks noChangeAspect="1"/>
          </p:cNvPicPr>
          <p:nvPr/>
        </p:nvPicPr>
        <p:blipFill>
          <a:blip r:embed="rId2"/>
          <a:srcRect l="4528" r="4528"/>
          <a:stretch>
            <a:fillRect/>
          </a:stretch>
        </p:blipFill>
        <p:spPr>
          <a:xfrm>
            <a:off x="-144826" y="0"/>
            <a:ext cx="4655675" cy="6903720"/>
          </a:xfrm>
          <a:prstGeom prst="rect">
            <a:avLst/>
          </a:prstGeom>
        </p:spPr>
      </p:pic>
      <p:sp>
        <p:nvSpPr>
          <p:cNvPr id="7" name="TekstSylinder 6"/>
          <p:cNvSpPr txBox="1"/>
          <p:nvPr/>
        </p:nvSpPr>
        <p:spPr>
          <a:xfrm>
            <a:off x="0" y="6598160"/>
            <a:ext cx="2305987" cy="272259"/>
          </a:xfrm>
          <a:prstGeom prst="rect">
            <a:avLst/>
          </a:prstGeom>
          <a:noFill/>
        </p:spPr>
        <p:txBody>
          <a:bodyPr wrap="square" lIns="117226" tIns="58613" rIns="117226" bIns="58613" rtlCol="0">
            <a:spAutoFit/>
          </a:bodyPr>
          <a:lstStyle/>
          <a:p>
            <a:r>
              <a:rPr lang="nn-NO" sz="1000" dirty="0" err="1">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267692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a:t>
            </a:r>
            <a:br>
              <a:rPr lang="nb-NO" dirty="0"/>
            </a:br>
            <a:r>
              <a:rPr lang="nb-NO" dirty="0"/>
              <a:t>”Det usynlige barnet” </a:t>
            </a:r>
            <a:br>
              <a:rPr lang="nb-NO" dirty="0"/>
            </a:br>
            <a:r>
              <a:rPr lang="nb-NO" dirty="0"/>
              <a:t>(15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265613"/>
            <a:ext cx="9352418" cy="1500187"/>
          </a:xfrm>
        </p:spPr>
        <p:txBody>
          <a:bodyPr/>
          <a:lstStyle/>
          <a:p>
            <a:r>
              <a:rPr lang="nb-NO" sz="2300" dirty="0">
                <a:solidFill>
                  <a:schemeClr val="tx1"/>
                </a:solidFill>
              </a:rPr>
              <a:t>Les utdrag: s 81-82, s 86-87, s 88-90, s 92-94</a:t>
            </a:r>
          </a:p>
          <a:p>
            <a:r>
              <a:rPr lang="nb-NO" sz="2300" b="1" dirty="0">
                <a:solidFill>
                  <a:schemeClr val="tx1"/>
                </a:solidFill>
              </a:rPr>
              <a:t>Stopp opp underveis, og legg inn ett minutt summeoppgaver følgende steder i teksten: </a:t>
            </a:r>
          </a:p>
          <a:p>
            <a:endParaRPr lang="nb-NO" dirty="0"/>
          </a:p>
        </p:txBody>
      </p:sp>
    </p:spTree>
    <p:extLst>
      <p:ext uri="{BB962C8B-B14F-4D97-AF65-F5344CB8AC3E}">
        <p14:creationId xmlns:p14="http://schemas.microsoft.com/office/powerpoint/2010/main" val="157663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666750"/>
            <a:ext cx="10993584" cy="5937250"/>
          </a:xfrm>
        </p:spPr>
        <p:txBody>
          <a:bodyPr>
            <a:normAutofit fontScale="92500" lnSpcReduction="20000"/>
          </a:bodyPr>
          <a:lstStyle/>
          <a:p>
            <a:pPr marL="457200" lvl="0" indent="-457200">
              <a:buFont typeface="+mj-lt"/>
              <a:buAutoNum type="arabicParenR"/>
            </a:pPr>
            <a:r>
              <a:rPr lang="nb-NO" sz="2486" dirty="0">
                <a:solidFill>
                  <a:schemeClr val="tx1"/>
                </a:solidFill>
              </a:rPr>
              <a:t>”Jeg har truffet tanten og hun var nifs. Ikke sint, skjønner dere, sinne kan en forstå. Hun var bare iskald og ironisk.”</a:t>
            </a:r>
          </a:p>
          <a:p>
            <a:pPr>
              <a:buNone/>
            </a:pPr>
            <a:r>
              <a:rPr lang="nb-NO" sz="2486" b="1" dirty="0">
                <a:solidFill>
                  <a:schemeClr val="tx1"/>
                </a:solidFill>
              </a:rPr>
              <a:t>		Spørsmål: Hva er å være ironisk? </a:t>
            </a:r>
          </a:p>
          <a:p>
            <a:pPr>
              <a:buNone/>
            </a:pPr>
            <a:endParaRPr lang="nb-NO" sz="2486" b="1" i="1" dirty="0">
              <a:solidFill>
                <a:schemeClr val="tx1"/>
              </a:solidFill>
            </a:endParaRPr>
          </a:p>
          <a:p>
            <a:pPr marL="457200" lvl="0" indent="-457200">
              <a:buFont typeface="+mj-lt"/>
              <a:buAutoNum type="arabicParenR" startAt="2"/>
            </a:pPr>
            <a:r>
              <a:rPr lang="nb-NO" sz="2486" dirty="0">
                <a:solidFill>
                  <a:schemeClr val="tx1"/>
                </a:solidFill>
              </a:rPr>
              <a:t>”Sier hun noe”, spurte </a:t>
            </a:r>
            <a:r>
              <a:rPr lang="nb-NO" sz="2486" dirty="0" err="1">
                <a:solidFill>
                  <a:schemeClr val="tx1"/>
                </a:solidFill>
              </a:rPr>
              <a:t>mummipappa</a:t>
            </a:r>
            <a:r>
              <a:rPr lang="nb-NO" sz="2486" dirty="0">
                <a:solidFill>
                  <a:schemeClr val="tx1"/>
                </a:solidFill>
              </a:rPr>
              <a:t>. ”Nei. Men tanten har hengt en bjelle rundt halsen på henne for å vite hvor hun er.”</a:t>
            </a:r>
          </a:p>
          <a:p>
            <a:pPr>
              <a:buNone/>
            </a:pPr>
            <a:r>
              <a:rPr lang="nb-NO" sz="2486" b="1" dirty="0">
                <a:solidFill>
                  <a:schemeClr val="tx1"/>
                </a:solidFill>
              </a:rPr>
              <a:t>		Spørsmål: Hva tror du skal til for at Ninni skal bli synlig igjen? </a:t>
            </a:r>
          </a:p>
          <a:p>
            <a:pPr>
              <a:buNone/>
            </a:pPr>
            <a:endParaRPr lang="nb-NO" sz="2486" b="1" i="1" dirty="0">
              <a:solidFill>
                <a:schemeClr val="tx1"/>
              </a:solidFill>
            </a:endParaRPr>
          </a:p>
          <a:p>
            <a:pPr marL="457200" lvl="0" indent="-457200">
              <a:buFont typeface="+mj-lt"/>
              <a:buAutoNum type="arabicParenR" startAt="3"/>
            </a:pPr>
            <a:r>
              <a:rPr lang="nb-NO" sz="2486" dirty="0">
                <a:solidFill>
                  <a:schemeClr val="tx1"/>
                </a:solidFill>
              </a:rPr>
              <a:t>”Elskling, du er et fjols, sa </a:t>
            </a:r>
            <a:r>
              <a:rPr lang="nb-NO" sz="2486" dirty="0" err="1">
                <a:solidFill>
                  <a:schemeClr val="tx1"/>
                </a:solidFill>
              </a:rPr>
              <a:t>mummimamma</a:t>
            </a:r>
            <a:r>
              <a:rPr lang="nb-NO" sz="2486" dirty="0">
                <a:solidFill>
                  <a:schemeClr val="tx1"/>
                </a:solidFill>
              </a:rPr>
              <a:t> ergerlig. – Du må da begripe at du ikke skal minne ungen om det der. Plukk epler og ikke tøys sånn. De plukket epler. Ninnis føtter ble tydeligere igjen etter hvert og klatret opp i et tre.”</a:t>
            </a:r>
          </a:p>
          <a:p>
            <a:pPr>
              <a:buNone/>
            </a:pPr>
            <a:r>
              <a:rPr lang="nb-NO" sz="2486" b="1" dirty="0">
                <a:solidFill>
                  <a:schemeClr val="tx1"/>
                </a:solidFill>
              </a:rPr>
              <a:t>		Spørsmål: Hva tror du gjorde at føttene til Ninni forsvant? </a:t>
            </a:r>
          </a:p>
          <a:p>
            <a:pPr>
              <a:buNone/>
            </a:pPr>
            <a:endParaRPr lang="nb-NO" sz="2486" b="1" i="1" dirty="0">
              <a:solidFill>
                <a:schemeClr val="tx1"/>
              </a:solidFill>
            </a:endParaRPr>
          </a:p>
          <a:p>
            <a:pPr marL="457200" lvl="0" indent="-457200">
              <a:buFont typeface="+mj-lt"/>
              <a:buAutoNum type="arabicParenR" startAt="4"/>
            </a:pPr>
            <a:r>
              <a:rPr lang="nb-NO" sz="2486" dirty="0">
                <a:solidFill>
                  <a:schemeClr val="tx1"/>
                </a:solidFill>
              </a:rPr>
              <a:t>”Og hun lo så hele bryggen ristet. - Hun har visst aldri ledd før, sa </a:t>
            </a:r>
            <a:r>
              <a:rPr lang="nb-NO" sz="2486" dirty="0" err="1">
                <a:solidFill>
                  <a:schemeClr val="tx1"/>
                </a:solidFill>
              </a:rPr>
              <a:t>Tootikki</a:t>
            </a:r>
            <a:r>
              <a:rPr lang="nb-NO" sz="2486" dirty="0">
                <a:solidFill>
                  <a:schemeClr val="tx1"/>
                </a:solidFill>
              </a:rPr>
              <a:t> forbløffet. - Jeg syns dere har forandret ungen så hun er blitt verre enn lille My. Men hovedsaken er jo at hun synes. Det kan vi utelukkende takke mormor for, sa </a:t>
            </a:r>
            <a:r>
              <a:rPr lang="nb-NO" sz="2486" dirty="0" err="1">
                <a:solidFill>
                  <a:schemeClr val="tx1"/>
                </a:solidFill>
              </a:rPr>
              <a:t>mummimamma</a:t>
            </a:r>
            <a:r>
              <a:rPr lang="nb-NO" sz="2486" dirty="0">
                <a:solidFill>
                  <a:schemeClr val="tx1"/>
                </a:solidFill>
              </a:rPr>
              <a:t>.”</a:t>
            </a:r>
          </a:p>
          <a:p>
            <a:pPr>
              <a:buNone/>
            </a:pPr>
            <a:r>
              <a:rPr lang="nb-NO" sz="2486" b="1" dirty="0">
                <a:solidFill>
                  <a:schemeClr val="tx1"/>
                </a:solidFill>
              </a:rPr>
              <a:t>		Spørsmål: Hva fikk Ninni til å bli sint? Hva fikk Ninni til å bli glad?</a:t>
            </a: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8" y="500062"/>
            <a:ext cx="11610111" cy="1325563"/>
          </a:xfrm>
        </p:spPr>
        <p:txBody>
          <a:bodyPr lIns="117226" tIns="58613" rIns="117226" bIns="58613">
            <a:normAutofit/>
          </a:bodyPr>
          <a:lstStyle/>
          <a:p>
            <a:r>
              <a:rPr lang="nb-NO" sz="3800" dirty="0"/>
              <a:t>Pokerfjes og en hyggelig opplevelse (10 min)</a:t>
            </a:r>
          </a:p>
        </p:txBody>
      </p:sp>
      <p:sp>
        <p:nvSpPr>
          <p:cNvPr id="3" name="Plassholder for innhold 2"/>
          <p:cNvSpPr>
            <a:spLocks noGrp="1"/>
          </p:cNvSpPr>
          <p:nvPr>
            <p:ph sz="half" idx="1"/>
          </p:nvPr>
        </p:nvSpPr>
        <p:spPr/>
        <p:txBody>
          <a:bodyPr lIns="117226" tIns="58613" rIns="117226" bIns="58613">
            <a:normAutofit/>
          </a:bodyPr>
          <a:lstStyle/>
          <a:p>
            <a:pPr>
              <a:buNone/>
            </a:pPr>
            <a:r>
              <a:rPr lang="nb-NO" sz="2100" b="1" dirty="0">
                <a:solidFill>
                  <a:schemeClr val="tx1"/>
                </a:solidFill>
              </a:rPr>
              <a:t>Første del:</a:t>
            </a:r>
          </a:p>
          <a:p>
            <a:pPr lvl="0"/>
            <a:r>
              <a:rPr lang="nb-NO" sz="2100" dirty="0">
                <a:solidFill>
                  <a:schemeClr val="tx1"/>
                </a:solidFill>
              </a:rPr>
              <a:t>Lag par på to og to </a:t>
            </a:r>
          </a:p>
          <a:p>
            <a:pPr lvl="0"/>
            <a:r>
              <a:rPr lang="nb-NO" sz="2100" dirty="0">
                <a:solidFill>
                  <a:schemeClr val="tx1"/>
                </a:solidFill>
              </a:rPr>
              <a:t>1´erne går ut på gangen. De får følgende instruksjon: ”Fortell om en hyggelig opplevelse til partneren din. Uansett reaksjon, skal dere bare fortsette å fortelle” </a:t>
            </a:r>
          </a:p>
          <a:p>
            <a:pPr lvl="0"/>
            <a:r>
              <a:rPr lang="nb-NO" sz="2100" dirty="0">
                <a:solidFill>
                  <a:schemeClr val="tx1"/>
                </a:solidFill>
              </a:rPr>
              <a:t>2´erne blir igjen i klasserommet. Når 1´erne kommer inn og begynner å fortelle skal de lytte, men være helt fryst i ansiktet og virke uinteresserte. Avslutt når læreren klapper i hendene, etter ca 1 minutt</a:t>
            </a:r>
          </a:p>
          <a:p>
            <a:endParaRPr lang="nb-NO" dirty="0">
              <a:solidFill>
                <a:schemeClr val="tx1"/>
              </a:solidFill>
            </a:endParaRPr>
          </a:p>
        </p:txBody>
      </p:sp>
      <p:sp>
        <p:nvSpPr>
          <p:cNvPr id="4" name="Plassholder for innhold 3"/>
          <p:cNvSpPr>
            <a:spLocks noGrp="1"/>
          </p:cNvSpPr>
          <p:nvPr>
            <p:ph sz="half" idx="2"/>
          </p:nvPr>
        </p:nvSpPr>
        <p:spPr/>
        <p:txBody>
          <a:bodyPr lIns="117226" tIns="58613" rIns="117226" bIns="58613">
            <a:noAutofit/>
          </a:bodyPr>
          <a:lstStyle/>
          <a:p>
            <a:pPr>
              <a:buNone/>
            </a:pPr>
            <a:r>
              <a:rPr lang="nb-NO" sz="2100" b="1" dirty="0">
                <a:solidFill>
                  <a:schemeClr val="tx1"/>
                </a:solidFill>
              </a:rPr>
              <a:t>Andre del: </a:t>
            </a:r>
          </a:p>
          <a:p>
            <a:pPr lvl="0"/>
            <a:r>
              <a:rPr lang="nb-NO" sz="2100" dirty="0">
                <a:solidFill>
                  <a:schemeClr val="tx1"/>
                </a:solidFill>
              </a:rPr>
              <a:t>1´erne går ut på gangen igjen. 2´erne blir igjen i klasserommet </a:t>
            </a:r>
          </a:p>
          <a:p>
            <a:pPr lvl="0"/>
            <a:r>
              <a:rPr lang="nb-NO" sz="2100" dirty="0">
                <a:solidFill>
                  <a:schemeClr val="tx1"/>
                </a:solidFill>
              </a:rPr>
              <a:t>1´erne får igjen den samme instruksjonen (om å fortelle om den gode opplevelsen)</a:t>
            </a:r>
          </a:p>
          <a:p>
            <a:pPr lvl="0"/>
            <a:r>
              <a:rPr lang="nb-NO" sz="2100" dirty="0">
                <a:solidFill>
                  <a:schemeClr val="tx1"/>
                </a:solidFill>
              </a:rPr>
              <a:t>2´erne skal denne gangen vise normal ansiktsmimikk og vise interesse ved å nikke, smile, og bruke lyder som "mhm", "</a:t>
            </a:r>
            <a:r>
              <a:rPr lang="nb-NO" sz="2100" dirty="0" err="1">
                <a:solidFill>
                  <a:schemeClr val="tx1"/>
                </a:solidFill>
              </a:rPr>
              <a:t>oj</a:t>
            </a:r>
            <a:r>
              <a:rPr lang="nb-NO" sz="2100" dirty="0">
                <a:solidFill>
                  <a:schemeClr val="tx1"/>
                </a:solidFill>
              </a:rPr>
              <a:t>" og liknende </a:t>
            </a:r>
          </a:p>
          <a:p>
            <a:pPr lvl="0"/>
            <a:r>
              <a:rPr lang="nb-NO" sz="2100" dirty="0">
                <a:solidFill>
                  <a:schemeClr val="tx1"/>
                </a:solidFill>
              </a:rPr>
              <a:t>Når læreren klapper i hendene avsluttes andre del, etter ca 1 minutt</a:t>
            </a:r>
          </a:p>
          <a:p>
            <a:pPr lvl="0"/>
            <a:r>
              <a:rPr lang="nb-NO" sz="2100" b="1" dirty="0">
                <a:solidFill>
                  <a:schemeClr val="tx1"/>
                </a:solidFill>
              </a:rPr>
              <a:t>Deretter byttes rollene om og hele øvelsen gjentas, slik at alle får prøvd seg i alle roller</a:t>
            </a:r>
          </a:p>
          <a:p>
            <a:endParaRPr lang="nb-NO" sz="2200" dirty="0">
              <a:solidFill>
                <a:schemeClr val="tx1"/>
              </a:solidFill>
            </a:endParaRPr>
          </a:p>
        </p:txBody>
      </p:sp>
    </p:spTree>
    <p:extLst>
      <p:ext uri="{BB962C8B-B14F-4D97-AF65-F5344CB8AC3E}">
        <p14:creationId xmlns:p14="http://schemas.microsoft.com/office/powerpoint/2010/main" val="44011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8" y="555625"/>
            <a:ext cx="11610111" cy="1325563"/>
          </a:xfrm>
        </p:spPr>
        <p:txBody>
          <a:bodyPr lIns="117226" tIns="58613" rIns="117226" bIns="58613">
            <a:normAutofit/>
          </a:bodyPr>
          <a:lstStyle/>
          <a:p>
            <a:r>
              <a:rPr lang="nb-NO" sz="3800" dirty="0"/>
              <a:t>Pokerfjes og en hyggelig opplevelse (10 min)</a:t>
            </a:r>
            <a:endParaRPr lang="nn-NO" sz="3800" dirty="0"/>
          </a:p>
        </p:txBody>
      </p:sp>
      <p:sp>
        <p:nvSpPr>
          <p:cNvPr id="3" name="Plassholder for innhold 2"/>
          <p:cNvSpPr>
            <a:spLocks noGrp="1"/>
          </p:cNvSpPr>
          <p:nvPr>
            <p:ph sz="half" idx="1"/>
          </p:nvPr>
        </p:nvSpPr>
        <p:spPr>
          <a:xfrm>
            <a:off x="581888" y="1690688"/>
            <a:ext cx="10515600" cy="4351338"/>
          </a:xfrm>
        </p:spPr>
        <p:txBody>
          <a:bodyPr lIns="117226" tIns="58613" rIns="117226" bIns="58613">
            <a:normAutofit/>
          </a:bodyPr>
          <a:lstStyle/>
          <a:p>
            <a:pPr>
              <a:buNone/>
            </a:pPr>
            <a:r>
              <a:rPr lang="nb-NO" sz="2300" b="1" dirty="0">
                <a:solidFill>
                  <a:schemeClr val="tx1"/>
                </a:solidFill>
              </a:rPr>
              <a:t>Tredje del:</a:t>
            </a:r>
          </a:p>
          <a:p>
            <a:pPr lvl="0"/>
            <a:r>
              <a:rPr lang="nb-NO" sz="2300" dirty="0">
                <a:solidFill>
                  <a:schemeClr val="tx1"/>
                </a:solidFill>
              </a:rPr>
              <a:t>Gruppen snakker sammen i to minutter om følgende spørsmål:</a:t>
            </a:r>
          </a:p>
          <a:p>
            <a:pPr lvl="1">
              <a:buFont typeface="Lucida Grande"/>
              <a:buChar char="-"/>
            </a:pPr>
            <a:r>
              <a:rPr lang="nb-NO" sz="2300" dirty="0">
                <a:solidFill>
                  <a:schemeClr val="tx1"/>
                </a:solidFill>
              </a:rPr>
              <a:t>”Hvordan føles det når den som lytter er fryst i ansiktet og gir uttrykk for å være uinteressert?”  </a:t>
            </a:r>
          </a:p>
          <a:p>
            <a:pPr lvl="1">
              <a:buFont typeface="Lucida Grande"/>
              <a:buChar char="-"/>
            </a:pPr>
            <a:r>
              <a:rPr lang="nb-NO" sz="2300" dirty="0">
                <a:solidFill>
                  <a:schemeClr val="tx1"/>
                </a:solidFill>
              </a:rPr>
              <a:t>”Hvordan føles det når den som lytter følger med og gir respons?</a:t>
            </a:r>
          </a:p>
          <a:p>
            <a:pPr lvl="1">
              <a:buNone/>
            </a:pPr>
            <a:endParaRPr lang="nb-NO" sz="2300" dirty="0">
              <a:solidFill>
                <a:schemeClr val="tx1"/>
              </a:solidFill>
            </a:endParaRPr>
          </a:p>
          <a:p>
            <a:pPr marL="0" lvl="1" indent="0" algn="ctr">
              <a:spcBef>
                <a:spcPts val="769"/>
              </a:spcBef>
              <a:buNone/>
            </a:pPr>
            <a:endParaRPr lang="nb-NO" sz="2300" i="1" dirty="0">
              <a:solidFill>
                <a:schemeClr val="tx1"/>
              </a:solidFill>
            </a:endParaRPr>
          </a:p>
          <a:p>
            <a:pPr marL="0" lvl="1" indent="0" algn="ctr">
              <a:spcBef>
                <a:spcPts val="769"/>
              </a:spcBef>
              <a:buNone/>
            </a:pPr>
            <a:r>
              <a:rPr lang="nb-NO" sz="2300" i="1" dirty="0">
                <a:solidFill>
                  <a:schemeClr val="tx1"/>
                </a:solidFill>
              </a:rPr>
              <a:t>Grunnen til at vi gjør denne øvelsen er for å kjenne litt på effekten av det å bli møtt på en avvisende og utestengende måte. Kanskje er personen bare trøtt, sliten, eller rett og slett uinteressert. Uansett - det skaper ubehag hos oss alle, enda vi vet det bare er et eksperiment </a:t>
            </a:r>
            <a:endParaRPr lang="nb-NO" sz="2300" dirty="0">
              <a:solidFill>
                <a:schemeClr val="tx1"/>
              </a:solidFill>
            </a:endParaRPr>
          </a:p>
          <a:p>
            <a:pPr lvl="1">
              <a:buNone/>
            </a:pPr>
            <a:endParaRPr lang="nb-NO" sz="2300" dirty="0"/>
          </a:p>
          <a:p>
            <a:endParaRPr lang="nn-N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a:srcRect/>
          <a:stretch>
            <a:fillRect/>
          </a:stretch>
        </p:blipFill>
        <p:spPr bwMode="auto">
          <a:xfrm>
            <a:off x="10265901" y="3762376"/>
            <a:ext cx="1926099" cy="3095626"/>
          </a:xfrm>
          <a:prstGeom prst="rect">
            <a:avLst/>
          </a:prstGeom>
          <a:noFill/>
          <a:ln w="9525">
            <a:noFill/>
            <a:miter lim="800000"/>
            <a:headEnd/>
            <a:tailEnd/>
          </a:ln>
          <a:effectLst/>
        </p:spPr>
      </p:pic>
      <p:sp>
        <p:nvSpPr>
          <p:cNvPr id="2" name="Tittel 1"/>
          <p:cNvSpPr>
            <a:spLocks noGrp="1"/>
          </p:cNvSpPr>
          <p:nvPr>
            <p:ph type="title"/>
          </p:nvPr>
        </p:nvSpPr>
        <p:spPr>
          <a:xfrm>
            <a:off x="838200" y="444500"/>
            <a:ext cx="10515600" cy="1266359"/>
          </a:xfrm>
        </p:spPr>
        <p:txBody>
          <a:bodyPr lIns="117226" tIns="58613" rIns="117226" bIns="58613">
            <a:normAutofit fontScale="90000"/>
          </a:bodyPr>
          <a:lstStyle/>
          <a:p>
            <a:r>
              <a:rPr lang="nb-NO" sz="4300" dirty="0"/>
              <a:t>Tre-trinns intervju (10 min)</a:t>
            </a:r>
            <a:br>
              <a:rPr lang="nb-NO" dirty="0"/>
            </a:br>
            <a:endParaRPr lang="nn-NO" dirty="0"/>
          </a:p>
        </p:txBody>
      </p:sp>
      <p:sp>
        <p:nvSpPr>
          <p:cNvPr id="3" name="Plassholder for innhold 2"/>
          <p:cNvSpPr>
            <a:spLocks noGrp="1"/>
          </p:cNvSpPr>
          <p:nvPr>
            <p:ph sz="half" idx="1"/>
          </p:nvPr>
        </p:nvSpPr>
        <p:spPr>
          <a:xfrm>
            <a:off x="838200" y="1492250"/>
            <a:ext cx="9591829" cy="4488638"/>
          </a:xfrm>
        </p:spPr>
        <p:txBody>
          <a:bodyPr lIns="117226" tIns="58613" rIns="117226" bIns="58613">
            <a:normAutofit fontScale="92500" lnSpcReduction="10000"/>
          </a:bodyPr>
          <a:lstStyle/>
          <a:p>
            <a:pPr lvl="0">
              <a:buNone/>
            </a:pPr>
            <a:r>
              <a:rPr lang="nb-NO" sz="2300" b="1" dirty="0">
                <a:solidFill>
                  <a:schemeClr val="tx1"/>
                </a:solidFill>
              </a:rPr>
              <a:t>Tre vennlige handlinger noen har gjort mot deg:</a:t>
            </a:r>
          </a:p>
          <a:p>
            <a:pPr lvl="0">
              <a:buFont typeface="Arial"/>
              <a:buChar char="•"/>
            </a:pPr>
            <a:r>
              <a:rPr lang="nb-NO" sz="2300" dirty="0">
                <a:solidFill>
                  <a:schemeClr val="tx1"/>
                </a:solidFill>
              </a:rPr>
              <a:t>Alle sitter i grupper på tre eller fire. Én utnevnes til </a:t>
            </a:r>
            <a:r>
              <a:rPr lang="nb-NO" sz="2300" dirty="0" err="1">
                <a:solidFill>
                  <a:schemeClr val="tx1"/>
                </a:solidFill>
              </a:rPr>
              <a:t>talsperson</a:t>
            </a:r>
            <a:r>
              <a:rPr lang="nb-NO" sz="2300" dirty="0">
                <a:solidFill>
                  <a:schemeClr val="tx1"/>
                </a:solidFill>
              </a:rPr>
              <a:t> for gruppen</a:t>
            </a:r>
          </a:p>
          <a:p>
            <a:pPr lvl="0">
              <a:buFont typeface="Arial"/>
              <a:buChar char="•"/>
            </a:pPr>
            <a:r>
              <a:rPr lang="nb-NO" sz="2300" dirty="0">
                <a:solidFill>
                  <a:schemeClr val="tx1"/>
                </a:solidFill>
              </a:rPr>
              <a:t>1´erne intervjuer 2´erne, og 3´erne intervjuer 4´erne i 2 min</a:t>
            </a:r>
          </a:p>
          <a:p>
            <a:pPr lvl="0">
              <a:buFont typeface="Arial"/>
              <a:buChar char="•"/>
            </a:pPr>
            <a:r>
              <a:rPr lang="nb-NO" sz="2300" b="1" dirty="0">
                <a:solidFill>
                  <a:schemeClr val="tx1"/>
                </a:solidFill>
              </a:rPr>
              <a:t>”Fortell om tre vennlige handlinger noen har gjort mot deg i det siste og som gjorde deg glad”</a:t>
            </a:r>
          </a:p>
          <a:p>
            <a:pPr lvl="0">
              <a:buFont typeface="Arial"/>
              <a:buChar char="•"/>
            </a:pPr>
            <a:r>
              <a:rPr lang="nb-NO" sz="2300" dirty="0">
                <a:solidFill>
                  <a:schemeClr val="tx1"/>
                </a:solidFill>
              </a:rPr>
              <a:t>Lærer gir et personlig eksempel først</a:t>
            </a:r>
          </a:p>
          <a:p>
            <a:pPr lvl="0">
              <a:buFont typeface="Arial"/>
              <a:buChar char="•"/>
            </a:pPr>
            <a:r>
              <a:rPr lang="nb-NO" sz="2300" dirty="0">
                <a:solidFill>
                  <a:schemeClr val="tx1"/>
                </a:solidFill>
              </a:rPr>
              <a:t>Bytt roller</a:t>
            </a:r>
          </a:p>
          <a:p>
            <a:pPr lvl="0">
              <a:buFont typeface="Arial"/>
              <a:buChar char="•"/>
            </a:pPr>
            <a:r>
              <a:rPr lang="nb-NO" sz="2300" dirty="0">
                <a:solidFill>
                  <a:schemeClr val="tx1"/>
                </a:solidFill>
              </a:rPr>
              <a:t>Til slutt: Parene snur seg mot hverandre. Alle (1, 2, 3 og 4) forteller hverandre hva de har hørt fra sin intervjupartner</a:t>
            </a:r>
            <a:endParaRPr lang="nb-NO" sz="2300" b="1" dirty="0">
              <a:solidFill>
                <a:schemeClr val="tx1"/>
              </a:solidFill>
            </a:endParaRPr>
          </a:p>
          <a:p>
            <a:pPr lvl="0">
              <a:buNone/>
            </a:pPr>
            <a:endParaRPr lang="nb-NO" sz="2300" dirty="0">
              <a:solidFill>
                <a:schemeClr val="tx1"/>
              </a:solidFill>
            </a:endParaRPr>
          </a:p>
          <a:p>
            <a:r>
              <a:rPr lang="nb-NO" sz="2300" b="1" dirty="0">
                <a:solidFill>
                  <a:schemeClr val="tx1"/>
                </a:solidFill>
              </a:rPr>
              <a:t>I plenum: </a:t>
            </a:r>
            <a:r>
              <a:rPr lang="nb-NO" sz="2300" dirty="0">
                <a:solidFill>
                  <a:schemeClr val="tx1"/>
                </a:solidFill>
              </a:rPr>
              <a:t>Lærer ber for eksempel alle </a:t>
            </a:r>
            <a:r>
              <a:rPr lang="nb-NO" sz="2300" dirty="0" err="1">
                <a:solidFill>
                  <a:schemeClr val="tx1"/>
                </a:solidFill>
              </a:rPr>
              <a:t>talspersonene</a:t>
            </a:r>
            <a:r>
              <a:rPr lang="nb-NO" sz="2300" dirty="0">
                <a:solidFill>
                  <a:schemeClr val="tx1"/>
                </a:solidFill>
              </a:rPr>
              <a:t> reise seg samtidig. Hver av disse kommer med eksempler på vennlige handlinger fra sin gruppe</a:t>
            </a:r>
          </a:p>
          <a:p>
            <a:pPr lvl="0"/>
            <a:endParaRPr lang="nb-NO" dirty="0"/>
          </a:p>
          <a:p>
            <a:endParaRPr lang="nn-NO" dirty="0"/>
          </a:p>
        </p:txBody>
      </p:sp>
      <p:sp>
        <p:nvSpPr>
          <p:cNvPr id="7" name="TekstSylinder 6"/>
          <p:cNvSpPr txBox="1"/>
          <p:nvPr/>
        </p:nvSpPr>
        <p:spPr>
          <a:xfrm>
            <a:off x="11090878" y="6599467"/>
            <a:ext cx="1397063" cy="272259"/>
          </a:xfrm>
          <a:prstGeom prst="rect">
            <a:avLst/>
          </a:prstGeom>
          <a:noFill/>
        </p:spPr>
        <p:txBody>
          <a:bodyPr wrap="square" lIns="117226" tIns="58613" rIns="117226" bIns="58613" rtlCol="0">
            <a:spAutoFit/>
          </a:bodyPr>
          <a:lstStyle/>
          <a:p>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2402</TotalTime>
  <Words>1664</Words>
  <Application>Microsoft Macintosh PowerPoint</Application>
  <PresentationFormat>Widescreen</PresentationFormat>
  <Paragraphs>113</Paragraphs>
  <Slides>16</Slides>
  <Notes>1</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16</vt:i4>
      </vt:variant>
    </vt:vector>
  </HeadingPairs>
  <TitlesOfParts>
    <vt:vector size="26" baseType="lpstr">
      <vt:lpstr>Arial</vt:lpstr>
      <vt:lpstr>Calibri</vt:lpstr>
      <vt:lpstr>Calibri Light</vt:lpstr>
      <vt:lpstr>Century Gothic</vt:lpstr>
      <vt:lpstr>Georgia</vt:lpstr>
      <vt:lpstr>Lucida Grande</vt:lpstr>
      <vt:lpstr>4_Office-tema</vt:lpstr>
      <vt:lpstr>5_Office-tema</vt:lpstr>
      <vt:lpstr>3_Office-tema</vt:lpstr>
      <vt:lpstr>6_Office-tema</vt:lpstr>
      <vt:lpstr>I klassen: Miljø </vt:lpstr>
      <vt:lpstr>LINE-UP (5 min)</vt:lpstr>
      <vt:lpstr> Hvileøvelse </vt:lpstr>
      <vt:lpstr>Terningkast (5 min) </vt:lpstr>
      <vt:lpstr>Lærer leser høyt:  ”Det usynlige barnet”  (15 min)</vt:lpstr>
      <vt:lpstr>PowerPoint-presentasjon</vt:lpstr>
      <vt:lpstr>Pokerfjes og en hyggelig opplevelse (10 min)</vt:lpstr>
      <vt:lpstr>Pokerfjes og en hyggelig opplevelse (10 min)</vt:lpstr>
      <vt:lpstr>Tre-trinns intervju (10 min) </vt:lpstr>
      <vt:lpstr>Idéverksted: Du hører til i klassen og vi savner deg når du er borte (10 min) </vt:lpstr>
      <vt:lpstr>Ballonglek med navn (5 min)</vt:lpstr>
      <vt:lpstr>Sittende ballonglek (10 min)  </vt:lpstr>
      <vt:lpstr>”Jeg vil bytte plass med alle som...” (5 min)</vt:lpstr>
      <vt:lpstr>PowerPoint-presentasjon</vt:lpstr>
      <vt:lpstr>Sosial lekse: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30</cp:revision>
  <dcterms:created xsi:type="dcterms:W3CDTF">2020-06-06T11:43:51Z</dcterms:created>
  <dcterms:modified xsi:type="dcterms:W3CDTF">2022-02-19T09:20:50Z</dcterms:modified>
</cp:coreProperties>
</file>