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22"/>
  </p:notesMasterIdLst>
  <p:sldIdLst>
    <p:sldId id="261" r:id="rId9"/>
    <p:sldId id="262" r:id="rId10"/>
    <p:sldId id="279" r:id="rId11"/>
    <p:sldId id="280" r:id="rId12"/>
    <p:sldId id="289" r:id="rId13"/>
    <p:sldId id="290" r:id="rId14"/>
    <p:sldId id="282" r:id="rId15"/>
    <p:sldId id="281" r:id="rId16"/>
    <p:sldId id="291" r:id="rId17"/>
    <p:sldId id="272" r:id="rId18"/>
    <p:sldId id="274" r:id="rId19"/>
    <p:sldId id="276" r:id="rId20"/>
    <p:sldId id="270" r:id="rId21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9FE20-701D-4295-865D-EAD136D7F8FD}" v="6" dt="2026-02-04T15:26:19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25" autoAdjust="0"/>
  </p:normalViewPr>
  <p:slideViewPr>
    <p:cSldViewPr snapToGrid="0">
      <p:cViewPr varScale="1">
        <p:scale>
          <a:sx n="62" d="100"/>
          <a:sy n="62" d="100"/>
        </p:scale>
        <p:origin x="14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modSld">
      <pc:chgData name="Renate Dybdal Hansen" userId="8f533bdc-1f06-46c5-8376-6b62126245f7" providerId="ADAL" clId="{AD18D0CB-5EBB-4FE2-9456-A51AD340C137}" dt="2026-02-04T15:25:32.003" v="104"/>
      <pc:docMkLst>
        <pc:docMk/>
      </pc:docMkLst>
      <pc:sldChg chg="addSp delSp modSp mod modAnim modNotesTx">
        <pc:chgData name="Renate Dybdal Hansen" userId="8f533bdc-1f06-46c5-8376-6b62126245f7" providerId="ADAL" clId="{AD18D0CB-5EBB-4FE2-9456-A51AD340C137}" dt="2026-02-04T15:24:30.166" v="61"/>
        <pc:sldMkLst>
          <pc:docMk/>
          <pc:sldMk cId="246634899" sldId="289"/>
        </pc:sldMkLst>
        <pc:spChg chg="del">
          <ac:chgData name="Renate Dybdal Hansen" userId="8f533bdc-1f06-46c5-8376-6b62126245f7" providerId="ADAL" clId="{AD18D0CB-5EBB-4FE2-9456-A51AD340C137}" dt="2026-02-04T15:24:18.293" v="60" actId="478"/>
          <ac:spMkLst>
            <pc:docMk/>
            <pc:sldMk cId="246634899" sldId="289"/>
            <ac:spMk id="2" creationId="{F5774E37-613D-1ED8-7749-3005CBEEF793}"/>
          </ac:spMkLst>
        </pc:spChg>
        <pc:spChg chg="del">
          <ac:chgData name="Renate Dybdal Hansen" userId="8f533bdc-1f06-46c5-8376-6b62126245f7" providerId="ADAL" clId="{AD18D0CB-5EBB-4FE2-9456-A51AD340C137}" dt="2026-02-04T15:24:14.846" v="59" actId="478"/>
          <ac:spMkLst>
            <pc:docMk/>
            <pc:sldMk cId="246634899" sldId="289"/>
            <ac:spMk id="3" creationId="{838B35C1-F366-5FD4-3C5C-28934B2C03EA}"/>
          </ac:spMkLst>
        </pc:spChg>
        <pc:picChg chg="del">
          <ac:chgData name="Renate Dybdal Hansen" userId="8f533bdc-1f06-46c5-8376-6b62126245f7" providerId="ADAL" clId="{AD18D0CB-5EBB-4FE2-9456-A51AD340C137}" dt="2026-02-04T15:23:29.680" v="1" actId="478"/>
          <ac:picMkLst>
            <pc:docMk/>
            <pc:sldMk cId="246634899" sldId="289"/>
            <ac:picMk id="4" creationId="{4854A1E6-17B3-A7B6-84E3-17414C24D511}"/>
          </ac:picMkLst>
        </pc:picChg>
        <pc:picChg chg="del">
          <ac:chgData name="Renate Dybdal Hansen" userId="8f533bdc-1f06-46c5-8376-6b62126245f7" providerId="ADAL" clId="{AD18D0CB-5EBB-4FE2-9456-A51AD340C137}" dt="2026-02-04T15:23:27.765" v="0" actId="478"/>
          <ac:picMkLst>
            <pc:docMk/>
            <pc:sldMk cId="246634899" sldId="289"/>
            <ac:picMk id="5" creationId="{CBCD28E4-7422-8B48-75F5-A95095C86DDF}"/>
          </ac:picMkLst>
        </pc:picChg>
        <pc:picChg chg="add mod">
          <ac:chgData name="Renate Dybdal Hansen" userId="8f533bdc-1f06-46c5-8376-6b62126245f7" providerId="ADAL" clId="{AD18D0CB-5EBB-4FE2-9456-A51AD340C137}" dt="2026-02-04T15:24:30.166" v="61"/>
          <ac:picMkLst>
            <pc:docMk/>
            <pc:sldMk cId="246634899" sldId="289"/>
            <ac:picMk id="6" creationId="{3562D79E-A318-DAF6-4342-92F093C98CDC}"/>
          </ac:picMkLst>
        </pc:picChg>
      </pc:sldChg>
      <pc:sldChg chg="addSp delSp modSp mod modAnim modNotesTx">
        <pc:chgData name="Renate Dybdal Hansen" userId="8f533bdc-1f06-46c5-8376-6b62126245f7" providerId="ADAL" clId="{AD18D0CB-5EBB-4FE2-9456-A51AD340C137}" dt="2026-02-04T15:25:32.003" v="104"/>
        <pc:sldMkLst>
          <pc:docMk/>
          <pc:sldMk cId="783064761" sldId="290"/>
        </pc:sldMkLst>
        <pc:spChg chg="del">
          <ac:chgData name="Renate Dybdal Hansen" userId="8f533bdc-1f06-46c5-8376-6b62126245f7" providerId="ADAL" clId="{AD18D0CB-5EBB-4FE2-9456-A51AD340C137}" dt="2026-02-04T15:25:11.119" v="103" actId="478"/>
          <ac:spMkLst>
            <pc:docMk/>
            <pc:sldMk cId="783064761" sldId="290"/>
            <ac:spMk id="5" creationId="{8BB103C1-0FAA-A634-F3D4-214FFD990BFC}"/>
          </ac:spMkLst>
        </pc:spChg>
        <pc:picChg chg="add mod">
          <ac:chgData name="Renate Dybdal Hansen" userId="8f533bdc-1f06-46c5-8376-6b62126245f7" providerId="ADAL" clId="{AD18D0CB-5EBB-4FE2-9456-A51AD340C137}" dt="2026-02-04T15:25:32.003" v="104"/>
          <ac:picMkLst>
            <pc:docMk/>
            <pc:sldMk cId="783064761" sldId="290"/>
            <ac:picMk id="2" creationId="{60467590-C54A-DB8C-A387-63F23429597D}"/>
          </ac:picMkLst>
        </pc:picChg>
        <pc:picChg chg="del">
          <ac:chgData name="Renate Dybdal Hansen" userId="8f533bdc-1f06-46c5-8376-6b62126245f7" providerId="ADAL" clId="{AD18D0CB-5EBB-4FE2-9456-A51AD340C137}" dt="2026-02-04T15:25:05.849" v="101" actId="478"/>
          <ac:picMkLst>
            <pc:docMk/>
            <pc:sldMk cId="783064761" sldId="290"/>
            <ac:picMk id="8" creationId="{8D289BD1-94BF-2970-3CD1-FD4EDC94EE29}"/>
          </ac:picMkLst>
        </pc:picChg>
        <pc:picChg chg="del">
          <ac:chgData name="Renate Dybdal Hansen" userId="8f533bdc-1f06-46c5-8376-6b62126245f7" providerId="ADAL" clId="{AD18D0CB-5EBB-4FE2-9456-A51AD340C137}" dt="2026-02-04T15:25:06.955" v="102" actId="478"/>
          <ac:picMkLst>
            <pc:docMk/>
            <pc:sldMk cId="783064761" sldId="290"/>
            <ac:picMk id="9" creationId="{7A1490E6-0F0F-63AC-A756-CB230DF017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A8C3-61A9-EA4C-8A82-391BEF0C1ADF}" type="datetimeFigureOut">
              <a:rPr lang="nb-NO" smtClean="0"/>
              <a:t>04.02.2026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8E79F-90CA-B34A-AE17-3B2FCC7061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0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01GBOOAMG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5756706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6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Vi sitter i ring og sendere en pute el. rundt i ringen. 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Spørsmål til runden: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 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likte du i dag? 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lærte du?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vil jeg øve mer på etter denne samlingen? Alle skal skrive ned egne læringsmål for seg selv.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38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>
                <a:solidFill>
                  <a:srgbClr val="0075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Neste tema (fagøkt 3): «</a:t>
            </a:r>
            <a:r>
              <a:rPr lang="nb-NO" sz="1800" b="1" dirty="0">
                <a:solidFill>
                  <a:srgbClr val="0075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 selv i møte med barna». </a:t>
            </a:r>
            <a:r>
              <a:rPr lang="nb-NO" sz="1800" b="0" dirty="0">
                <a:solidFill>
                  <a:srgbClr val="0075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Denne fagøkten skal bidra til økt kompetanse om hva som påvirker hvordan vi reagerer på barns atferd? Hva kan vi gjøre for å styrke egen evne til å stå i situasjoner som utfordrer oss?</a:t>
            </a:r>
            <a:endParaRPr lang="nb-NO" sz="1800" b="0" dirty="0">
              <a:solidFill>
                <a:srgbClr val="00756A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8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Velkommen.</a:t>
            </a:r>
          </a:p>
          <a:p>
            <a:r>
              <a:rPr lang="nb-NO" dirty="0"/>
              <a:t>Fortelle litt om </a:t>
            </a:r>
            <a:r>
              <a:rPr lang="nb-NO" b="1" dirty="0"/>
              <a:t>hva</a:t>
            </a:r>
            <a:r>
              <a:rPr lang="nb-NO" dirty="0"/>
              <a:t> vi skal gjøre nå.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54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Hvorfor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 </a:t>
            </a: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vi skal ha denne økten: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Denne fagøkten skal bidra til økt kompetanse om å forstå hvordan barns atferd kan være et uttrykk for hvordan de har det inni seg/med sin psykiske helse (smerteuttrykk m.m.) og hvordan vi kan endre fokus på våre holdninger og tanker når vi snakker om barnet.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91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009D8F"/>
                </a:solidFill>
              </a:rPr>
              <a:t>Gynge på tærne: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play.mediaflow.com/ovp/11/01GBOOAMGN"/>
              </a:rPr>
              <a:t>https://play.mediaflow.com/ovp/11/01GBOOAMGN</a:t>
            </a:r>
            <a:endParaRPr lang="nb-NO" dirty="0">
              <a:solidFill>
                <a:srgbClr val="009D8F"/>
              </a:solidFill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04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dirty="0"/>
              <a:t>Se videoforedrag «Hvordan hjelpe barn å regulere følelser»: </a:t>
            </a:r>
            <a:r>
              <a:rPr lang="nb-NO" dirty="0">
                <a:hlinkClick r:id="rId3"/>
              </a:rPr>
              <a:t>https://vimeo.com/757567066</a:t>
            </a:r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76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nb-NO" sz="1800" b="1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004E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1: </a:t>
            </a:r>
            <a:r>
              <a:rPr lang="nb-NO" sz="1800" b="1" dirty="0" err="1">
                <a:solidFill>
                  <a:srgbClr val="004E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Gjettelese</a:t>
            </a:r>
            <a:r>
              <a:rPr lang="nb-NO" sz="1800" b="1" dirty="0">
                <a:solidFill>
                  <a:srgbClr val="004E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følelser (5 min)</a:t>
            </a:r>
            <a:endParaRPr lang="nb-NO" sz="1800" b="1" dirty="0">
              <a:solidFill>
                <a:srgbClr val="004E4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Hensikten med øvelsen er å gjennomføre flere raske rollespill etter hverandre og få erfaring i å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gjettelese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 følelser hos flere «barn». Alle rollespiller samtidig, og hvert rollespill varer bare ca. 20 sekunder. 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Still dere i to sirkler, med like mange i hver sirkel. Sirklene skal stå i hverandre, så det blir en indre og en ytre sirkel. Stå vendt mot hverandre og finn din partner i den andre sirkelen. Alle i indre sirkel tar barnerollen og alle i ytre sirkel tar voksenrollen. Den som er barn i rollespillet, skal vise følelser uten å snakke. Vis gjerne ulike typer følelser, men ikke for fort. Den voksne i ytre sirkel skal klare å følge deg og prøve å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gjettelese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 «barnets» skiftende følelser rollespiller samtidig.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Etter 20 sekunder tar indre sirkel ett skritt til høyre, og skifter voksen samtalepartner, som på ny skal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gjettelese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de nonverbale følelsene hos barnet.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Etter to øvelser, bytter dere roller slik at den voksne i ytre sirkel nå får prøve å være «barn» og de i den indre sirkelen skal være den som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gjetteleser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følelsene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Etter 20 sekunder, tar indre sirkel ett skritt til høyre og får en ny partner i ytre sirkel.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 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Hvis dere er færre enn 10 stk.: 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To og to går sammen. Stå på forskjellige steder i rommet. Gjør øvelsen i </a:t>
            </a:r>
            <a:r>
              <a:rPr lang="nb-NO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30 sekunder.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Bytt </a:t>
            </a:r>
            <a:r>
              <a:rPr lang="nb-NO" sz="1800" i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partner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når dere får signal etter </a:t>
            </a:r>
            <a:r>
              <a:rPr lang="nb-NO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30 sekunder.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Bytt </a:t>
            </a:r>
            <a:r>
              <a:rPr lang="nb-NO" sz="1800" i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rolle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nb-NO" sz="1800" i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og partner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ved neste signal etter </a:t>
            </a:r>
            <a:r>
              <a:rPr lang="nb-NO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30 sekunder.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Bytt </a:t>
            </a:r>
            <a:r>
              <a:rPr lang="nb-NO" sz="1800" i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partner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når dere får signal etter </a:t>
            </a:r>
            <a:r>
              <a:rPr lang="nb-NO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30 sekunder.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68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Personen som leder fagøkten deler personalet i grupper på fire personer. 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70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dirty="0"/>
              <a:t>Alle </a:t>
            </a:r>
            <a:r>
              <a:rPr lang="en-US" dirty="0" err="1"/>
              <a:t>deler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suksesshistorie</a:t>
            </a:r>
            <a:r>
              <a:rPr lang="en-US" dirty="0"/>
              <a:t>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gruppene</a:t>
            </a:r>
            <a:r>
              <a:rPr lang="en-US" dirty="0"/>
              <a:t>. Om det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man dele </a:t>
            </a:r>
            <a:r>
              <a:rPr lang="en-US" dirty="0" err="1"/>
              <a:t>i</a:t>
            </a:r>
            <a:r>
              <a:rPr lang="en-US" dirty="0"/>
              <a:t> plenum.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58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Dansestopp</a:t>
            </a:r>
            <a:endParaRPr lang="nb-NO" dirty="0"/>
          </a:p>
          <a:p>
            <a:r>
              <a:rPr lang="nb-NO" b="1" dirty="0"/>
              <a:t>Utstyr: </a:t>
            </a:r>
            <a:r>
              <a:rPr lang="nb-NO" dirty="0"/>
              <a:t>Musikk</a:t>
            </a:r>
          </a:p>
          <a:p>
            <a:r>
              <a:rPr lang="nb-NO" b="1" dirty="0"/>
              <a:t>Beskrivelse:</a:t>
            </a:r>
            <a:endParaRPr lang="nb-NO" dirty="0"/>
          </a:p>
          <a:p>
            <a:r>
              <a:rPr lang="nb-NO" dirty="0"/>
              <a:t>Spill musikk. Da skal alle gå rundt omkring og gjerne danse litt. Når musikken stopper roper </a:t>
            </a:r>
            <a:r>
              <a:rPr lang="nb-NO" dirty="0" err="1"/>
              <a:t>lekelederen</a:t>
            </a:r>
            <a:r>
              <a:rPr lang="nb-NO" dirty="0"/>
              <a:t> ut en kroppsdel eller noe annet konkret å ta på. Når det ropes lillefinger – skal  man ta på hverandres lillefinger, og stå stille “i frys”. Dersom det ropes «gul genser», skal alle ta på den gule genseren. Når musikken starter begynner vi å gå rundt og danse igjen. </a:t>
            </a:r>
          </a:p>
          <a:p>
            <a:pPr algn="l">
              <a:lnSpc>
                <a:spcPct val="114999"/>
              </a:lnSpc>
              <a:spcAft>
                <a:spcPts val="1000"/>
              </a:spcAft>
            </a:pPr>
            <a:endParaRPr lang="nb-NO" sz="1800" b="1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32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player.vimeo.com/video/757567066?app_id=122963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64" y="4525825"/>
            <a:ext cx="10248872" cy="1925290"/>
          </a:xfrm>
        </p:spPr>
        <p:txBody>
          <a:bodyPr lIns="91440" tIns="45720" rIns="91440" bIns="45720" anchor="b"/>
          <a:lstStyle/>
          <a:p>
            <a:r>
              <a:rPr lang="nb-NO" dirty="0">
                <a:solidFill>
                  <a:srgbClr val="13A79D"/>
                </a:solidFill>
                <a:latin typeface="Georgia"/>
              </a:rPr>
              <a:t>Fagøkt: «Hvordan hjelpe barn å regulere følelser»</a:t>
            </a:r>
          </a:p>
        </p:txBody>
      </p:sp>
      <p:pic>
        <p:nvPicPr>
          <p:cNvPr id="5" name="Bilde 4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57FFA67E-0F57-C71A-F7E9-28FD96B64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8509852" y="149554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B0EDE55-6190-29F9-10CA-EE3656EE714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3" y="232422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BEFDF-6D04-72C8-9176-B98E572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99" y="2300207"/>
            <a:ext cx="10279399" cy="2257585"/>
          </a:xfrm>
        </p:spPr>
        <p:txBody>
          <a:bodyPr lIns="91440" tIns="45720" rIns="91440" bIns="45720" anchor="t"/>
          <a:lstStyle/>
          <a:p>
            <a:pPr algn="ctr"/>
            <a:r>
              <a:rPr lang="nb-NO" sz="6000" dirty="0">
                <a:solidFill>
                  <a:schemeClr val="accent1"/>
                </a:solidFill>
                <a:latin typeface="Georgia"/>
              </a:rPr>
              <a:t>Vi leker: </a:t>
            </a:r>
            <a:r>
              <a:rPr lang="nb-NO" sz="6000" dirty="0">
                <a:solidFill>
                  <a:schemeClr val="accent1"/>
                </a:solidFill>
                <a:latin typeface="Georgia"/>
                <a:ea typeface="Calibri"/>
                <a:cs typeface="Calibri"/>
              </a:rPr>
              <a:t>Dansestopp</a:t>
            </a:r>
            <a:endParaRPr lang="nb-NO" sz="12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40BE6064-7D31-CFD2-CC31-E591FF1A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195110A-BF7E-7847-1F0C-DC5DF2AB3C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67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7259C-EC6D-0D09-0CE1-8C32CC0C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8932814" cy="1814538"/>
          </a:xfrm>
        </p:spPr>
        <p:txBody>
          <a:bodyPr lIns="91440" tIns="45720" rIns="91440" bIns="45720" anchor="t"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Vi oppsummerer sammen i ringen: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BB630F-56FC-1A4A-24FF-76E118EB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907" y="2384200"/>
            <a:ext cx="8129156" cy="2089600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Hva likte du i dag?  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Hva lærte du? </a:t>
            </a:r>
            <a:endParaRPr lang="nb-NO" dirty="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Hva vil jeg øve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mer 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på etter denne samlingen?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Alle skal skrive 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ned egne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læringsmål for seg selv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.</a:t>
            </a:r>
            <a:endParaRPr lang="nb-NO" dirty="0">
              <a:effectLst/>
              <a:latin typeface="Georgia"/>
              <a:ea typeface="Calibri" panose="020F0502020204030204" pitchFamily="34" charset="0"/>
              <a:cs typeface="Arial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7A7ECAC4-1BC0-C557-AF75-9DCA60BA23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EAD25F0-DCC5-EA62-13E2-820C9CFB5D6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3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0C500A-96BB-6937-4BD0-F385A1CD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752" y="870451"/>
            <a:ext cx="4712006" cy="1075783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</a:rPr>
              <a:t>Avslutning: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AF82F-F95A-C962-F39A-F1171C26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183" y="2087783"/>
            <a:ext cx="5746722" cy="3075232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3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Takk for innsatsen i dag.</a:t>
            </a:r>
            <a:endParaRPr lang="nb-NO" b="1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200" b="1" dirty="0">
                <a:solidFill>
                  <a:srgbClr val="000000"/>
                </a:solidFill>
                <a:latin typeface="Georgia"/>
                <a:ea typeface="Times New Roman" panose="02020603050405020304" pitchFamily="18" charset="0"/>
                <a:cs typeface="Arial"/>
              </a:rPr>
              <a:t>Neste tema (fagøkt 3):</a:t>
            </a:r>
            <a:r>
              <a:rPr lang="nb-NO" sz="2200" b="1" dirty="0">
                <a:solidFill>
                  <a:srgbClr val="000000"/>
                </a:solidFill>
                <a:latin typeface="Georgia"/>
                <a:ea typeface="Calibri"/>
                <a:cs typeface="Arial"/>
              </a:rPr>
              <a:t> «</a:t>
            </a:r>
            <a:r>
              <a:rPr lang="nb-NO" sz="2200" dirty="0">
                <a:solidFill>
                  <a:srgbClr val="000000"/>
                </a:solidFill>
                <a:latin typeface="Georgia"/>
                <a:ea typeface="Calibri"/>
                <a:cs typeface="Calibri"/>
              </a:rPr>
              <a:t>Oss selv i møte med barna». Denne fagøkten skal bidra til økt kompetanse om hva som påvirker hvordan vi reagerer på barns atferd? Hva kan vi gjøre for å styrke egen evne til å stå i situasjoner som utfordrer oss?</a:t>
            </a:r>
            <a:endParaRPr lang="nb-NO" sz="2200" dirty="0">
              <a:solidFill>
                <a:srgbClr val="000000"/>
              </a:solidFill>
              <a:effectLst/>
              <a:latin typeface="Georgia"/>
              <a:ea typeface="Calibri"/>
              <a:cs typeface="Calibri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A8780E64-575B-F616-AAED-B5B1171C65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3EA205F-4C22-B783-228D-652ADDDB1A0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b-NO" altLang="nb-NO"/>
            </a:br>
            <a:endParaRPr lang="nb-NO" altLang="nb-NO" sz="4800">
              <a:solidFill>
                <a:schemeClr val="accent1"/>
              </a:solidFill>
            </a:endParaRPr>
          </a:p>
        </p:txBody>
      </p:sp>
      <p:pic>
        <p:nvPicPr>
          <p:cNvPr id="6" name="Bilde 5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9BE3B469-B53B-368F-BC8F-DC7C270C2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38DAC4B-7FF0-4792-D351-983A974CCE3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3768529-422E-9420-A3C5-B6E51B3EDFEC}"/>
              </a:ext>
            </a:extLst>
          </p:cNvPr>
          <p:cNvSpPr txBox="1">
            <a:spLocks/>
          </p:cNvSpPr>
          <p:nvPr/>
        </p:nvSpPr>
        <p:spPr bwMode="auto">
          <a:xfrm>
            <a:off x="725042" y="365124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nb-NO" dirty="0">
                <a:solidFill>
                  <a:schemeClr val="accent1"/>
                </a:solidFill>
              </a:rPr>
              <a:t>Innledning: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A22A156-6A47-3EF3-852A-A517F294A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17" y="1667501"/>
            <a:ext cx="10145685" cy="3522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2E8FB-CA9A-925B-6EDF-522C183B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Innholdsbeskrivelse: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B63DD3-16E3-2F35-6814-470D7C02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91" y="2217284"/>
            <a:ext cx="10993437" cy="242343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b="1" i="1" dirty="0">
                <a:effectLst/>
                <a:latin typeface="Georgia"/>
                <a:ea typeface="Calibri" panose="020F0502020204030204" pitchFamily="34" charset="0"/>
                <a:cs typeface="Calibri"/>
              </a:rPr>
              <a:t>«Jeg er så lei av at det barnet alltid skaper så mye drama.»</a:t>
            </a:r>
            <a:endParaRPr lang="nb-NO" sz="2400" dirty="0">
              <a:effectLst/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dirty="0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Calibri"/>
              </a:rPr>
              <a:t>Denne fagøkten skal bidra til økt kompetanse om å forstå hvordan barns atferd kan være et uttrykk for hvordan de har det inn i seg/med sin psykiske helse (smerteuttrykk </a:t>
            </a:r>
            <a:r>
              <a:rPr lang="nb-NO" sz="2400" dirty="0" err="1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Calibri"/>
              </a:rPr>
              <a:t>m.m</a:t>
            </a:r>
            <a:r>
              <a:rPr lang="nb-NO" sz="2400" dirty="0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Calibri"/>
              </a:rPr>
              <a:t>).</a:t>
            </a:r>
            <a:endParaRPr lang="nb-NO" sz="2400" dirty="0">
              <a:effectLst/>
              <a:latin typeface="Georgia"/>
              <a:ea typeface="Times New Roman" panose="02020603050405020304" pitchFamily="18" charset="0"/>
              <a:cs typeface="Calibri"/>
            </a:endParaRPr>
          </a:p>
          <a:p>
            <a:endParaRPr lang="nb-NO" dirty="0"/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D70DE471-8014-F99A-B398-AB744F2ED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EF9BCFF-3C26-9C2B-E7A0-76943D3C8C6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05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CE6F4-31A3-6B68-F48B-862A72E6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>
                <a:solidFill>
                  <a:schemeClr val="accent1"/>
                </a:solidFill>
              </a:rPr>
              <a:t>Læringsmål: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4FF3A4-D219-8881-8214-F019CDA1D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2213083"/>
            <a:ext cx="10993437" cy="1914074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nb-NO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Etter økta:</a:t>
            </a:r>
            <a:r>
              <a:rPr lang="nb-NO" b="1" dirty="0">
                <a:solidFill>
                  <a:srgbClr val="191A35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dirty="0">
                <a:highlight>
                  <a:srgbClr val="FFFFFF"/>
                </a:highlight>
                <a:latin typeface="Georgia"/>
                <a:ea typeface="Calibri"/>
                <a:cs typeface="Arial"/>
              </a:rPr>
              <a:t>Kan jeg flere konkrete verktøy for å møte barns følelser og hjelpe med regulering. </a:t>
            </a:r>
            <a:r>
              <a:rPr lang="nb-NO" sz="2000" dirty="0"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 </a:t>
            </a:r>
            <a:endParaRPr lang="nb-NO" sz="2000" dirty="0">
              <a:effectLst/>
              <a:highlight>
                <a:srgbClr val="FFFFFF"/>
              </a:highlight>
              <a:latin typeface="Georgia"/>
              <a:ea typeface="Calibri"/>
              <a:cs typeface="Calibri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7CCD36EE-9CF3-AA4F-D693-69B403D8F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797F2CD-A36F-3BF8-27C4-4203EDD995D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86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nsemotorisk øvelse - Gynge på tærne-hlnz89sok0">
            <a:hlinkClick r:id="" action="ppaction://media"/>
            <a:extLst>
              <a:ext uri="{FF2B5EF4-FFF2-40B4-BE49-F238E27FC236}">
                <a16:creationId xmlns:a16="http://schemas.microsoft.com/office/drawing/2014/main" id="{3562D79E-A318-DAF6-4342-92F093C98C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Fagøkt 2: Møte barns følelser">
            <a:hlinkClick r:id="" action="ppaction://media"/>
            <a:extLst>
              <a:ext uri="{FF2B5EF4-FFF2-40B4-BE49-F238E27FC236}">
                <a16:creationId xmlns:a16="http://schemas.microsoft.com/office/drawing/2014/main" id="{60467590-C54A-DB8C-A387-63F2342959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1217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3F4006-C5DF-9B02-54F8-0D18FB06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84" y="210790"/>
            <a:ext cx="10168148" cy="741780"/>
          </a:xfrm>
        </p:spPr>
        <p:txBody>
          <a:bodyPr/>
          <a:lstStyle/>
          <a:p>
            <a:r>
              <a:rPr lang="nb-NO" sz="4000" dirty="0">
                <a:solidFill>
                  <a:schemeClr val="accent1"/>
                </a:solidFill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Refleksjonsøvelse</a:t>
            </a:r>
            <a:r>
              <a:rPr lang="nb-NO" sz="4000" b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 1:</a:t>
            </a:r>
            <a:r>
              <a:rPr lang="nb-NO" sz="4000" dirty="0">
                <a:solidFill>
                  <a:schemeClr val="accent1"/>
                </a:solidFill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 Gjette følelser</a:t>
            </a:r>
            <a:endParaRPr lang="nb-NO" sz="4000" dirty="0">
              <a:solidFill>
                <a:schemeClr val="accent1"/>
              </a:solidFill>
              <a:latin typeface="Georgia"/>
              <a:cs typeface="Calibri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3ABC164-2F4E-D462-76A8-F367D35561D4}"/>
              </a:ext>
            </a:extLst>
          </p:cNvPr>
          <p:cNvSpPr txBox="1"/>
          <p:nvPr/>
        </p:nvSpPr>
        <p:spPr>
          <a:xfrm>
            <a:off x="881181" y="1048338"/>
            <a:ext cx="1071357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Hensikten med øvelsen er å gjennomføre flere raske rollespill etter hverandre og få erfaring i å </a:t>
            </a:r>
            <a:r>
              <a:rPr lang="nb-NO" sz="2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gjettelese</a:t>
            </a:r>
            <a:r>
              <a:rPr lang="nb-NO" sz="2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følelser hos flere «barn». </a:t>
            </a:r>
          </a:p>
          <a:p>
            <a:endParaRPr lang="nb-NO" sz="2800" dirty="0">
              <a:solidFill>
                <a:srgbClr val="004E46"/>
              </a:solidFill>
              <a:latin typeface="+mn-lt"/>
              <a:ea typeface="Calibri"/>
              <a:cs typeface="Calibri"/>
            </a:endParaRPr>
          </a:p>
          <a:p>
            <a:r>
              <a:rPr lang="nb-NO" sz="280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Still dere i to sirkler, med like mange i hver sirkel, og den ene utenpå den andre. Stå vendt rett mot hverandre, og finn din partner i den andre sirkelen.  Alle i indre sirkel tar barnerollen og alle i ytre sirkel tar voksenrollen. Den som er barn i rollespillet skal vise følelser uten å snakke. Vis gjerne ulike typer følelser, men ikke for fort. Den voksne i ytre sirkel skal nemlig klare å følge deg og prøve å </a:t>
            </a:r>
            <a:r>
              <a:rPr lang="nb-NO" sz="2800" dirty="0" err="1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gjettelese</a:t>
            </a:r>
            <a:r>
              <a:rPr lang="nb-NO" sz="280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 barnets skiftende følelser rollespiller samtidig.</a:t>
            </a:r>
            <a:endParaRPr lang="nb-NO" sz="280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8" name="Bilde 7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B5D766DA-BB66-0EFF-E332-D3D65F27B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6B78A8C-91AC-B222-7B21-22619E2C7A9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90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B8778-8E7D-73FF-5F87-BD966BD4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Refleksjonsøvelse 2: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DC0A4E-F4D7-A45A-D85F-ACB0F785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44" y="1690688"/>
            <a:ext cx="10993437" cy="390048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b="1" dirty="0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Arial"/>
              </a:rPr>
              <a:t>Fordel roller i gruppen: </a:t>
            </a:r>
            <a:endParaRPr lang="nb-NO" dirty="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600" dirty="0">
                <a:effectLst/>
                <a:latin typeface="Georgia"/>
                <a:ea typeface="Calibri" panose="020F0502020204030204" pitchFamily="34" charset="0"/>
                <a:cs typeface="Arial"/>
              </a:rPr>
              <a:t>Den yngste i gruppen leser oppgavene høyt og er talsperson.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600" dirty="0">
                <a:effectLst/>
                <a:latin typeface="Georgia"/>
                <a:ea typeface="Calibri" panose="020F0502020204030204" pitchFamily="34" charset="0"/>
                <a:cs typeface="Arial"/>
              </a:rPr>
              <a:t>Den eldste i gruppen er ordstyrer og passer på at alle får ordet etter tur.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600" dirty="0">
                <a:latin typeface="Georgia"/>
                <a:ea typeface="Calibri" panose="020F0502020204030204" pitchFamily="34" charset="0"/>
                <a:cs typeface="Arial"/>
              </a:rPr>
              <a:t>Den som sist hadde bursdag, gjør notater med tanke på deling i plenum</a:t>
            </a:r>
            <a:endParaRPr lang="nb-NO" sz="2600" dirty="0">
              <a:effectLst/>
              <a:latin typeface="Georgia"/>
              <a:ea typeface="Calibri" panose="020F0502020204030204" pitchFamily="34" charset="0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nb-NO" sz="2000" dirty="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Arial"/>
            </a:endParaRPr>
          </a:p>
          <a:p>
            <a:endParaRPr lang="nb-NO" dirty="0"/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DC5F81C6-604C-E8D1-6DC3-DE06FA194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D796D2F-632D-B8F4-FD75-FF5DE3448C8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46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24A753-8A28-0234-F15E-9A13B178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solidFill>
                  <a:schemeClr val="tx2"/>
                </a:solidFill>
                <a:latin typeface="Georgia"/>
                <a:ea typeface="Calibri"/>
                <a:cs typeface="Calibri"/>
              </a:rPr>
              <a:t>Hvilke verktøy har du god erfaring med? </a:t>
            </a:r>
            <a:br>
              <a:rPr lang="nb-NO" sz="4000" dirty="0">
                <a:solidFill>
                  <a:schemeClr val="tx2"/>
                </a:solidFill>
                <a:latin typeface="Georgia"/>
                <a:ea typeface="Calibri"/>
                <a:cs typeface="Calibri"/>
              </a:rPr>
            </a:br>
            <a:r>
              <a:rPr lang="nb-NO" sz="4000" dirty="0">
                <a:solidFill>
                  <a:schemeClr val="tx2"/>
                </a:solidFill>
                <a:latin typeface="Georgia"/>
                <a:ea typeface="Calibri"/>
                <a:cs typeface="Calibri"/>
              </a:rPr>
              <a:t>Del en suksesshistorie med gruppen din.</a:t>
            </a:r>
            <a:endParaRPr lang="nb-NO" sz="4000" b="0" dirty="0">
              <a:solidFill>
                <a:schemeClr val="tx2"/>
              </a:solidFill>
              <a:latin typeface="Georgia"/>
              <a:ea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DD64F4-7B55-2A7B-4297-BC9291C6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2" y="1825625"/>
            <a:ext cx="10993437" cy="3900488"/>
          </a:xfrm>
        </p:spPr>
        <p:txBody>
          <a:bodyPr/>
          <a:lstStyle/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Like alle barn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Påpeke følelser med ord</a:t>
            </a:r>
          </a:p>
          <a:p>
            <a:r>
              <a:rPr lang="nb-NO" sz="2400" dirty="0" err="1">
                <a:solidFill>
                  <a:schemeClr val="tx1"/>
                </a:solidFill>
                <a:latin typeface="Georgia"/>
                <a:ea typeface="Verdana"/>
                <a:cs typeface="Arial"/>
              </a:rPr>
              <a:t>Gjettelese</a:t>
            </a:r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 følelser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Bekrefte, ved å si «Det forstår jeg godt, FORDI...»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Bruke stemme og kropp bevisst: Roligere, mykere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Øyekontakt, smil og lett berøring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Gjøre noe mens vi snakker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Gi tid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Lytte, før fikse </a:t>
            </a:r>
            <a:r>
              <a:rPr lang="nb-NO" sz="2400" i="1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(bruke hele Hjelpehånda)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Stimulere sanser og kropp for å roe gruppa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248606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64168-76B0-47C1-ABDA-76EAF05ECDC1}">
  <ds:schemaRefs>
    <ds:schemaRef ds:uri="http://purl.org/dc/dcmitype/"/>
    <ds:schemaRef ds:uri="ee598b89-8811-470d-ad8e-f3a66432fe1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b8da453c-6e37-4915-9292-e90fa68e84a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6B1841-A912-47CD-B746-1AED423C2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EB256-04C3-4F82-95DF-2539CDC1E5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111</TotalTime>
  <Words>1049</Words>
  <Application>Microsoft Office PowerPoint</Application>
  <PresentationFormat>Widescreen</PresentationFormat>
  <Paragraphs>81</Paragraphs>
  <Slides>13</Slides>
  <Notes>11</Notes>
  <HiddenSlides>0</HiddenSlides>
  <MMClips>2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13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Georgia</vt:lpstr>
      <vt:lpstr>Symbol</vt:lpstr>
      <vt:lpstr>4_Office-tema</vt:lpstr>
      <vt:lpstr>Egendefinert utforming</vt:lpstr>
      <vt:lpstr>5_Office-tema</vt:lpstr>
      <vt:lpstr>3_Office-tema</vt:lpstr>
      <vt:lpstr>6_Office-tema</vt:lpstr>
      <vt:lpstr>Fagøkt: «Hvordan hjelpe barn å regulere følelser»</vt:lpstr>
      <vt:lpstr> </vt:lpstr>
      <vt:lpstr>Innholdsbeskrivelse:</vt:lpstr>
      <vt:lpstr>Læringsmål:</vt:lpstr>
      <vt:lpstr>PowerPoint-presentasjon</vt:lpstr>
      <vt:lpstr>PowerPoint-presentasjon</vt:lpstr>
      <vt:lpstr>Refleksjonsøvelse 1: Gjette følelser</vt:lpstr>
      <vt:lpstr>Refleksjonsøvelse 2:</vt:lpstr>
      <vt:lpstr>Hvilke verktøy har du god erfaring med?  Del en suksesshistorie med gruppen din.</vt:lpstr>
      <vt:lpstr>Vi leker: Dansestopp</vt:lpstr>
      <vt:lpstr>Vi oppsummerer sammen i ringen:</vt:lpstr>
      <vt:lpstr>Avslutning: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96</cp:revision>
  <dcterms:created xsi:type="dcterms:W3CDTF">2023-01-27T13:13:49Z</dcterms:created>
  <dcterms:modified xsi:type="dcterms:W3CDTF">2026-02-04T15:26:27Z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