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9"/>
  </p:notesMasterIdLst>
  <p:sldIdLst>
    <p:sldId id="261" r:id="rId5"/>
    <p:sldId id="274" r:id="rId6"/>
    <p:sldId id="266" r:id="rId7"/>
    <p:sldId id="273" r:id="rId8"/>
    <p:sldId id="269" r:id="rId9"/>
    <p:sldId id="1332" r:id="rId10"/>
    <p:sldId id="275" r:id="rId11"/>
    <p:sldId id="263" r:id="rId12"/>
    <p:sldId id="287" r:id="rId13"/>
    <p:sldId id="1333" r:id="rId14"/>
    <p:sldId id="270" r:id="rId15"/>
    <p:sldId id="276" r:id="rId16"/>
    <p:sldId id="272" r:id="rId17"/>
    <p:sldId id="267"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6" autoAdjust="0"/>
    <p:restoredTop sz="65816" autoAdjust="0"/>
  </p:normalViewPr>
  <p:slideViewPr>
    <p:cSldViewPr snapToGrid="0" snapToObjects="1">
      <p:cViewPr varScale="1">
        <p:scale>
          <a:sx n="78" d="100"/>
          <a:sy n="78" d="100"/>
        </p:scale>
        <p:origin x="1304"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r>
            <a:rPr lang="nb-NO" b="1" dirty="0"/>
            <a:t>Bursdagsdato»</a:t>
          </a:r>
          <a:endParaRPr lang="en-US"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Lag grupper med 4 elever i hver. Lag gruppebord og finn plassene</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E4338902-03C8-6441-8093-6B87887E3C5E}" type="presOf" srcId="{6038A879-0BCA-4A18-BC14-6D1269E391AE}" destId="{D46B6FC9-8D28-E048-B4DC-69A842DF7C03}" srcOrd="0" destOrd="0" presId="urn:microsoft.com/office/officeart/2016/7/layout/RepeatingBendingProcessNew"/>
    <dgm:cxn modelId="{2CFA1A05-AC84-46F8-B278-E3A6091FE9A7}" srcId="{6030B2DD-1C9B-47D9-AC0A-CC738D45504D}" destId="{36FE66CB-27D2-47B3-8A8D-4F4DCE18F9FC}" srcOrd="0" destOrd="0" parTransId="{5D0F8B43-D0DA-43B4-A8E4-A66762BDE58A}" sibTransId="{8CC54F98-7BAE-4754-87A2-B1085656FF5C}"/>
    <dgm:cxn modelId="{7612EB3D-BEAA-474C-8D69-6724E8DC1BC2}" type="presOf" srcId="{36FE66CB-27D2-47B3-8A8D-4F4DCE18F9FC}" destId="{6F45F2D9-E0BD-EC4D-B162-3153603DB088}" srcOrd="0" destOrd="0" presId="urn:microsoft.com/office/officeart/2016/7/layout/RepeatingBendingProcessNew"/>
    <dgm:cxn modelId="{6E5C4F8E-5E00-8345-8EA6-AC567A6701CD}" type="presOf" srcId="{6030B2DD-1C9B-47D9-AC0A-CC738D45504D}" destId="{A2257A8A-B7A4-FF4C-9CDD-F74AE5DD1C15}" srcOrd="0" destOrd="0" presId="urn:microsoft.com/office/officeart/2016/7/layout/RepeatingBendingProcessNew"/>
    <dgm:cxn modelId="{D11F40B9-EB00-6448-AEDF-93C52F705E76}" type="presOf" srcId="{8CC54F98-7BAE-4754-87A2-B1085656FF5C}" destId="{AA5C4306-DFB2-A94E-AFF4-116C017EBDFC}" srcOrd="1"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1DAEF8FD-6E70-CE43-95BE-015864ABEA86}" type="presOf" srcId="{8CC54F98-7BAE-4754-87A2-B1085656FF5C}" destId="{65992195-1CB0-7047-92EB-D75694E007D5}" srcOrd="0" destOrd="0" presId="urn:microsoft.com/office/officeart/2016/7/layout/RepeatingBendingProcessNew"/>
    <dgm:cxn modelId="{DE97CBF4-B711-C14D-A082-84FDF2528137}" type="presParOf" srcId="{A2257A8A-B7A4-FF4C-9CDD-F74AE5DD1C15}" destId="{6F45F2D9-E0BD-EC4D-B162-3153603DB088}" srcOrd="0" destOrd="0" presId="urn:microsoft.com/office/officeart/2016/7/layout/RepeatingBendingProcessNew"/>
    <dgm:cxn modelId="{89851A3A-8599-F64E-9F08-050E2A233C0D}" type="presParOf" srcId="{A2257A8A-B7A4-FF4C-9CDD-F74AE5DD1C15}" destId="{65992195-1CB0-7047-92EB-D75694E007D5}" srcOrd="1" destOrd="0" presId="urn:microsoft.com/office/officeart/2016/7/layout/RepeatingBendingProcessNew"/>
    <dgm:cxn modelId="{54EC0650-3E17-3546-8070-5B3427BD54F2}" type="presParOf" srcId="{65992195-1CB0-7047-92EB-D75694E007D5}" destId="{AA5C4306-DFB2-A94E-AFF4-116C017EBDFC}" srcOrd="0" destOrd="0" presId="urn:microsoft.com/office/officeart/2016/7/layout/RepeatingBendingProcessNew"/>
    <dgm:cxn modelId="{B269FD51-26BE-2541-8ED8-2F2AFD1A9A71}"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200150">
            <a:lnSpc>
              <a:spcPct val="90000"/>
            </a:lnSpc>
            <a:spcBef>
              <a:spcPct val="0"/>
            </a:spcBef>
            <a:spcAft>
              <a:spcPct val="35000"/>
            </a:spcAft>
            <a:buNone/>
          </a:pPr>
          <a:r>
            <a:rPr lang="nb-NO" sz="2700" b="0" i="0" kern="1200" dirty="0"/>
            <a:t>Alle stiller seg på en rekke etter: «</a:t>
          </a:r>
          <a:r>
            <a:rPr lang="nb-NO" sz="2700" b="1" kern="1200" dirty="0"/>
            <a:t>Bursdagsdato»</a:t>
          </a:r>
          <a:endParaRPr lang="en-US" sz="2700" kern="1200" dirty="0"/>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200150">
            <a:lnSpc>
              <a:spcPct val="90000"/>
            </a:lnSpc>
            <a:spcBef>
              <a:spcPct val="0"/>
            </a:spcBef>
            <a:spcAft>
              <a:spcPct val="35000"/>
            </a:spcAft>
            <a:buNone/>
          </a:pPr>
          <a:r>
            <a:rPr lang="nb-NO" sz="2700" b="1" kern="1200" dirty="0"/>
            <a:t>Gruppeinndeling:</a:t>
          </a:r>
          <a:r>
            <a:rPr lang="nb-NO" sz="2700" kern="1200" dirty="0"/>
            <a:t> Lag grupper med 4 elever i hver. Lag gruppebord og finn plassene</a:t>
          </a:r>
          <a:endParaRPr lang="en-US" sz="2700" kern="1200" dirty="0"/>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78863-D829-6A47-9BD0-BD10584B289F}" type="datetimeFigureOut">
              <a:rPr lang="nb-NO" smtClean="0"/>
              <a:t>05.07.2025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961D2-73D7-554E-B3F4-57267768F1D3}" type="slidenum">
              <a:rPr lang="nb-NO" smtClean="0"/>
              <a:t>‹#›</a:t>
            </a:fld>
            <a:endParaRPr lang="nb-NO"/>
          </a:p>
        </p:txBody>
      </p:sp>
    </p:spTree>
    <p:extLst>
      <p:ext uri="{BB962C8B-B14F-4D97-AF65-F5344CB8AC3E}">
        <p14:creationId xmlns:p14="http://schemas.microsoft.com/office/powerpoint/2010/main" val="1690394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Marius føler seg dårlig. Han har lyst til å kaste opp. Han tenker på Oda som akkurat har fått meldingen. Meldingen som sier at ”</a:t>
            </a:r>
            <a:r>
              <a:rPr lang="nb-NO" sz="1200" i="1" kern="1200" dirty="0">
                <a:solidFill>
                  <a:schemeClr val="tx1"/>
                </a:solidFill>
                <a:effectLst/>
                <a:latin typeface="+mn-lt"/>
                <a:ea typeface="+mn-ea"/>
                <a:cs typeface="+mn-cs"/>
              </a:rPr>
              <a:t>Alle guttene i klassen syns du er feit og jævlig. Ingen som liker deg.”</a:t>
            </a:r>
            <a:r>
              <a:rPr lang="nb-NO" sz="1200" kern="1200" dirty="0">
                <a:solidFill>
                  <a:schemeClr val="tx1"/>
                </a:solidFill>
                <a:effectLst/>
                <a:latin typeface="+mn-lt"/>
                <a:ea typeface="+mn-ea"/>
                <a:cs typeface="+mn-cs"/>
              </a:rPr>
              <a:t> Det er jo ikke sant. Det var Stians </a:t>
            </a:r>
            <a:r>
              <a:rPr lang="nb-NO" sz="1200" kern="1200" dirty="0" err="1">
                <a:solidFill>
                  <a:schemeClr val="tx1"/>
                </a:solidFill>
                <a:effectLst/>
                <a:latin typeface="+mn-lt"/>
                <a:ea typeface="+mn-ea"/>
                <a:cs typeface="+mn-cs"/>
              </a:rPr>
              <a:t>idè</a:t>
            </a:r>
            <a:r>
              <a:rPr lang="nb-NO" sz="1200" kern="1200" dirty="0">
                <a:solidFill>
                  <a:schemeClr val="tx1"/>
                </a:solidFill>
                <a:effectLst/>
                <a:latin typeface="+mn-lt"/>
                <a:ea typeface="+mn-ea"/>
                <a:cs typeface="+mn-cs"/>
              </a:rPr>
              <a:t>. Stian som alltid må tøffe seg. Stian som liker å slenge dritt og bare må kødde med folk hele tida.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Marius ble selv ertet da han gikk på barneskolen, fordi han var litt lubben. Han husker kommentarene, som ble kamuflert som fleip, men som gjorde vondt likevel. Nå kjenner han det i magen, den samme ekle følelsen som fra den gangen. Magen knyter seg.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Tenk så fælt å få en slik melding. Oda må ha det kjempevondt akkurat nå. Og så Oda da, som har så herlig latter. Hun kan smitte andre med latteren sin, den er rett og slett fin. Tenk hvis hun blir så lei seg at hun slutter å le. Om han bare kunne gjøre noe for Oda. Men han vet ikke om han orker. Stian kan jo bli sur og ekkel.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Følelsen i magen gir seg ikke. Marius er kvalm og ukonsentrert hele resten av dagen. Han er ikke sulten, maten smaker ingenting. Han kjenner seg så feig og svak. Redd på en måte. Er han faktisk litt redd for Stian? Det er for dumt. De har kjent hverandre siden barneskolen. Hva kan skje egentlig, at Stian begynner å mobbe Marius også?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Nå kjenner Marius at han begynner å bli sint. Skikkelig forbanna. Rart hvordan følelser kan forandre seg. Det er jo ikke greit at Stian skal ha så mye makt at andre ikke tør å si ifra. Noen må gjøre noe. Og i hodet til Marius begynner det å forme seg en plan som involverer flere. Første punkt er å ta kontakt med Oda. Nå. Før han ombestemmer seg.</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9</a:t>
            </a:fld>
            <a:endParaRPr lang="nn-NO"/>
          </a:p>
        </p:txBody>
      </p:sp>
    </p:spTree>
    <p:extLst>
      <p:ext uri="{BB962C8B-B14F-4D97-AF65-F5344CB8AC3E}">
        <p14:creationId xmlns:p14="http://schemas.microsoft.com/office/powerpoint/2010/main" val="204481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05.07.2025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a:prstGeom prst="rect">
            <a:avLst/>
          </a:prstGeo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a:srcRect r="40249"/>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9"/>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 id="2147483687"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9"/>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88"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a:t>I klassen:</a:t>
            </a:r>
            <a:br>
              <a:rPr lang="nb-NO"/>
            </a:br>
            <a:r>
              <a:rPr lang="nb-NO"/>
              <a:t>Følelser</a:t>
            </a:r>
            <a:br>
              <a:rPr lang="nb-NO" dirty="0"/>
            </a:br>
            <a:endParaRPr lang="nb-NO" dirty="0"/>
          </a:p>
        </p:txBody>
      </p:sp>
      <p:sp>
        <p:nvSpPr>
          <p:cNvPr id="3" name="Undertittel 2"/>
          <p:cNvSpPr txBox="1">
            <a:spLocks/>
          </p:cNvSpPr>
          <p:nvPr/>
        </p:nvSpPr>
        <p:spPr>
          <a:xfrm>
            <a:off x="6877877" y="4064615"/>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10FA966-F628-8201-19DA-181693471B63}"/>
              </a:ext>
            </a:extLst>
          </p:cNvPr>
          <p:cNvSpPr>
            <a:spLocks noGrp="1"/>
          </p:cNvSpPr>
          <p:nvPr>
            <p:ph idx="1"/>
          </p:nvPr>
        </p:nvSpPr>
        <p:spPr>
          <a:xfrm>
            <a:off x="653143" y="865414"/>
            <a:ext cx="10922330" cy="5388429"/>
          </a:xfrm>
        </p:spPr>
        <p:txBody>
          <a:bodyPr>
            <a:normAutofit fontScale="92500" lnSpcReduction="10000"/>
          </a:bodyPr>
          <a:lstStyle/>
          <a:p>
            <a:pPr marL="0" indent="0">
              <a:buNone/>
            </a:pPr>
            <a:r>
              <a:rPr lang="nb-NO" sz="2000" dirty="0"/>
              <a:t>Marius føler seg dårlig. Han har lyst til å kaste opp. Han tenker på Oda som akkurat har fått meldingen. Meldingen som sier at ”</a:t>
            </a:r>
            <a:r>
              <a:rPr lang="nb-NO" sz="2000" i="1" dirty="0"/>
              <a:t>Alle guttene i klassen syns du er feit og jævlig. Ingen som liker deg.”</a:t>
            </a:r>
            <a:r>
              <a:rPr lang="nb-NO" sz="2000" dirty="0"/>
              <a:t> Det er jo ikke sant. Det var Stians </a:t>
            </a:r>
            <a:r>
              <a:rPr lang="nb-NO" sz="2000" dirty="0" err="1"/>
              <a:t>idè</a:t>
            </a:r>
            <a:r>
              <a:rPr lang="nb-NO" sz="2000" dirty="0"/>
              <a:t>. Stian som alltid må tøffe seg. Stian som liker å slenge dritt og bare må kødde med folk hele tida. </a:t>
            </a:r>
          </a:p>
          <a:p>
            <a:pPr marL="0" indent="0">
              <a:buNone/>
            </a:pPr>
            <a:r>
              <a:rPr lang="nb-NO" sz="2000" dirty="0"/>
              <a:t>Marius ble selv ertet da han gikk på barneskolen, fordi han var litt lubben. Han husker kommentarene, som ble kamuflert som fleip, men som gjorde vondt likevel. Nå kjenner han det i magen, den samme ekle følelsen som fra den gangen. Magen knyter seg.</a:t>
            </a:r>
          </a:p>
          <a:p>
            <a:pPr marL="0" indent="0">
              <a:buNone/>
            </a:pPr>
            <a:r>
              <a:rPr lang="nb-NO" sz="2000" dirty="0"/>
              <a:t>Tenk så fælt å få en slik melding. Oda må ha det kjempevondt akkurat nå. Og så Oda da, som har så herlig latter. Hun kan smitte andre med latteren sin, den er rett og slett fin. Tenk hvis hun blir så lei seg at hun slutter å le. Om han bare kunne gjøre noe for Oda. Men han vet ikke om han orker. Stian kan jo bli sur og ekkel. </a:t>
            </a:r>
          </a:p>
          <a:p>
            <a:pPr marL="0" indent="0">
              <a:buNone/>
            </a:pPr>
            <a:r>
              <a:rPr lang="nb-NO" sz="2000" dirty="0"/>
              <a:t> Følelsen i magen gir seg ikke. Marius er kvalm og ukonsentrert hele resten av dagen. Han er ikke sulten, maten smaker ingenting. Han kjenner seg så feig og svak. Redd på en måte. Er han faktisk litt redd for Stian? Det er for dumt. De har kjent hverandre siden barneskolen. Hva kan skje egentlig, at Stian begynner å mobbe Marius også? </a:t>
            </a:r>
          </a:p>
          <a:p>
            <a:pPr marL="0" indent="0">
              <a:buNone/>
            </a:pPr>
            <a:r>
              <a:rPr lang="nb-NO" sz="2000" dirty="0"/>
              <a:t> Nå kjenner Marius at han begynner å bli sint. Skikkelig forbanna. Rart hvordan følelser kan forandre seg. Det er jo ikke greit at Stian skal ha så mye makt at andre ikke tør å si ifra. Noen må gjøre noe. Og i hodet til Marius begynner det å forme seg en plan som involverer flere. Første punkt er å ta kontakt med Oda. Nå. Før han ombestemmer seg.</a:t>
            </a:r>
          </a:p>
          <a:p>
            <a:pPr marL="0" indent="0">
              <a:buNone/>
            </a:pPr>
            <a:r>
              <a:rPr lang="nb-NO" sz="2000" dirty="0"/>
              <a:t> </a:t>
            </a:r>
          </a:p>
          <a:p>
            <a:pPr marL="0" indent="0">
              <a:buNone/>
            </a:pPr>
            <a:endParaRPr lang="nb-NO" sz="2000" dirty="0"/>
          </a:p>
        </p:txBody>
      </p:sp>
    </p:spTree>
    <p:extLst>
      <p:ext uri="{BB962C8B-B14F-4D97-AF65-F5344CB8AC3E}">
        <p14:creationId xmlns:p14="http://schemas.microsoft.com/office/powerpoint/2010/main" val="138432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idx="1"/>
          </p:nvPr>
        </p:nvPicPr>
        <p:blipFill>
          <a:blip r:embed="rId2"/>
          <a:srcRect l="9596" t="-36784" b="-36784"/>
          <a:stretch>
            <a:fillRect/>
          </a:stretch>
        </p:blipFill>
        <p:spPr>
          <a:xfrm>
            <a:off x="-7967" y="0"/>
            <a:ext cx="6362091" cy="6858000"/>
          </a:xfrm>
          <a:prstGeom prst="rect">
            <a:avLst/>
          </a:prstGeom>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946886" y="2079625"/>
            <a:ext cx="4476201" cy="4469296"/>
          </a:xfrm>
        </p:spPr>
        <p:txBody>
          <a:bodyPr>
            <a:normAutofit/>
          </a:bodyPr>
          <a:lstStyle/>
          <a:p>
            <a:pPr marL="228600" lvl="0" indent="-228600">
              <a:buFont typeface="Arial" panose="020B0604020202020204" pitchFamily="34" charset="0"/>
              <a:buChar char="•"/>
            </a:pPr>
            <a:r>
              <a:rPr lang="nb-NO" sz="2200" dirty="0">
                <a:solidFill>
                  <a:srgbClr val="0F4881"/>
                </a:solidFill>
              </a:rPr>
              <a:t>En bunke med oppklippede følelseskort ligger midt på bordet til gruppen</a:t>
            </a:r>
          </a:p>
          <a:p>
            <a:pPr marL="228600" lvl="0" indent="-228600">
              <a:buFont typeface="Arial" panose="020B0604020202020204" pitchFamily="34" charset="0"/>
              <a:buChar char="•"/>
            </a:pPr>
            <a:r>
              <a:rPr lang="nb-NO" sz="2200" dirty="0">
                <a:solidFill>
                  <a:srgbClr val="0F4881"/>
                </a:solidFill>
              </a:rPr>
              <a:t>En elev starter, og trekker et kort med en følelse: "Sint”, "glad" osv. Eleven gir så et eksempel på den følelsen til de andre på gruppen slik: </a:t>
            </a:r>
            <a:r>
              <a:rPr lang="nb-NO" sz="2200" b="1" dirty="0">
                <a:solidFill>
                  <a:srgbClr val="0F4881"/>
                </a:solidFill>
              </a:rPr>
              <a:t>"Jeg blir sint når...”</a:t>
            </a:r>
          </a:p>
          <a:p>
            <a:pPr marL="228600" lvl="0" indent="-228600">
              <a:buFont typeface="Arial" panose="020B0604020202020204" pitchFamily="34" charset="0"/>
              <a:buChar char="•"/>
            </a:pPr>
            <a:r>
              <a:rPr lang="nb-NO" sz="2200" dirty="0">
                <a:solidFill>
                  <a:srgbClr val="0F4881"/>
                </a:solidFill>
              </a:rPr>
              <a:t>For eksempel: ”Jeg blir sint når noe er urettferdig”</a:t>
            </a:r>
          </a:p>
          <a:p>
            <a:pPr marL="228600" lvl="0" indent="-228600">
              <a:buFont typeface="Arial" panose="020B0604020202020204" pitchFamily="34" charset="0"/>
              <a:buChar char="•"/>
            </a:pPr>
            <a:r>
              <a:rPr lang="nb-NO" sz="2200" dirty="0">
                <a:solidFill>
                  <a:srgbClr val="0F4881"/>
                </a:solidFill>
              </a:rPr>
              <a:t>Turen går så videre til neste. Øvelsen fortsetter til alle har sagt noe om flere følelser</a:t>
            </a:r>
          </a:p>
          <a:p>
            <a:pPr marL="228600" lvl="0" indent="-228600">
              <a:buFont typeface="Arial" panose="020B0604020202020204" pitchFamily="34" charset="0"/>
              <a:buChar char="•"/>
            </a:pPr>
            <a:endParaRPr lang="nn-NO" sz="2200" dirty="0">
              <a:solidFill>
                <a:srgbClr val="000000"/>
              </a:solidFill>
            </a:endParaRPr>
          </a:p>
          <a:p>
            <a:pPr marL="228600" lvl="0" indent="-228600">
              <a:buFont typeface="Arial" panose="020B0604020202020204" pitchFamily="34" charset="0"/>
              <a:buChar char="•"/>
            </a:pPr>
            <a:endParaRPr lang="nb-NO" sz="2800" dirty="0">
              <a:solidFill>
                <a:srgbClr val="000000"/>
              </a:solidFill>
            </a:endParaRPr>
          </a:p>
        </p:txBody>
      </p:sp>
      <p:sp>
        <p:nvSpPr>
          <p:cNvPr id="5" name="Tittel 3"/>
          <p:cNvSpPr txBox="1">
            <a:spLocks/>
          </p:cNvSpPr>
          <p:nvPr/>
        </p:nvSpPr>
        <p:spPr>
          <a:xfrm>
            <a:off x="6946886" y="635000"/>
            <a:ext cx="4476201" cy="1001569"/>
          </a:xfrm>
          <a:prstGeom prst="rect">
            <a:avLst/>
          </a:prstGeom>
        </p:spPr>
        <p:txBody>
          <a:bodyPr vert="horz" lIns="91440" tIns="45720" rIns="91440" bIns="45720" rtlCol="0" anchor="ctr">
            <a:noAutofit/>
          </a:bodyPr>
          <a:lstStyle/>
          <a:p>
            <a:pPr lvl="0">
              <a:lnSpc>
                <a:spcPct val="90000"/>
              </a:lnSpc>
              <a:spcBef>
                <a:spcPct val="0"/>
              </a:spcBef>
            </a:pPr>
            <a:br>
              <a:rPr kumimoji="0" lang="nb-NO" sz="3000" b="1" i="0" u="none" strike="noStrike" kern="1200" cap="none" spc="0" normalizeH="0" baseline="0" noProof="0" dirty="0">
                <a:ln>
                  <a:noFill/>
                </a:ln>
                <a:solidFill>
                  <a:schemeClr val="tx1"/>
                </a:solidFill>
                <a:effectLst/>
                <a:uLnTx/>
                <a:uFillTx/>
                <a:latin typeface="Georgia" panose="02040502050405020303" pitchFamily="18" charset="0"/>
                <a:ea typeface="+mj-ea"/>
                <a:cs typeface="+mj-cs"/>
              </a:rPr>
            </a:br>
            <a:r>
              <a:rPr lang="nn-NO" sz="3500" b="1" dirty="0"/>
              <a:t>Fortelle om </a:t>
            </a:r>
            <a:r>
              <a:rPr lang="nn-NO" sz="3500" b="1" dirty="0" err="1"/>
              <a:t>følelser</a:t>
            </a:r>
            <a:r>
              <a:rPr lang="nn-NO" sz="3500" b="1" dirty="0"/>
              <a:t> (10 min)</a:t>
            </a:r>
            <a:endParaRPr kumimoji="0" lang="nb-NO" sz="3500" b="1" u="none" strike="noStrike" kern="1200" cap="none" spc="0" normalizeH="0" baseline="0" noProof="0" dirty="0">
              <a:ln>
                <a:noFill/>
              </a:ln>
              <a:solidFill>
                <a:schemeClr val="tx1"/>
              </a:solidFill>
              <a:effectLst/>
              <a:uLnTx/>
              <a:uFillTx/>
              <a:latin typeface="Georgia" panose="02040502050405020303" pitchFamily="18" charset="0"/>
              <a:ea typeface="+mj-ea"/>
              <a:cs typeface="+mj-cs"/>
            </a:endParaRPr>
          </a:p>
        </p:txBody>
      </p:sp>
      <p:sp>
        <p:nvSpPr>
          <p:cNvPr id="6" name="TekstSylinder 5"/>
          <p:cNvSpPr txBox="1"/>
          <p:nvPr/>
        </p:nvSpPr>
        <p:spPr>
          <a:xfrm>
            <a:off x="-1110179" y="1500439"/>
            <a:ext cx="2220357" cy="272259"/>
          </a:xfrm>
          <a:prstGeom prst="rect">
            <a:avLst/>
          </a:prstGeom>
          <a:noFill/>
        </p:spPr>
        <p:txBody>
          <a:bodyPr wrap="square" lIns="117226" tIns="58613" rIns="117226" bIns="58613" rtlCol="0">
            <a:spAutoFit/>
          </a:bodyPr>
          <a:lstStyle/>
          <a:p>
            <a:pPr algn="r"/>
            <a:r>
              <a:rPr lang="nn-NO" sz="1000" dirty="0">
                <a:solidFill>
                  <a:schemeClr val="bg1">
                    <a:lumMod val="65000"/>
                  </a:schemeClr>
                </a:solidFill>
              </a:rPr>
              <a:t>     Pixabay.com</a:t>
            </a:r>
          </a:p>
        </p:txBody>
      </p:sp>
    </p:spTree>
    <p:extLst>
      <p:ext uri="{BB962C8B-B14F-4D97-AF65-F5344CB8AC3E}">
        <p14:creationId xmlns:p14="http://schemas.microsoft.com/office/powerpoint/2010/main" val="224375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lstStyle/>
          <a:p>
            <a:pPr marL="228600" lvl="0" indent="-228600">
              <a:buFont typeface="Arial" panose="020B0604020202020204" pitchFamily="34" charset="0"/>
              <a:buChar char="•"/>
            </a:pPr>
            <a:r>
              <a:rPr lang="nb-NO" sz="2300" dirty="0">
                <a:solidFill>
                  <a:srgbClr val="0F4881"/>
                </a:solidFill>
              </a:rPr>
              <a:t>Ferdige setninger klippet opp på strimler legges på gruppens bord, med den blanke siden opp</a:t>
            </a:r>
          </a:p>
          <a:p>
            <a:pPr marL="228600" lvl="0" indent="-228600">
              <a:buFont typeface="Arial" panose="020B0604020202020204" pitchFamily="34" charset="0"/>
              <a:buChar char="•"/>
            </a:pPr>
            <a:r>
              <a:rPr lang="nb-NO" sz="2300" dirty="0">
                <a:solidFill>
                  <a:srgbClr val="0F4881"/>
                </a:solidFill>
              </a:rPr>
              <a:t>Hver setning er en situasjon. Denne situasjonen skal vises med bevegelser (pantomime)</a:t>
            </a:r>
          </a:p>
          <a:p>
            <a:pPr marL="228600" lvl="0" indent="-228600">
              <a:buFont typeface="Arial" panose="020B0604020202020204" pitchFamily="34" charset="0"/>
              <a:buChar char="•"/>
            </a:pPr>
            <a:r>
              <a:rPr lang="nb-NO" sz="2300" dirty="0">
                <a:solidFill>
                  <a:srgbClr val="0F4881"/>
                </a:solidFill>
              </a:rPr>
              <a:t>To i gruppen trekker en oppgavestrimmel og får en situasjon å mime. De to andre i gruppen skal gjette a) følelsen og b) situasjonen</a:t>
            </a:r>
          </a:p>
          <a:p>
            <a:pPr marL="228600" lvl="0" indent="-228600"/>
            <a:endParaRPr lang="nb-NO" sz="2300" dirty="0">
              <a:solidFill>
                <a:srgbClr val="0F4881"/>
              </a:solidFill>
            </a:endParaRPr>
          </a:p>
          <a:p>
            <a:pPr marL="228600" lvl="0" indent="-228600">
              <a:buFont typeface="Arial" panose="020B0604020202020204" pitchFamily="34" charset="0"/>
              <a:buChar char="•"/>
            </a:pPr>
            <a:r>
              <a:rPr lang="nb-NO" sz="2300" b="1" dirty="0">
                <a:solidFill>
                  <a:srgbClr val="0F4881"/>
                </a:solidFill>
              </a:rPr>
              <a:t>I plenum: De gruppene som vil viser frem ett av sine rollespill til klassen</a:t>
            </a:r>
            <a:endParaRPr lang="nb-NO" sz="2300" dirty="0">
              <a:solidFill>
                <a:srgbClr val="0F4881"/>
              </a:solidFill>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sz="3200" dirty="0"/>
              <a:t>Vi </a:t>
            </a:r>
            <a:r>
              <a:rPr lang="nn-NO" sz="3200" dirty="0" err="1"/>
              <a:t>mimer</a:t>
            </a:r>
            <a:r>
              <a:rPr lang="nn-NO" sz="3200" dirty="0"/>
              <a:t> og </a:t>
            </a:r>
            <a:r>
              <a:rPr lang="nn-NO" sz="3200" dirty="0" err="1"/>
              <a:t>gjetter</a:t>
            </a:r>
            <a:r>
              <a:rPr lang="nn-NO" sz="3200" dirty="0"/>
              <a:t> </a:t>
            </a:r>
            <a:r>
              <a:rPr lang="nn-NO" sz="3200" dirty="0" err="1"/>
              <a:t>følelser</a:t>
            </a:r>
            <a:r>
              <a:rPr lang="nn-NO" sz="3200" dirty="0"/>
              <a:t> (10 min)</a:t>
            </a:r>
            <a:endParaRPr lang="nb-NO" dirty="0"/>
          </a:p>
        </p:txBody>
      </p:sp>
      <p:pic>
        <p:nvPicPr>
          <p:cNvPr id="6" name="Bilde 5"/>
          <p:cNvPicPr>
            <a:picLocks noChangeAspect="1"/>
          </p:cNvPicPr>
          <p:nvPr/>
        </p:nvPicPr>
        <p:blipFill>
          <a:blip r:embed="rId2"/>
          <a:srcRect l="26575" t="2625" r="23622"/>
          <a:stretch>
            <a:fillRect/>
          </a:stretch>
        </p:blipFill>
        <p:spPr>
          <a:xfrm>
            <a:off x="230901" y="1901422"/>
            <a:ext cx="2486382" cy="3432036"/>
          </a:xfrm>
          <a:prstGeom prst="rect">
            <a:avLst/>
          </a:prstGeom>
        </p:spPr>
      </p:pic>
      <p:sp>
        <p:nvSpPr>
          <p:cNvPr id="7" name="TekstSylinder 6"/>
          <p:cNvSpPr txBox="1"/>
          <p:nvPr/>
        </p:nvSpPr>
        <p:spPr>
          <a:xfrm>
            <a:off x="496926" y="1901422"/>
            <a:ext cx="2220357"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Pixabay.com</a:t>
            </a:r>
          </a:p>
        </p:txBody>
      </p:sp>
    </p:spTree>
    <p:extLst>
      <p:ext uri="{BB962C8B-B14F-4D97-AF65-F5344CB8AC3E}">
        <p14:creationId xmlns:p14="http://schemas.microsoft.com/office/powerpoint/2010/main" val="48647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1889" y="849312"/>
            <a:ext cx="10993584" cy="1325563"/>
          </a:xfrm>
        </p:spPr>
        <p:txBody>
          <a:bodyPr>
            <a:normAutofit fontScale="90000"/>
          </a:bodyPr>
          <a:lstStyle/>
          <a:p>
            <a:r>
              <a:rPr lang="nb-NO" dirty="0"/>
              <a:t>Hvilke følelser har du lagt merke til i dag? (10 min)</a:t>
            </a:r>
            <a:br>
              <a:rPr lang="nb-NO" dirty="0"/>
            </a:br>
            <a:endParaRPr lang="nn-NO" dirty="0"/>
          </a:p>
        </p:txBody>
      </p:sp>
      <p:sp>
        <p:nvSpPr>
          <p:cNvPr id="3" name="Plassholder for innhold 2"/>
          <p:cNvSpPr>
            <a:spLocks noGrp="1"/>
          </p:cNvSpPr>
          <p:nvPr>
            <p:ph idx="1"/>
          </p:nvPr>
        </p:nvSpPr>
        <p:spPr>
          <a:xfrm>
            <a:off x="581889" y="2174875"/>
            <a:ext cx="10993584" cy="4348764"/>
          </a:xfrm>
        </p:spPr>
        <p:txBody>
          <a:bodyPr>
            <a:normAutofit fontScale="92500" lnSpcReduction="20000"/>
          </a:bodyPr>
          <a:lstStyle/>
          <a:p>
            <a:pPr marL="457200" lvl="0" indent="-457200">
              <a:buFont typeface="+mj-lt"/>
              <a:buAutoNum type="arabicParenR"/>
            </a:pPr>
            <a:r>
              <a:rPr lang="nb-NO" sz="2400" dirty="0">
                <a:solidFill>
                  <a:schemeClr val="tx1"/>
                </a:solidFill>
                <a:latin typeface="Calibri"/>
              </a:rPr>
              <a:t>Skriv ned noen følelser du har hatt i dag, eller sett hos andre</a:t>
            </a:r>
          </a:p>
          <a:p>
            <a:pPr marL="457200" lvl="0" indent="-457200">
              <a:buFont typeface="+mj-lt"/>
              <a:buAutoNum type="arabicParenR"/>
            </a:pPr>
            <a:r>
              <a:rPr lang="nb-NO" sz="2400" dirty="0">
                <a:solidFill>
                  <a:schemeClr val="tx1"/>
                </a:solidFill>
                <a:latin typeface="Calibri"/>
              </a:rPr>
              <a:t>Skriv en følelse på hver lapp </a:t>
            </a:r>
          </a:p>
          <a:p>
            <a:pPr marL="457200" lvl="0" indent="-457200">
              <a:buFont typeface="+mj-lt"/>
              <a:buAutoNum type="arabicParenR"/>
            </a:pPr>
            <a:r>
              <a:rPr lang="nb-NO" sz="2400" dirty="0">
                <a:solidFill>
                  <a:schemeClr val="tx1"/>
                </a:solidFill>
                <a:latin typeface="Calibri"/>
              </a:rPr>
              <a:t>Hvor sterke var følelsene? Skriv prosenttall (for eksempel 50 % irritert, 50 % glad)</a:t>
            </a:r>
          </a:p>
          <a:p>
            <a:pPr marL="457200" lvl="0" indent="-457200">
              <a:buFont typeface="+mj-lt"/>
              <a:buAutoNum type="arabicParenR"/>
            </a:pPr>
            <a:r>
              <a:rPr lang="nb-NO" sz="2400" dirty="0">
                <a:solidFill>
                  <a:schemeClr val="tx1"/>
                </a:solidFill>
                <a:latin typeface="Calibri"/>
              </a:rPr>
              <a:t>Del med din skulderpartner. </a:t>
            </a:r>
          </a:p>
          <a:p>
            <a:pPr marL="457200" lvl="0" indent="-457200">
              <a:buFont typeface="+mj-lt"/>
              <a:buAutoNum type="arabicParenR"/>
            </a:pPr>
            <a:r>
              <a:rPr lang="nb-NO" sz="2400" dirty="0">
                <a:solidFill>
                  <a:schemeClr val="tx1"/>
                </a:solidFill>
                <a:latin typeface="Calibri"/>
              </a:rPr>
              <a:t>Beskriv hvordan du merket følelsene i din egen kropp. </a:t>
            </a:r>
          </a:p>
          <a:p>
            <a:pPr marL="457200" lvl="0" indent="-457200">
              <a:buFont typeface="+mj-lt"/>
              <a:buAutoNum type="arabicParenR"/>
            </a:pPr>
            <a:r>
              <a:rPr lang="nb-NO" sz="2400" dirty="0">
                <a:solidFill>
                  <a:schemeClr val="tx1"/>
                </a:solidFill>
                <a:latin typeface="Calibri"/>
              </a:rPr>
              <a:t>Hva har din skulderpartner lagt merke til? </a:t>
            </a:r>
          </a:p>
          <a:p>
            <a:pPr marL="457200" lvl="0" indent="-457200">
              <a:buFont typeface="+mj-lt"/>
              <a:buAutoNum type="arabicParenR"/>
            </a:pPr>
            <a:r>
              <a:rPr lang="nb-NO" sz="2400" dirty="0">
                <a:solidFill>
                  <a:schemeClr val="tx1"/>
                </a:solidFill>
                <a:latin typeface="Calibri"/>
              </a:rPr>
              <a:t>Gruppen teller opp sine lapper</a:t>
            </a:r>
          </a:p>
          <a:p>
            <a:pPr marL="457200" lvl="0" indent="-457200">
              <a:buNone/>
            </a:pPr>
            <a:endParaRPr lang="nb-NO" sz="2400" dirty="0">
              <a:solidFill>
                <a:schemeClr val="tx1"/>
              </a:solidFill>
              <a:latin typeface="Calibri"/>
            </a:endParaRPr>
          </a:p>
          <a:p>
            <a:pPr marL="7200" lvl="0" indent="-457200">
              <a:buNone/>
            </a:pPr>
            <a:r>
              <a:rPr lang="nb-NO" sz="2400" dirty="0">
                <a:solidFill>
                  <a:schemeClr val="tx1"/>
                </a:solidFill>
                <a:latin typeface="Calibri"/>
              </a:rPr>
              <a:t>Fellessamtale: Lærer hører med for eksempel to av gruppene. </a:t>
            </a:r>
            <a:r>
              <a:rPr lang="nb-NO" sz="2400" dirty="0" err="1">
                <a:solidFill>
                  <a:schemeClr val="tx1"/>
                </a:solidFill>
                <a:latin typeface="Calibri"/>
              </a:rPr>
              <a:t>Talsperson</a:t>
            </a:r>
            <a:r>
              <a:rPr lang="nb-NO" sz="2400" dirty="0">
                <a:solidFill>
                  <a:schemeClr val="tx1"/>
                </a:solidFill>
                <a:latin typeface="Calibri"/>
              </a:rPr>
              <a:t> fra hver gruppe gir eksempler på antall følelser og styrkegrad de har lagt merke til i dag.</a:t>
            </a:r>
          </a:p>
          <a:p>
            <a:pPr marL="457200" lvl="0" indent="-457200">
              <a:buNone/>
            </a:pPr>
            <a:endParaRPr lang="nb-NO" sz="2400" dirty="0">
              <a:solidFill>
                <a:schemeClr val="tx1"/>
              </a:solidFill>
              <a:latin typeface="Calibri"/>
            </a:endParaRPr>
          </a:p>
          <a:p>
            <a:pPr marL="457200" lvl="0" indent="-457200">
              <a:buNone/>
            </a:pPr>
            <a:r>
              <a:rPr lang="nb-NO" sz="2400" b="1" dirty="0">
                <a:solidFill>
                  <a:schemeClr val="tx1"/>
                </a:solidFill>
                <a:latin typeface="Calibri"/>
              </a:rPr>
              <a:t>Tips: En følelse er noe du kan sette ”Jeg føler meg.....” foran</a:t>
            </a:r>
            <a:endParaRPr lang="nn-NO" b="1" dirty="0">
              <a:solidFill>
                <a:schemeClr val="tx1"/>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2246243"/>
            <a:ext cx="7981121" cy="3930270"/>
          </a:xfrm>
        </p:spPr>
        <p:txBody>
          <a:bodyPr>
            <a:normAutofit fontScale="85000" lnSpcReduction="20000"/>
          </a:bodyPr>
          <a:lstStyle/>
          <a:p>
            <a:r>
              <a:rPr lang="nb-NO" dirty="0">
                <a:solidFill>
                  <a:schemeClr val="tx1"/>
                </a:solidFill>
              </a:rPr>
              <a:t>Dette er en navnelek. </a:t>
            </a:r>
            <a:r>
              <a:rPr lang="nb-NO" b="1" dirty="0">
                <a:solidFill>
                  <a:schemeClr val="tx1"/>
                </a:solidFill>
              </a:rPr>
              <a:t>Alle sitter på gulvet i en ring, gjerne litt tett, da blir leken morsomst.</a:t>
            </a:r>
            <a:r>
              <a:rPr lang="nb-NO" dirty="0">
                <a:solidFill>
                  <a:schemeClr val="tx1"/>
                </a:solidFill>
              </a:rPr>
              <a:t> </a:t>
            </a:r>
          </a:p>
          <a:p>
            <a:r>
              <a:rPr lang="nb-NO" dirty="0">
                <a:solidFill>
                  <a:schemeClr val="tx1"/>
                </a:solidFill>
              </a:rPr>
              <a:t>Én står i midten med en sammenrullet avis i hånda. Lærer starter med å si et tilfeldig navn. Avispersonen skal rekke å slå borti personen, før personen har rukket å si et nytt navn. </a:t>
            </a:r>
          </a:p>
          <a:p>
            <a:r>
              <a:rPr lang="nb-NO" dirty="0">
                <a:solidFill>
                  <a:schemeClr val="tx1"/>
                </a:solidFill>
              </a:rPr>
              <a:t>Det gjelder å være rask til å si nye navn, så man ikke rekker å bli slått. Det er ikke lov til å si det samme navnet to ganger etter hverandre, eller sende tilbake, eller de samme navnene om og om igjen. </a:t>
            </a:r>
          </a:p>
          <a:p>
            <a:r>
              <a:rPr lang="nb-NO" dirty="0">
                <a:solidFill>
                  <a:schemeClr val="tx1"/>
                </a:solidFill>
              </a:rPr>
              <a:t>Alle i klassen må ta ansvar for at alle i klassen blir nevnt. Stopp leken og minn alle om det ved behov. </a:t>
            </a:r>
          </a:p>
          <a:p>
            <a:r>
              <a:rPr lang="nb-NO" dirty="0">
                <a:solidFill>
                  <a:schemeClr val="tx1"/>
                </a:solidFill>
              </a:rPr>
              <a:t>Kommer du ikke på et nytt navn i tide, og blir slått, er det din tur til å stå i midten. </a:t>
            </a:r>
          </a:p>
          <a:p>
            <a:r>
              <a:rPr lang="nb-NO" b="1" dirty="0">
                <a:solidFill>
                  <a:schemeClr val="tx1"/>
                </a:solidFill>
              </a:rPr>
              <a:t>Den som har stått i midten, må ikke sette seg uten å si et nytt navn; ellers kan vedkommende bli slått, og må stå i midten igjen.</a:t>
            </a:r>
            <a:endParaRPr lang="nb-NO" dirty="0">
              <a:solidFill>
                <a:schemeClr val="tx1"/>
              </a:solidFill>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dirty="0"/>
              <a:t>Avisleken (10 min)</a:t>
            </a:r>
            <a:endParaRPr lang="nb-NO" dirty="0"/>
          </a:p>
        </p:txBody>
      </p:sp>
      <p:pic>
        <p:nvPicPr>
          <p:cNvPr id="4" name="Picture 2"/>
          <p:cNvPicPr>
            <a:picLocks noChangeAspect="1" noChangeArrowheads="1"/>
          </p:cNvPicPr>
          <p:nvPr/>
        </p:nvPicPr>
        <p:blipFill>
          <a:blip r:embed="rId2"/>
          <a:srcRect/>
          <a:stretch>
            <a:fillRect/>
          </a:stretch>
        </p:blipFill>
        <p:spPr bwMode="auto">
          <a:xfrm>
            <a:off x="0" y="2603500"/>
            <a:ext cx="2939769" cy="2146300"/>
          </a:xfrm>
          <a:prstGeom prst="rect">
            <a:avLst/>
          </a:prstGeom>
          <a:noFill/>
          <a:ln w="9525">
            <a:noFill/>
            <a:miter lim="800000"/>
            <a:headEnd/>
            <a:tailEnd/>
          </a:ln>
          <a:effectLst/>
        </p:spPr>
      </p:pic>
      <p:sp>
        <p:nvSpPr>
          <p:cNvPr id="5" name="TekstSylinder 4"/>
          <p:cNvSpPr txBox="1"/>
          <p:nvPr/>
        </p:nvSpPr>
        <p:spPr>
          <a:xfrm rot="21326951">
            <a:off x="1549186" y="4220078"/>
            <a:ext cx="1382996" cy="246221"/>
          </a:xfrm>
          <a:prstGeom prst="rect">
            <a:avLst/>
          </a:prstGeom>
          <a:noFill/>
        </p:spPr>
        <p:txBody>
          <a:bodyPr wrap="square" rtlCol="0">
            <a:spAutoFit/>
          </a:bodyPr>
          <a:lstStyle/>
          <a:p>
            <a:pPr algn="r"/>
            <a:r>
              <a:rPr lang="nn-NO" sz="1000" dirty="0" err="1">
                <a:solidFill>
                  <a:schemeClr val="bg1">
                    <a:lumMod val="65000"/>
                  </a:schemeClr>
                </a:solidFill>
              </a:rPr>
              <a:t>Freepik.com</a:t>
            </a:r>
            <a:endParaRPr lang="nn-NO" sz="1000" dirty="0">
              <a:solidFill>
                <a:schemeClr val="bg1">
                  <a:lumMod val="65000"/>
                </a:schemeClr>
              </a:solidFill>
            </a:endParaRPr>
          </a:p>
        </p:txBody>
      </p:sp>
    </p:spTree>
    <p:extLst>
      <p:ext uri="{BB962C8B-B14F-4D97-AF65-F5344CB8AC3E}">
        <p14:creationId xmlns:p14="http://schemas.microsoft.com/office/powerpoint/2010/main" val="48647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2246243"/>
            <a:ext cx="7981121" cy="4055034"/>
          </a:xfrm>
        </p:spPr>
        <p:txBody>
          <a:bodyPr>
            <a:normAutofit lnSpcReduction="10000"/>
          </a:bodyPr>
          <a:lstStyle/>
          <a:p>
            <a:pPr marL="178308" lvl="0" indent="-178308" defTabSz="713232">
              <a:spcBef>
                <a:spcPts val="780"/>
              </a:spcBef>
              <a:buFont typeface="Arial"/>
              <a:buChar char="•"/>
            </a:pPr>
            <a:r>
              <a:rPr lang="nb-NO" sz="2300" dirty="0">
                <a:solidFill>
                  <a:schemeClr val="tx1"/>
                </a:solidFill>
                <a:latin typeface="Calibri"/>
                <a:ea typeface="+mn-ea"/>
                <a:cs typeface="+mn-cs"/>
              </a:rPr>
              <a:t>Lekens navn sier noe om hvordan man blir stående etter å ha lekt denne leken en liten stund</a:t>
            </a:r>
          </a:p>
          <a:p>
            <a:pPr marL="178308" lvl="0" indent="-178308" defTabSz="713232">
              <a:spcBef>
                <a:spcPts val="780"/>
              </a:spcBef>
              <a:buFont typeface="Arial"/>
              <a:buChar char="•"/>
            </a:pPr>
            <a:r>
              <a:rPr lang="nb-NO" sz="2300" dirty="0">
                <a:solidFill>
                  <a:schemeClr val="tx1"/>
                </a:solidFill>
                <a:latin typeface="Calibri"/>
                <a:ea typeface="+mn-ea"/>
                <a:cs typeface="+mn-cs"/>
              </a:rPr>
              <a:t>Man stiller seg i en ring med bena litt fra hverandre</a:t>
            </a:r>
          </a:p>
          <a:p>
            <a:pPr marL="178308" lvl="0" indent="-178308" defTabSz="713232">
              <a:spcBef>
                <a:spcPts val="780"/>
              </a:spcBef>
              <a:buFont typeface="Arial"/>
              <a:buChar char="•"/>
            </a:pPr>
            <a:r>
              <a:rPr lang="nb-NO" sz="2300" dirty="0">
                <a:solidFill>
                  <a:schemeClr val="tx1"/>
                </a:solidFill>
                <a:latin typeface="Calibri"/>
                <a:ea typeface="+mn-ea"/>
                <a:cs typeface="+mn-cs"/>
              </a:rPr>
              <a:t>En person begynner med å løfte en fot og setter den inntil en av føttene til sidemannen. Den foten som blir berørt hos sidemannen må flyttes slik at den kommer inntil neste sidemann sin fot, uten å være nær bakken først. Sånn går det rundt og rundt</a:t>
            </a:r>
          </a:p>
          <a:p>
            <a:pPr marL="178308" lvl="0" indent="-178308" defTabSz="713232">
              <a:spcBef>
                <a:spcPts val="780"/>
              </a:spcBef>
              <a:buFont typeface="Arial"/>
              <a:buChar char="•"/>
            </a:pPr>
            <a:r>
              <a:rPr lang="nb-NO" sz="2300" dirty="0">
                <a:solidFill>
                  <a:schemeClr val="tx1"/>
                </a:solidFill>
                <a:latin typeface="Calibri"/>
                <a:ea typeface="+mn-ea"/>
                <a:cs typeface="+mn-cs"/>
              </a:rPr>
              <a:t>Dersom en person faller, eller må tråkke ned før den har fått foten inntil sidemannen, går vedkommende ut. Hvis en person går ut under sin tur, er det den neste til å velge hvilken fot man skal ta</a:t>
            </a:r>
          </a:p>
          <a:p>
            <a:pPr marL="178308" lvl="0" indent="-178308" defTabSz="713232">
              <a:spcBef>
                <a:spcPts val="780"/>
              </a:spcBef>
              <a:buFont typeface="Arial"/>
              <a:buChar char="•"/>
            </a:pPr>
            <a:endParaRPr lang="nn-NO" sz="2200" dirty="0">
              <a:solidFill>
                <a:prstClr val="black"/>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dirty="0"/>
              <a:t>Tissatrengt (10 min)</a:t>
            </a:r>
            <a:endParaRPr lang="nb-NO" dirty="0"/>
          </a:p>
        </p:txBody>
      </p:sp>
      <p:pic>
        <p:nvPicPr>
          <p:cNvPr id="4" name="Picture 2"/>
          <p:cNvPicPr>
            <a:picLocks noChangeAspect="1" noChangeArrowheads="1"/>
          </p:cNvPicPr>
          <p:nvPr/>
        </p:nvPicPr>
        <p:blipFill>
          <a:blip r:embed="rId2">
            <a:grayscl/>
          </a:blip>
          <a:srcRect l="31701" t="38524" r="40758" b="9065"/>
          <a:stretch>
            <a:fillRect/>
          </a:stretch>
        </p:blipFill>
        <p:spPr bwMode="auto">
          <a:xfrm>
            <a:off x="19164" y="2246243"/>
            <a:ext cx="2195630" cy="2783269"/>
          </a:xfrm>
          <a:prstGeom prst="rect">
            <a:avLst/>
          </a:prstGeom>
          <a:noFill/>
          <a:ln w="9525">
            <a:noFill/>
            <a:miter lim="800000"/>
            <a:headEnd/>
            <a:tailEnd/>
          </a:ln>
          <a:effectLst/>
        </p:spPr>
      </p:pic>
      <p:sp>
        <p:nvSpPr>
          <p:cNvPr id="5" name="TekstSylinder 4"/>
          <p:cNvSpPr txBox="1"/>
          <p:nvPr/>
        </p:nvSpPr>
        <p:spPr>
          <a:xfrm>
            <a:off x="19164" y="2246243"/>
            <a:ext cx="1318897" cy="246221"/>
          </a:xfrm>
          <a:prstGeom prst="rect">
            <a:avLst/>
          </a:prstGeom>
          <a:noFill/>
        </p:spPr>
        <p:txBody>
          <a:bodyPr wrap="square" rtlCol="0">
            <a:spAutoFit/>
          </a:bodyPr>
          <a:lstStyle/>
          <a:p>
            <a:r>
              <a:rPr lang="nn-NO" sz="1000" dirty="0" err="1">
                <a:solidFill>
                  <a:schemeClr val="bg1">
                    <a:lumMod val="75000"/>
                  </a:schemeClr>
                </a:solidFill>
              </a:rPr>
              <a:t>Freepik.com</a:t>
            </a:r>
            <a:endParaRPr lang="nn-NO" sz="1000" dirty="0">
              <a:solidFill>
                <a:schemeClr val="bg1">
                  <a:lumMod val="75000"/>
                </a:schemeClr>
              </a:solidFill>
            </a:endParaRPr>
          </a:p>
        </p:txBody>
      </p:sp>
    </p:spTree>
    <p:extLst>
      <p:ext uri="{BB962C8B-B14F-4D97-AF65-F5344CB8AC3E}">
        <p14:creationId xmlns:p14="http://schemas.microsoft.com/office/powerpoint/2010/main" val="48647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lstStyle/>
          <a:p>
            <a:pPr marL="178308" lvl="0" indent="-178308" defTabSz="713232">
              <a:spcBef>
                <a:spcPts val="780"/>
              </a:spcBef>
              <a:buFont typeface="Arial"/>
              <a:buChar char="•"/>
            </a:pPr>
            <a:r>
              <a:rPr lang="nb-NO" sz="2300" dirty="0">
                <a:solidFill>
                  <a:schemeClr val="tx1"/>
                </a:solidFill>
                <a:latin typeface="Calibri"/>
                <a:ea typeface="+mn-ea"/>
                <a:cs typeface="+mn-cs"/>
              </a:rPr>
              <a:t>Denne leken er det frivillig å være med på. Resten kan hjelpe til</a:t>
            </a:r>
          </a:p>
          <a:p>
            <a:pPr marL="178308" lvl="0" indent="-178308" defTabSz="713232">
              <a:spcBef>
                <a:spcPts val="780"/>
              </a:spcBef>
              <a:buFont typeface="Arial"/>
              <a:buChar char="•"/>
            </a:pPr>
            <a:r>
              <a:rPr lang="nb-NO" sz="2300" dirty="0">
                <a:solidFill>
                  <a:schemeClr val="tx1"/>
                </a:solidFill>
                <a:latin typeface="Calibri"/>
                <a:ea typeface="+mn-ea"/>
                <a:cs typeface="+mn-cs"/>
              </a:rPr>
              <a:t>Fire elever skal sette seg ned på stoler og legge sitt hode i hverandres fang</a:t>
            </a:r>
          </a:p>
          <a:p>
            <a:pPr marL="178308" lvl="0" indent="-178308" defTabSz="713232">
              <a:spcBef>
                <a:spcPts val="780"/>
              </a:spcBef>
              <a:buFont typeface="Arial"/>
              <a:buChar char="•"/>
            </a:pPr>
            <a:r>
              <a:rPr lang="nb-NO" sz="2300" dirty="0">
                <a:solidFill>
                  <a:schemeClr val="tx1"/>
                </a:solidFill>
                <a:latin typeface="Calibri"/>
                <a:ea typeface="+mn-ea"/>
                <a:cs typeface="+mn-cs"/>
              </a:rPr>
              <a:t>Stolene står tett, med ryggen ut</a:t>
            </a:r>
          </a:p>
          <a:p>
            <a:pPr marL="178308" lvl="0" indent="-178308" defTabSz="713232">
              <a:spcBef>
                <a:spcPts val="780"/>
              </a:spcBef>
              <a:buFont typeface="Arial"/>
              <a:buChar char="•"/>
            </a:pPr>
            <a:r>
              <a:rPr lang="nb-NO" sz="2300" dirty="0">
                <a:solidFill>
                  <a:schemeClr val="tx1"/>
                </a:solidFill>
                <a:latin typeface="Calibri"/>
                <a:ea typeface="+mn-ea"/>
                <a:cs typeface="+mn-cs"/>
              </a:rPr>
              <a:t>Når alle er i riktig posisjon, skal stolene fjernes forsiktig</a:t>
            </a:r>
          </a:p>
          <a:p>
            <a:pPr marL="178308" lvl="0" indent="-178308" defTabSz="713232">
              <a:spcBef>
                <a:spcPts val="780"/>
              </a:spcBef>
              <a:buFont typeface="Arial"/>
              <a:buChar char="•"/>
            </a:pPr>
            <a:r>
              <a:rPr lang="nb-NO" sz="2300" dirty="0">
                <a:solidFill>
                  <a:schemeClr val="tx1"/>
                </a:solidFill>
                <a:latin typeface="Calibri"/>
                <a:ea typeface="+mn-ea"/>
                <a:cs typeface="+mn-cs"/>
              </a:rPr>
              <a:t>Det er om å gjøre å holde posisjonen selv om stolene fjernes</a:t>
            </a:r>
          </a:p>
          <a:p>
            <a:pPr marL="178308" lvl="0" indent="-178308" defTabSz="713232">
              <a:spcBef>
                <a:spcPts val="780"/>
              </a:spcBef>
              <a:buFont typeface="Arial"/>
              <a:buChar char="•"/>
            </a:pPr>
            <a:r>
              <a:rPr lang="nb-NO" sz="2300" u="sng" dirty="0">
                <a:solidFill>
                  <a:schemeClr val="tx1"/>
                </a:solidFill>
                <a:latin typeface="Calibri"/>
                <a:ea typeface="+mn-ea"/>
                <a:cs typeface="+mn-cs"/>
              </a:rPr>
              <a:t>Her er det viktigere med samarbeid, sitte tett og å kunne stole på de andre, enn å ha styrke i bena </a:t>
            </a:r>
            <a:r>
              <a:rPr lang="nb-NO" sz="2300" u="sng" dirty="0">
                <a:solidFill>
                  <a:schemeClr val="tx1"/>
                </a:solidFill>
                <a:latin typeface="Calibri"/>
                <a:ea typeface="+mn-ea"/>
                <a:cs typeface="+mn-cs"/>
                <a:sym typeface="Wingdings"/>
              </a:rPr>
              <a:t></a:t>
            </a:r>
            <a:endParaRPr lang="nb-NO" sz="2300" dirty="0">
              <a:solidFill>
                <a:schemeClr val="tx1"/>
              </a:solidFill>
              <a:latin typeface="Calibri"/>
              <a:ea typeface="+mn-ea"/>
              <a:cs typeface="+mn-cs"/>
            </a:endParaRPr>
          </a:p>
          <a:p>
            <a:pPr marL="178308" lvl="0" indent="-178308" defTabSz="713232">
              <a:spcBef>
                <a:spcPts val="780"/>
              </a:spcBef>
              <a:buFont typeface="Arial"/>
              <a:buChar char="•"/>
            </a:pPr>
            <a:endParaRPr lang="nn-NO" sz="2200" dirty="0">
              <a:solidFill>
                <a:prstClr val="black"/>
              </a:solidFill>
              <a:latin typeface="Calibri"/>
              <a:ea typeface="+mn-ea"/>
              <a:cs typeface="+mn-cs"/>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dirty="0"/>
              <a:t>Liggende 4-kløver (10 min)</a:t>
            </a:r>
            <a:endParaRPr lang="nb-NO" dirty="0"/>
          </a:p>
        </p:txBody>
      </p:sp>
      <p:pic>
        <p:nvPicPr>
          <p:cNvPr id="4" name="Plassholder for innhold 4"/>
          <p:cNvPicPr/>
          <p:nvPr/>
        </p:nvPicPr>
        <p:blipFill>
          <a:blip r:embed="rId2" cstate="email">
            <a:extLst>
              <a:ext uri="{28A0092B-C50C-407E-A947-70E740481C1C}">
                <a14:useLocalDpi xmlns:a14="http://schemas.microsoft.com/office/drawing/2010/main"/>
              </a:ext>
            </a:extLst>
          </a:blip>
          <a:stretch>
            <a:fillRect/>
          </a:stretch>
        </p:blipFill>
        <p:spPr>
          <a:xfrm>
            <a:off x="190500" y="2963793"/>
            <a:ext cx="2387600" cy="1435100"/>
          </a:xfrm>
          <a:prstGeom prst="rect">
            <a:avLst/>
          </a:prstGeom>
        </p:spPr>
      </p:pic>
    </p:spTree>
    <p:extLst>
      <p:ext uri="{BB962C8B-B14F-4D97-AF65-F5344CB8AC3E}">
        <p14:creationId xmlns:p14="http://schemas.microsoft.com/office/powerpoint/2010/main" val="48647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040373037"/>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218249-9241-364C-988F-1A18B3CFB350}"/>
              </a:ext>
            </a:extLst>
          </p:cNvPr>
          <p:cNvSpPr>
            <a:spLocks noGrp="1"/>
          </p:cNvSpPr>
          <p:nvPr>
            <p:ph type="title"/>
          </p:nvPr>
        </p:nvSpPr>
        <p:spPr>
          <a:xfrm>
            <a:off x="1018161" y="3220451"/>
            <a:ext cx="9352419" cy="2852737"/>
          </a:xfrm>
        </p:spPr>
        <p:txBody>
          <a:bodyPr>
            <a:normAutofit fontScale="90000"/>
          </a:bodyPr>
          <a:lstStyle/>
          <a:p>
            <a:r>
              <a:rPr lang="nb-NO" dirty="0"/>
              <a:t>Fordel roller på gruppa</a:t>
            </a:r>
            <a:br>
              <a:rPr lang="nb-NO" dirty="0"/>
            </a:br>
            <a:r>
              <a:rPr lang="nb-NO" sz="6000" dirty="0">
                <a:solidFill>
                  <a:schemeClr val="accent5"/>
                </a:solidFill>
              </a:rPr>
              <a:t>1.</a:t>
            </a:r>
            <a:r>
              <a:rPr lang="nb-NO" sz="4900" dirty="0">
                <a:solidFill>
                  <a:schemeClr val="accent5"/>
                </a:solidFill>
              </a:rPr>
              <a:t>Talsperson </a:t>
            </a:r>
            <a:br>
              <a:rPr lang="nb-NO" sz="4900" dirty="0">
                <a:solidFill>
                  <a:schemeClr val="accent5"/>
                </a:solidFill>
              </a:rPr>
            </a:br>
            <a:r>
              <a:rPr lang="nb-NO" sz="4900" dirty="0">
                <a:solidFill>
                  <a:schemeClr val="accent5"/>
                </a:solidFill>
              </a:rPr>
              <a:t>2. Ordstyrer </a:t>
            </a:r>
            <a:br>
              <a:rPr lang="nb-NO" sz="4900" dirty="0">
                <a:solidFill>
                  <a:schemeClr val="accent5"/>
                </a:solidFill>
              </a:rPr>
            </a:br>
            <a:r>
              <a:rPr lang="nb-NO" sz="4900" dirty="0">
                <a:solidFill>
                  <a:schemeClr val="accent5"/>
                </a:solidFill>
              </a:rPr>
              <a:t>3. Praktisk ansvarlig</a:t>
            </a:r>
            <a:br>
              <a:rPr lang="nb-NO" sz="4900" dirty="0">
                <a:solidFill>
                  <a:schemeClr val="accent5"/>
                </a:solidFill>
              </a:rPr>
            </a:br>
            <a:r>
              <a:rPr lang="nb-NO" sz="4900" dirty="0">
                <a:solidFill>
                  <a:schemeClr val="accent5"/>
                </a:solidFill>
              </a:rPr>
              <a:t>4. Sekretær</a:t>
            </a:r>
            <a:br>
              <a:rPr lang="nb-NO" sz="6000" dirty="0">
                <a:solidFill>
                  <a:schemeClr val="accent5"/>
                </a:solidFill>
              </a:rPr>
            </a:br>
            <a:endParaRPr lang="nb-NO" dirty="0"/>
          </a:p>
        </p:txBody>
      </p:sp>
    </p:spTree>
    <p:extLst>
      <p:ext uri="{BB962C8B-B14F-4D97-AF65-F5344CB8AC3E}">
        <p14:creationId xmlns:p14="http://schemas.microsoft.com/office/powerpoint/2010/main" val="89137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3"/>
          <p:cNvPicPr>
            <a:picLocks noChangeAspect="1"/>
          </p:cNvPicPr>
          <p:nvPr/>
        </p:nvPicPr>
        <p:blipFill>
          <a:blip r:embed="rId2"/>
          <a:srcRect t="8858" r="3691" b="8858"/>
          <a:stretch>
            <a:fillRect/>
          </a:stretch>
        </p:blipFill>
        <p:spPr>
          <a:xfrm>
            <a:off x="2" y="-82758"/>
            <a:ext cx="12259788" cy="6982941"/>
          </a:xfrm>
          <a:prstGeom prst="rect">
            <a:avLst/>
          </a:prstGeom>
        </p:spPr>
      </p:pic>
      <p:sp>
        <p:nvSpPr>
          <p:cNvPr id="2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525516" y="1693452"/>
            <a:ext cx="4586233" cy="1342754"/>
          </a:xfrm>
        </p:spPr>
        <p:txBody>
          <a:bodyPr vert="horz" lIns="91436" tIns="45719" rIns="91436" bIns="45719" rtlCol="0" anchor="ctr">
            <a:normAutofit/>
          </a:bodyPr>
          <a:lstStyle/>
          <a:p>
            <a:pPr algn="ctr"/>
            <a:r>
              <a:rPr lang="en-US" sz="2600" dirty="0"/>
              <a:t> </a:t>
            </a:r>
            <a:r>
              <a:rPr lang="en-US" sz="2600" dirty="0" err="1"/>
              <a:t>Hvileøvelse</a:t>
            </a:r>
            <a:br>
              <a:rPr lang="en-US" sz="2600" dirty="0"/>
            </a:br>
            <a:endParaRPr lang="en-US" sz="2600" dirty="0"/>
          </a:p>
        </p:txBody>
      </p:sp>
      <p:sp>
        <p:nvSpPr>
          <p:cNvPr id="5" name="Plassholder for innhold 4"/>
          <p:cNvSpPr>
            <a:spLocks noGrp="1"/>
          </p:cNvSpPr>
          <p:nvPr>
            <p:ph sz="half" idx="1"/>
          </p:nvPr>
        </p:nvSpPr>
        <p:spPr>
          <a:xfrm>
            <a:off x="525516" y="2805281"/>
            <a:ext cx="4915728" cy="3962400"/>
          </a:xfrm>
        </p:spPr>
        <p:txBody>
          <a:bodyPr vert="horz" lIns="91436" tIns="45719" rIns="91436" bIns="45719" rtlCol="0" anchor="ctr">
            <a:noAutofit/>
          </a:bodyPr>
          <a:lstStyle/>
          <a:p>
            <a:pPr lvl="0"/>
            <a:r>
              <a:rPr lang="nb-NO" sz="2200" dirty="0">
                <a:solidFill>
                  <a:schemeClr val="tx1"/>
                </a:solidFill>
              </a:rPr>
              <a:t>Hvor mange minutter ønsker du å slappe av? Vis 1-5 fingre</a:t>
            </a:r>
          </a:p>
          <a:p>
            <a:pPr lvl="0"/>
            <a:r>
              <a:rPr lang="nb-NO" sz="2200" dirty="0">
                <a:solidFill>
                  <a:schemeClr val="tx1"/>
                </a:solidFill>
              </a:rPr>
              <a:t>Finn en behagelig stilling. Plant bena i gulvet. Lukk gjerne øynene</a:t>
            </a:r>
          </a:p>
          <a:p>
            <a:pPr lvl="0"/>
            <a:r>
              <a:rPr lang="nb-NO" sz="2200" dirty="0">
                <a:solidFill>
                  <a:schemeClr val="tx1"/>
                </a:solidFill>
              </a:rPr>
              <a:t>Øv på å puste ut langsomt. Jo lengre du klarer å puste ut, jo roligere blir pusten. Det virker beroligende på kroppen</a:t>
            </a:r>
          </a:p>
          <a:p>
            <a:pPr lvl="0"/>
            <a:r>
              <a:rPr lang="en-US" sz="2200" dirty="0">
                <a:solidFill>
                  <a:schemeClr val="tx1"/>
                </a:solidFill>
              </a:rPr>
              <a:t>Spill </a:t>
            </a:r>
            <a:r>
              <a:rPr lang="en-US" sz="2200" dirty="0" err="1">
                <a:solidFill>
                  <a:schemeClr val="tx1"/>
                </a:solidFill>
              </a:rPr>
              <a:t>svak</a:t>
            </a:r>
            <a:r>
              <a:rPr lang="en-US" sz="2200" dirty="0">
                <a:solidFill>
                  <a:schemeClr val="tx1"/>
                </a:solidFill>
              </a:rPr>
              <a:t> “ambient music” </a:t>
            </a:r>
            <a:r>
              <a:rPr lang="en-US" sz="2200" dirty="0" err="1">
                <a:solidFill>
                  <a:schemeClr val="tx1"/>
                </a:solidFill>
              </a:rPr>
              <a:t>fra</a:t>
            </a:r>
            <a:r>
              <a:rPr lang="en-US" sz="2200" dirty="0">
                <a:solidFill>
                  <a:schemeClr val="tx1"/>
                </a:solidFill>
              </a:rPr>
              <a:t> </a:t>
            </a:r>
            <a:r>
              <a:rPr lang="en-US" sz="2200" dirty="0" err="1">
                <a:solidFill>
                  <a:schemeClr val="tx1"/>
                </a:solidFill>
              </a:rPr>
              <a:t>Youtube</a:t>
            </a:r>
            <a:r>
              <a:rPr lang="en-US" sz="2200" dirty="0">
                <a:solidFill>
                  <a:schemeClr val="tx1"/>
                </a:solidFill>
              </a:rPr>
              <a:t>, for </a:t>
            </a:r>
            <a:r>
              <a:rPr lang="en-US" sz="2200" dirty="0" err="1">
                <a:solidFill>
                  <a:schemeClr val="tx1"/>
                </a:solidFill>
              </a:rPr>
              <a:t>eksempel</a:t>
            </a:r>
            <a:r>
              <a:rPr lang="en-US" sz="2200" dirty="0">
                <a:solidFill>
                  <a:schemeClr val="tx1"/>
                </a:solidFill>
              </a:rPr>
              <a:t>: </a:t>
            </a:r>
            <a:r>
              <a:rPr lang="nb-NO" sz="2200" u="sng" dirty="0">
                <a:solidFill>
                  <a:schemeClr val="tx1"/>
                </a:solidFill>
                <a:hlinkClick r:id="rId3"/>
              </a:rPr>
              <a:t>https://www.youtube.com/watch?v=2OEL4P1Rz04</a:t>
            </a:r>
            <a:r>
              <a:rPr lang="nb-NO" sz="2200" u="sng" dirty="0">
                <a:solidFill>
                  <a:schemeClr val="tx1"/>
                </a:solidFill>
              </a:rPr>
              <a:t> </a:t>
            </a:r>
            <a:br>
              <a:rPr lang="nb-NO" sz="2200" dirty="0">
                <a:solidFill>
                  <a:schemeClr val="tx1"/>
                </a:solidFill>
              </a:rPr>
            </a:br>
            <a:br>
              <a:rPr lang="en-US" sz="2200" dirty="0">
                <a:solidFill>
                  <a:schemeClr val="tx1"/>
                </a:solidFill>
              </a:rPr>
            </a:br>
            <a:endParaRPr lang="en-US" sz="2200" dirty="0">
              <a:solidFill>
                <a:schemeClr val="tx1"/>
              </a:solidFill>
            </a:endParaRPr>
          </a:p>
        </p:txBody>
      </p:sp>
      <p:sp>
        <p:nvSpPr>
          <p:cNvPr id="10" name="TekstSylinder 9"/>
          <p:cNvSpPr txBox="1"/>
          <p:nvPr/>
        </p:nvSpPr>
        <p:spPr>
          <a:xfrm>
            <a:off x="10160000" y="0"/>
            <a:ext cx="2023969" cy="272259"/>
          </a:xfrm>
          <a:prstGeom prst="rect">
            <a:avLst/>
          </a:prstGeom>
          <a:noFill/>
        </p:spPr>
        <p:txBody>
          <a:bodyPr wrap="square" lIns="117226" tIns="58613" rIns="117226" bIns="58613" rtlCol="0">
            <a:spAutoFit/>
          </a:bodyPr>
          <a:lstStyle/>
          <a:p>
            <a:pPr algn="r"/>
            <a:r>
              <a:rPr lang="nn-NO" sz="1000" dirty="0">
                <a:solidFill>
                  <a:schemeClr val="bg1">
                    <a:lumMod val="50000"/>
                  </a:schemeClr>
                </a:solidFill>
              </a:rPr>
              <a:t>    </a:t>
            </a:r>
            <a:r>
              <a:rPr lang="nn-NO" sz="1000" dirty="0">
                <a:solidFill>
                  <a:schemeClr val="bg1">
                    <a:lumMod val="75000"/>
                  </a:schemeClr>
                </a:solidFill>
              </a:rPr>
              <a:t> Pixabay.com</a:t>
            </a:r>
          </a:p>
        </p:txBody>
      </p:sp>
    </p:spTree>
    <p:extLst>
      <p:ext uri="{BB962C8B-B14F-4D97-AF65-F5344CB8AC3E}">
        <p14:creationId xmlns:p14="http://schemas.microsoft.com/office/powerpoint/2010/main" val="117344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lstStyle/>
          <a:p>
            <a:r>
              <a:rPr lang="nb-NO" dirty="0"/>
              <a:t>Lærer leser høyt: ”Meldingen” (10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60" y="4191000"/>
            <a:ext cx="9352418" cy="1500187"/>
          </a:xfrm>
        </p:spPr>
        <p:txBody>
          <a:bodyPr>
            <a:normAutofit/>
          </a:bodyPr>
          <a:lstStyle/>
          <a:p>
            <a:r>
              <a:rPr lang="nb-NO" sz="2300" b="1" dirty="0">
                <a:solidFill>
                  <a:schemeClr val="tx1"/>
                </a:solidFill>
              </a:rPr>
              <a:t>2 minutter summing med skulderpartner: </a:t>
            </a:r>
            <a:endParaRPr lang="nb-NO" sz="2300" dirty="0">
              <a:solidFill>
                <a:schemeClr val="tx1"/>
              </a:solidFill>
            </a:endParaRPr>
          </a:p>
          <a:p>
            <a:r>
              <a:rPr lang="nb-NO" sz="2300" dirty="0">
                <a:solidFill>
                  <a:schemeClr val="tx1"/>
                </a:solidFill>
              </a:rPr>
              <a:t>- På hvilken måte kan sinne være en bra følelse i denne situasjonen? </a:t>
            </a:r>
            <a:endParaRPr lang="nn-NO" sz="2300" dirty="0">
              <a:solidFill>
                <a:schemeClr val="tx1"/>
              </a:solidFill>
            </a:endParaRPr>
          </a:p>
          <a:p>
            <a:endParaRPr lang="nb-NO" sz="2300" dirty="0">
              <a:solidFill>
                <a:schemeClr val="tx1"/>
              </a:solidFill>
            </a:endParaRPr>
          </a:p>
        </p:txBody>
      </p:sp>
    </p:spTree>
    <p:extLst>
      <p:ext uri="{BB962C8B-B14F-4D97-AF65-F5344CB8AC3E}">
        <p14:creationId xmlns:p14="http://schemas.microsoft.com/office/powerpoint/2010/main" val="157663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Tree>
    <p:extLst>
      <p:ext uri="{BB962C8B-B14F-4D97-AF65-F5344CB8AC3E}">
        <p14:creationId xmlns:p14="http://schemas.microsoft.com/office/powerpoint/2010/main" val="1154569075"/>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2320</TotalTime>
  <Words>1632</Words>
  <Application>Microsoft Macintosh PowerPoint</Application>
  <PresentationFormat>Widescreen</PresentationFormat>
  <Paragraphs>82</Paragraphs>
  <Slides>14</Slides>
  <Notes>1</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14</vt:i4>
      </vt:variant>
    </vt:vector>
  </HeadingPairs>
  <TitlesOfParts>
    <vt:vector size="21" baseType="lpstr">
      <vt:lpstr>Arial</vt:lpstr>
      <vt:lpstr>Calibri</vt:lpstr>
      <vt:lpstr>Georgia</vt:lpstr>
      <vt:lpstr>4_Office-tema</vt:lpstr>
      <vt:lpstr>5_Office-tema</vt:lpstr>
      <vt:lpstr>3_Office-tema</vt:lpstr>
      <vt:lpstr>6_Office-tema</vt:lpstr>
      <vt:lpstr>I klassen: Følelser </vt:lpstr>
      <vt:lpstr>Avisleken (10 min)</vt:lpstr>
      <vt:lpstr>Tissatrengt (10 min)</vt:lpstr>
      <vt:lpstr>Liggende 4-kløver (10 min)</vt:lpstr>
      <vt:lpstr>LINE-UP (5 min)</vt:lpstr>
      <vt:lpstr>Fordel roller på gruppa 1.Talsperson  2. Ordstyrer  3. Praktisk ansvarlig 4. Sekretær </vt:lpstr>
      <vt:lpstr> Hvileøvelse </vt:lpstr>
      <vt:lpstr>Lærer leser høyt: ”Meldingen” (10 min)</vt:lpstr>
      <vt:lpstr>PowerPoint-presentasjon</vt:lpstr>
      <vt:lpstr>PowerPoint-presentasjon</vt:lpstr>
      <vt:lpstr>PowerPoint-presentasjon</vt:lpstr>
      <vt:lpstr>Vi mimer og gjetter følelser (10 min)</vt:lpstr>
      <vt:lpstr>Hvilke følelser har du lagt merke til i dag? (10 min)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31</cp:revision>
  <dcterms:created xsi:type="dcterms:W3CDTF">2020-06-06T11:41:05Z</dcterms:created>
  <dcterms:modified xsi:type="dcterms:W3CDTF">2025-07-05T15:21:47Z</dcterms:modified>
</cp:coreProperties>
</file>