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6"/>
  </p:notesMasterIdLst>
  <p:sldIdLst>
    <p:sldId id="261" r:id="rId5"/>
    <p:sldId id="283" r:id="rId6"/>
    <p:sldId id="298" r:id="rId7"/>
    <p:sldId id="297" r:id="rId8"/>
    <p:sldId id="290" r:id="rId9"/>
    <p:sldId id="299" r:id="rId10"/>
    <p:sldId id="295" r:id="rId11"/>
    <p:sldId id="296" r:id="rId12"/>
    <p:sldId id="271" r:id="rId13"/>
    <p:sldId id="292" r:id="rId14"/>
    <p:sldId id="293"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861"/>
    <p:restoredTop sz="61206"/>
  </p:normalViewPr>
  <p:slideViewPr>
    <p:cSldViewPr snapToGrid="0" snapToObjects="1">
      <p:cViewPr varScale="1">
        <p:scale>
          <a:sx n="72" d="100"/>
          <a:sy n="72" d="100"/>
        </p:scale>
        <p:origin x="504" y="19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F98FA-5E24-E744-A0FE-4D3EC17BB4BB}" type="datetimeFigureOut">
              <a:rPr lang="nb-NO" smtClean="0"/>
              <a:t>28.02.2025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AA48F-31F8-0148-B21D-72FF8A392237}" type="slidenum">
              <a:rPr lang="nb-NO" smtClean="0"/>
              <a:t>‹#›</a:t>
            </a:fld>
            <a:endParaRPr lang="nb-NO"/>
          </a:p>
        </p:txBody>
      </p:sp>
    </p:spTree>
    <p:extLst>
      <p:ext uri="{BB962C8B-B14F-4D97-AF65-F5344CB8AC3E}">
        <p14:creationId xmlns:p14="http://schemas.microsoft.com/office/powerpoint/2010/main" val="39608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ixabay.com/users/hungquach679png-23795504/?utm_source=link-attribution&amp;utm_medium=referral&amp;utm_campaign=image&amp;utm_content=7142272"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14227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v.nrk.no/serie/skam/sesong/2/episode/8/avspill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cEXVRtFi90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Er det greit å ta igjen fysisk? Er det greit å bruke vold?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Noen mener at litt vold er helt nødvendig. </a:t>
            </a:r>
            <a:r>
              <a:rPr lang="nb-NO" sz="1800" dirty="0">
                <a:effectLst/>
                <a:latin typeface="Calibri" panose="020F0502020204030204" pitchFamily="34" charset="0"/>
                <a:ea typeface="Calibri" panose="020F0502020204030204" pitchFamily="34" charset="0"/>
                <a:cs typeface="Calibri" panose="020F0502020204030204" pitchFamily="34" charset="0"/>
              </a:rPr>
              <a:t>Det må være lov til å slå barna sine litt, hvordan skal de ellers lære å oppføre seg? Det må være lov å fike til kjæresten sin når en krangler, hvordan ellers få respekt? Det må være greit å slå dyr, så lenge det ikke er hardt, for hvordan ellers få hesten til å bli lydig?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2</a:t>
            </a:fld>
            <a:endParaRPr lang="nb-NO"/>
          </a:p>
        </p:txBody>
      </p:sp>
    </p:spTree>
    <p:extLst>
      <p:ext uri="{BB962C8B-B14F-4D97-AF65-F5344CB8AC3E}">
        <p14:creationId xmlns:p14="http://schemas.microsoft.com/office/powerpoint/2010/main" val="167505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rPr>
              <a:t>Norge er et fredelig land, men vi har likevel et forsvar. Vi lærer unge mennesker å bli soldater og slåss i krig. Om noen angriper oss, kan vi måtte bruke vold tilbake. Vold for å forsvare seg kan være nødvendig, og vi må være forberedt på det. Men de aller fleste er enige i at krig er grusomt og siste utvei.</a:t>
            </a:r>
            <a:r>
              <a:rPr lang="nb-NO" dirty="0">
                <a:effectLst/>
              </a:rPr>
              <a:t> </a:t>
            </a:r>
            <a:endParaRPr lang="nb-NO" dirty="0"/>
          </a:p>
        </p:txBody>
      </p:sp>
      <p:sp>
        <p:nvSpPr>
          <p:cNvPr id="4" name="Plassholder for lysbildenummer 3"/>
          <p:cNvSpPr>
            <a:spLocks noGrp="1"/>
          </p:cNvSpPr>
          <p:nvPr>
            <p:ph type="sldNum" sz="quarter" idx="5"/>
          </p:nvPr>
        </p:nvSpPr>
        <p:spPr/>
        <p:txBody>
          <a:bodyPr/>
          <a:lstStyle/>
          <a:p>
            <a:fld id="{309AA48F-31F8-0148-B21D-72FF8A392237}" type="slidenum">
              <a:rPr lang="nb-NO" smtClean="0"/>
              <a:t>3</a:t>
            </a:fld>
            <a:endParaRPr lang="nb-NO"/>
          </a:p>
        </p:txBody>
      </p:sp>
    </p:spTree>
    <p:extLst>
      <p:ext uri="{BB962C8B-B14F-4D97-AF65-F5344CB8AC3E}">
        <p14:creationId xmlns:p14="http://schemas.microsoft.com/office/powerpoint/2010/main" val="406103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Calibri" panose="020F0502020204030204" pitchFamily="34" charset="0"/>
              </a:rPr>
              <a:t>Å drepe mennesker og rive ned byer, veier, broer og skoler er ødeleggende for menneskeheten. Alt bør prøves av andre mulige strategier for å unngå krig. Problemet med krig er at det fører til lidelse og hat. Og ønske om gjengjeldelse. Vold avler vold, sier vi. Det betyr at vold fører nesten alltid til mer vold, og verre vold, fordi volden skal hevnes. Det blir en spiral av økende vold og verre handlinger for hver gang. Så hvordan kan vi stoppe krig? Eller unngå å starte krig? Det handler om å bli god på å løse konflikter. Med ord.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r>
              <a:rPr lang="nb-NO" dirty="0"/>
              <a:t>Bilde: </a:t>
            </a:r>
            <a:r>
              <a:rPr lang="nb-NO" b="0" i="0" dirty="0">
                <a:solidFill>
                  <a:srgbClr val="191B26"/>
                </a:solidFill>
                <a:effectLst/>
                <a:latin typeface="Open Sans" panose="020B0606030504020204" pitchFamily="34" charset="0"/>
              </a:rPr>
              <a:t>Image by </a:t>
            </a:r>
            <a:r>
              <a:rPr lang="nb-NO" b="0" i="0" u="sng" dirty="0">
                <a:solidFill>
                  <a:srgbClr val="191B26"/>
                </a:solidFill>
                <a:effectLst/>
                <a:latin typeface="Open Sans" panose="020B0606030504020204" pitchFamily="34" charset="0"/>
                <a:hlinkClick r:id="rId3"/>
              </a:rPr>
              <a:t>HUNG QUACH</a:t>
            </a:r>
            <a:r>
              <a:rPr lang="nb-NO" b="0" i="0" dirty="0">
                <a:solidFill>
                  <a:srgbClr val="191B26"/>
                </a:solidFill>
                <a:effectLst/>
                <a:latin typeface="Open Sans" panose="020B0606030504020204" pitchFamily="34" charset="0"/>
              </a:rPr>
              <a:t> from </a:t>
            </a:r>
            <a:r>
              <a:rPr lang="nb-NO" b="0" i="0" u="sng" dirty="0">
                <a:solidFill>
                  <a:srgbClr val="191B26"/>
                </a:solidFill>
                <a:effectLst/>
                <a:latin typeface="Open Sans" panose="020B0606030504020204" pitchFamily="34" charset="0"/>
                <a:hlinkClick r:id="rId4"/>
              </a:rPr>
              <a:t>Pixabay</a:t>
            </a:r>
            <a:r>
              <a:rPr lang="nb-NO" b="0" i="0" u="sng" dirty="0">
                <a:solidFill>
                  <a:srgbClr val="191B26"/>
                </a:solidFill>
                <a:effectLst/>
                <a:latin typeface="Open Sans" panose="020B0606030504020204" pitchFamily="34" charset="0"/>
              </a:rPr>
              <a:t> </a:t>
            </a:r>
            <a:endParaRPr lang="nb-NO" dirty="0"/>
          </a:p>
        </p:txBody>
      </p:sp>
      <p:sp>
        <p:nvSpPr>
          <p:cNvPr id="4" name="Plassholder for lysbildenummer 3"/>
          <p:cNvSpPr>
            <a:spLocks noGrp="1"/>
          </p:cNvSpPr>
          <p:nvPr>
            <p:ph type="sldNum" sz="quarter" idx="5"/>
          </p:nvPr>
        </p:nvSpPr>
        <p:spPr/>
        <p:txBody>
          <a:bodyPr/>
          <a:lstStyle/>
          <a:p>
            <a:fld id="{309AA48F-31F8-0148-B21D-72FF8A392237}" type="slidenum">
              <a:rPr lang="nb-NO" smtClean="0"/>
              <a:t>4</a:t>
            </a:fld>
            <a:endParaRPr lang="nb-NO"/>
          </a:p>
        </p:txBody>
      </p:sp>
    </p:spTree>
    <p:extLst>
      <p:ext uri="{BB962C8B-B14F-4D97-AF65-F5344CB8AC3E}">
        <p14:creationId xmlns:p14="http://schemas.microsoft.com/office/powerpoint/2010/main" val="298403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Det finnes en oppskrift som alle dyktige </a:t>
            </a:r>
            <a:r>
              <a:rPr lang="nb-NO" sz="1800" b="1" dirty="0" err="1">
                <a:effectLst/>
                <a:latin typeface="Calibri" panose="020F0502020204030204" pitchFamily="34" charset="0"/>
                <a:ea typeface="Calibri" panose="020F0502020204030204" pitchFamily="34" charset="0"/>
                <a:cs typeface="Calibri" panose="020F0502020204030204" pitchFamily="34" charset="0"/>
              </a:rPr>
              <a:t>konfliktløsere</a:t>
            </a:r>
            <a:r>
              <a:rPr lang="nb-NO" sz="1800" b="1" dirty="0">
                <a:effectLst/>
                <a:latin typeface="Calibri" panose="020F0502020204030204" pitchFamily="34" charset="0"/>
                <a:ea typeface="Calibri" panose="020F0502020204030204" pitchFamily="34" charset="0"/>
                <a:cs typeface="Calibri" panose="020F0502020204030204" pitchFamily="34" charset="0"/>
              </a:rPr>
              <a:t> kjenner. </a:t>
            </a:r>
            <a:r>
              <a:rPr lang="nb-NO" sz="1800" dirty="0">
                <a:effectLst/>
                <a:latin typeface="Calibri" panose="020F0502020204030204" pitchFamily="34" charset="0"/>
                <a:ea typeface="Calibri" panose="020F0502020204030204" pitchFamily="34" charset="0"/>
                <a:cs typeface="Calibri" panose="020F0502020204030204" pitchFamily="34" charset="0"/>
              </a:rPr>
              <a:t>Domstolene kaller det for megling.</a:t>
            </a:r>
            <a:r>
              <a:rPr lang="nb-NO" sz="1800" b="1"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Når Røde Kors holder kurs i det, kalles det gatemegling</a:t>
            </a:r>
            <a:r>
              <a:rPr lang="nb-NO" sz="1800" b="1"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Når Utenriksdepartementet lærer sine ansatte dette, kalles det diplomatiske ferdigheter</a:t>
            </a:r>
            <a:r>
              <a:rPr lang="nb-NO" sz="1800" b="1" dirty="0">
                <a:effectLst/>
                <a:latin typeface="Calibri" panose="020F0502020204030204" pitchFamily="34" charset="0"/>
                <a:ea typeface="Calibri" panose="020F0502020204030204" pitchFamily="34" charset="0"/>
                <a:cs typeface="Calibri" panose="020F0502020204030204" pitchFamily="34" charset="0"/>
              </a:rPr>
              <a:t>. </a:t>
            </a:r>
            <a:r>
              <a:rPr lang="nb-NO" sz="1800" dirty="0">
                <a:effectLst/>
                <a:latin typeface="Calibri" panose="020F0502020204030204" pitchFamily="34" charset="0"/>
                <a:ea typeface="Calibri" panose="020F0502020204030204" pitchFamily="34" charset="0"/>
                <a:cs typeface="Calibri" panose="020F0502020204030204" pitchFamily="34" charset="0"/>
              </a:rPr>
              <a:t>Denne oppskriften skal dere lære i dag. Men først skalv vi se et filmklipp, hvor William og Nora krangler om vold er greit.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Filmeksempel:</a:t>
            </a: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William forsvarer vold. Nora er ikke enig (5 min)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Skam Sesong 2. Episode 8: </a:t>
            </a:r>
            <a:r>
              <a:rPr lang="nb-NO"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https://tv.nrk.no/serie/skam/sesong/2/episode/8/avspiller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Slåsskamp: Start ved 00.13 og vis til 00.30.</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Samtale om vold: Start ved 03.39 og vis til 07.40</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5</a:t>
            </a:fld>
            <a:endParaRPr lang="nb-NO"/>
          </a:p>
        </p:txBody>
      </p:sp>
    </p:spTree>
    <p:extLst>
      <p:ext uri="{BB962C8B-B14F-4D97-AF65-F5344CB8AC3E}">
        <p14:creationId xmlns:p14="http://schemas.microsoft.com/office/powerpoint/2010/main" val="54658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Klarer du å løse konflikter ved å snakke? Nå skal du lære en metode.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To venner, la oss kalle dem Sara og Emma, har blitt uvenner på grunn av en misforståelse på sosiale medier. Sara postet et bilde av seg selv og noen venner på en fest, men Emma var ikke bedt. Emma følte seg ekskludert og skrev en sårende kommentar under bildet. Dette eskalerer til en større konflikt med gjensidige beskyldninger og involvering av andre venner som tar parti. </a:t>
            </a:r>
          </a:p>
          <a:p>
            <a:endParaRPr lang="nb-NO" sz="1800" dirty="0">
              <a:effectLst/>
              <a:latin typeface="Calibri" panose="020F0502020204030204" pitchFamily="34" charset="0"/>
              <a:ea typeface="Calibri" panose="020F0502020204030204" pitchFamily="34" charset="0"/>
              <a:cs typeface="Calibri" panose="020F0502020204030204" pitchFamily="34"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Men hva ville en ekte diplomat gjort, for å løse dette med ord? </a:t>
            </a:r>
            <a:r>
              <a:rPr lang="nb-NO" sz="1800" dirty="0">
                <a:effectLst/>
                <a:latin typeface="Calibri" panose="020F0502020204030204" pitchFamily="34" charset="0"/>
                <a:ea typeface="Calibri" panose="020F0502020204030204" pitchFamily="34" charset="0"/>
                <a:cs typeface="Calibri" panose="020F0502020204030204" pitchFamily="34" charset="0"/>
              </a:rPr>
              <a:t>En ekte diplomat ville prøvd å forstå følelsene som ligger bak, og få tak i historien fra begge sider. </a:t>
            </a:r>
            <a:r>
              <a:rPr lang="nb-NO" sz="1800" b="1" dirty="0">
                <a:effectLst/>
                <a:latin typeface="Calibri" panose="020F0502020204030204" pitchFamily="34" charset="0"/>
                <a:ea typeface="Calibri" panose="020F0502020204030204" pitchFamily="34" charset="0"/>
                <a:cs typeface="Calibri" panose="020F0502020204030204" pitchFamily="34" charset="0"/>
              </a:rPr>
              <a:t>Hvorfor </a:t>
            </a:r>
            <a:r>
              <a:rPr lang="nb-NO" sz="1800" dirty="0">
                <a:effectLst/>
                <a:latin typeface="Calibri" panose="020F0502020204030204" pitchFamily="34" charset="0"/>
                <a:ea typeface="Calibri" panose="020F0502020204030204" pitchFamily="34" charset="0"/>
                <a:cs typeface="Calibri" panose="020F0502020204030204" pitchFamily="34" charset="0"/>
              </a:rPr>
              <a:t>reagerer Emma så aggressivt når venninnen poster et festbilde? De fleste som er sinte, er egentlig lei seg. Eller redde. Eller usikre. Kanskje hun er redd for å falle utenfor og tenker at det er bedre å trykke Sara ned med en sårende kommentar, enn selv å bli trykket ned?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Og </a:t>
            </a:r>
            <a:r>
              <a:rPr lang="nb-NO" sz="1800" b="1" dirty="0">
                <a:effectLst/>
                <a:latin typeface="Calibri" panose="020F0502020204030204" pitchFamily="34" charset="0"/>
                <a:ea typeface="Calibri" panose="020F0502020204030204" pitchFamily="34" charset="0"/>
                <a:cs typeface="Calibri" panose="020F0502020204030204" pitchFamily="34" charset="0"/>
              </a:rPr>
              <a:t>hvorfor </a:t>
            </a:r>
            <a:r>
              <a:rPr lang="nb-NO" sz="1800" dirty="0">
                <a:effectLst/>
                <a:latin typeface="Calibri" panose="020F0502020204030204" pitchFamily="34" charset="0"/>
                <a:ea typeface="Calibri" panose="020F0502020204030204" pitchFamily="34" charset="0"/>
                <a:cs typeface="Calibri" panose="020F0502020204030204" pitchFamily="34" charset="0"/>
              </a:rPr>
              <a:t>hadde Sara behov for å skryte ved å legge ut bildet av festen? Var det bare en ubetenksom greie? Eller var hun stolt over å bli invitert på festen, fordi hun ikke pleier å bli invitert, men nå var hun liksom regnet med?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309AA48F-31F8-0148-B21D-72FF8A392237}" type="slidenum">
              <a:rPr lang="nb-NO" smtClean="0"/>
              <a:t>6</a:t>
            </a:fld>
            <a:endParaRPr lang="nb-NO"/>
          </a:p>
        </p:txBody>
      </p:sp>
    </p:spTree>
    <p:extLst>
      <p:ext uri="{BB962C8B-B14F-4D97-AF65-F5344CB8AC3E}">
        <p14:creationId xmlns:p14="http://schemas.microsoft.com/office/powerpoint/2010/main" val="111020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En ekte diplomat ville snakket med begge to og spurt hva de mener har skjedd.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Så ville diplomaten oppsummert så objektivt som mulig </a:t>
            </a:r>
            <a:r>
              <a:rPr lang="nb-NO" sz="1800" dirty="0">
                <a:effectLst/>
                <a:latin typeface="Calibri" panose="020F0502020204030204" pitchFamily="34" charset="0"/>
                <a:ea typeface="Calibri" panose="020F0502020204030204" pitchFamily="34" charset="0"/>
                <a:cs typeface="Calibri" panose="020F0502020204030204" pitchFamily="34" charset="0"/>
              </a:rPr>
              <a:t>(den ene ble invitert, den andre ikke, og et bilde av festen legges ut i sosiale medier).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Så ville han spurt hva de føler.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Så hva de ønsker at skal skje.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Og så hva de trenger.</a:t>
            </a:r>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Kanskje er det så enkelt at Emma bare trenger å kjenne at Sara faktisk bryr seg om henne og vil være hennes venn, og vil invitere henne med neste gang? </a:t>
            </a:r>
            <a:r>
              <a:rPr lang="nb-NO" sz="1800">
                <a:effectLst/>
                <a:latin typeface="Calibri" panose="020F0502020204030204" pitchFamily="34" charset="0"/>
                <a:ea typeface="Calibri" panose="020F0502020204030204" pitchFamily="34" charset="0"/>
                <a:cs typeface="Calibri" panose="020F0502020204030204" pitchFamily="34" charset="0"/>
              </a:rPr>
              <a:t>Kanskje Sara </a:t>
            </a:r>
            <a:r>
              <a:rPr lang="nb-NO" sz="1800" dirty="0">
                <a:effectLst/>
                <a:latin typeface="Calibri" panose="020F0502020204030204" pitchFamily="34" charset="0"/>
                <a:ea typeface="Calibri" panose="020F0502020204030204" pitchFamily="34" charset="0"/>
                <a:cs typeface="Calibri" panose="020F0502020204030204" pitchFamily="34" charset="0"/>
              </a:rPr>
              <a:t>bare trenger </a:t>
            </a:r>
            <a:r>
              <a:rPr lang="nb-NO" sz="1800">
                <a:effectLst/>
                <a:latin typeface="Calibri" panose="020F0502020204030204" pitchFamily="34" charset="0"/>
                <a:ea typeface="Calibri" panose="020F0502020204030204" pitchFamily="34" charset="0"/>
                <a:cs typeface="Calibri" panose="020F0502020204030204" pitchFamily="34" charset="0"/>
              </a:rPr>
              <a:t>at Emma </a:t>
            </a:r>
            <a:r>
              <a:rPr lang="nb-NO" sz="1800" dirty="0">
                <a:effectLst/>
                <a:latin typeface="Calibri" panose="020F0502020204030204" pitchFamily="34" charset="0"/>
                <a:ea typeface="Calibri" panose="020F0502020204030204" pitchFamily="34" charset="0"/>
                <a:cs typeface="Calibri" panose="020F0502020204030204" pitchFamily="34" charset="0"/>
              </a:rPr>
              <a:t>sier unnskyld for å ha skrevet den sårende kommentaren? Det går det jo an å snakke om.</a:t>
            </a:r>
          </a:p>
          <a:p>
            <a:endParaRPr lang="nb-NO"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Calibri" panose="020F0502020204030204" pitchFamily="34" charset="0"/>
              </a:rPr>
              <a:t>Dette er oppskriften på ikke-voldelig kommunikasjon. Det høres kanskje enkelt ut, men er det ikke. Det er en grunn til at megling er et fag. Det krever ganske mye øving å få det til. Det vanskeligste er ofte å finne ut hva du føler. Og klare å beskrive det med ord. Så kjenne etter hva du trenger fra den andre og finne ord for det. Da må du ha jobbet med ordforrådet ditt og med følelsene dine.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nb-NO" dirty="0"/>
          </a:p>
        </p:txBody>
      </p:sp>
      <p:sp>
        <p:nvSpPr>
          <p:cNvPr id="4" name="Plassholder for lysbildenummer 3"/>
          <p:cNvSpPr>
            <a:spLocks noGrp="1"/>
          </p:cNvSpPr>
          <p:nvPr>
            <p:ph type="sldNum" sz="quarter" idx="10"/>
          </p:nvPr>
        </p:nvSpPr>
        <p:spPr/>
        <p:txBody>
          <a:bodyPr/>
          <a:lstStyle/>
          <a:p>
            <a:fld id="{78E682B9-7126-554A-B2D9-1FDC9156CD30}" type="slidenum">
              <a:rPr lang="nb-NO" smtClean="0"/>
              <a:t>7</a:t>
            </a:fld>
            <a:endParaRPr lang="nb-NO"/>
          </a:p>
        </p:txBody>
      </p:sp>
    </p:spTree>
    <p:extLst>
      <p:ext uri="{BB962C8B-B14F-4D97-AF65-F5344CB8AC3E}">
        <p14:creationId xmlns:p14="http://schemas.microsoft.com/office/powerpoint/2010/main" val="194236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Calibri" panose="020F0502020204030204" pitchFamily="34" charset="0"/>
                <a:ea typeface="Calibri" panose="020F0502020204030204" pitchFamily="34" charset="0"/>
                <a:cs typeface="Calibri" panose="020F0502020204030204" pitchFamily="34" charset="0"/>
              </a:rPr>
              <a:t>Når du sier unnskyld, så pass på å ikke ødelegge unnskyldningen ved å føye på et MEN.</a:t>
            </a:r>
            <a:r>
              <a:rPr lang="nb-NO" sz="1800" dirty="0">
                <a:effectLst/>
                <a:latin typeface="Calibri" panose="020F0502020204030204" pitchFamily="34" charset="0"/>
                <a:ea typeface="Calibri" panose="020F0502020204030204" pitchFamily="34" charset="0"/>
                <a:cs typeface="Calibri" panose="020F0502020204030204" pitchFamily="34" charset="0"/>
              </a:rPr>
              <a:t> «Men du skjønner at jeg mente det ikke, det var ikke vondt ment». I stedet bør du si FORDI eller OG: «Jeg skjønner at du ble lei deg når jeg skrøt av festen ved å legge ut bildet, fordi jeg hadde også blitt det om det var meg som ikke var bedt. Jeg burde ikke gjort det. Unnskyld. FORDI virker positivt og forståelsesfullt.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78E682B9-7126-554A-B2D9-1FDC9156CD30}" type="slidenum">
              <a:rPr lang="nb-NO" smtClean="0"/>
              <a:t>8</a:t>
            </a:fld>
            <a:endParaRPr lang="nb-NO"/>
          </a:p>
        </p:txBody>
      </p:sp>
    </p:spTree>
    <p:extLst>
      <p:ext uri="{BB962C8B-B14F-4D97-AF65-F5344CB8AC3E}">
        <p14:creationId xmlns:p14="http://schemas.microsoft.com/office/powerpoint/2010/main" val="94806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En ganske vanlig ting er å krangle med foreldrene sine, om alt fra oppvask som ikke er ryddet, til rot i gangen. </a:t>
            </a:r>
            <a:r>
              <a:rPr lang="nb-NO" sz="1800" dirty="0">
                <a:effectLst/>
                <a:latin typeface="Calibri" panose="020F0502020204030204" pitchFamily="34" charset="0"/>
                <a:ea typeface="Calibri" panose="020F0502020204030204" pitchFamily="34" charset="0"/>
                <a:cs typeface="Calibri" panose="020F0502020204030204" pitchFamily="34" charset="0"/>
              </a:rPr>
              <a:t>En liten bagatell kan bli en stor konflikt. Både dere og foreldrene deres kan hisse dere opp og si ting dere ikke mener, kanskje fordi dere er slitne, og så blir små ting større enn det er grunn til. Det beste tipset er å gjøre avtaler i fredstid. Det er lettere å finne ord og klare å snakke sammen om det som irriterer når vi er rolige.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10"/>
          </p:nvPr>
        </p:nvSpPr>
        <p:spPr/>
        <p:txBody>
          <a:bodyPr/>
          <a:lstStyle/>
          <a:p>
            <a:fld id="{309AA48F-31F8-0148-B21D-72FF8A392237}" type="slidenum">
              <a:rPr lang="nb-NO" smtClean="0"/>
              <a:t>9</a:t>
            </a:fld>
            <a:endParaRPr lang="nb-NO"/>
          </a:p>
        </p:txBody>
      </p:sp>
    </p:spTree>
    <p:extLst>
      <p:ext uri="{BB962C8B-B14F-4D97-AF65-F5344CB8AC3E}">
        <p14:creationId xmlns:p14="http://schemas.microsoft.com/office/powerpoint/2010/main" val="62500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panose="020F0502020204030204" pitchFamily="34" charset="0"/>
              </a:rPr>
              <a:t>Til slutt skal vi se en film om Røde Kors som holder kurs i megling for ungdommer. Det kalles gatemegling.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Filmeksempel:</a:t>
            </a: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Røde Kors Gatemegling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https://www.youtube.com/watch?v=cEXVRtFi90M</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b="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I klasserommet skal dere øve på megling. Men først skal dere leke. Lykke til!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309AA48F-31F8-0148-B21D-72FF8A392237}" type="slidenum">
              <a:rPr lang="nb-NO" smtClean="0"/>
              <a:t>10</a:t>
            </a:fld>
            <a:endParaRPr lang="nb-NO"/>
          </a:p>
        </p:txBody>
      </p:sp>
    </p:spTree>
    <p:extLst>
      <p:ext uri="{BB962C8B-B14F-4D97-AF65-F5344CB8AC3E}">
        <p14:creationId xmlns:p14="http://schemas.microsoft.com/office/powerpoint/2010/main" val="374697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4484CEFE-D93D-C846-BF6F-83D4E3CCC5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536746" y="457199"/>
            <a:ext cx="1831100" cy="5181600"/>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714"/>
          <a:stretch/>
        </p:blipFill>
        <p:spPr>
          <a:xfrm>
            <a:off x="0" y="543509"/>
            <a:ext cx="2440230" cy="5981483"/>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586816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8014"/>
            <a:ext cx="2203486" cy="934321"/>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a:prstGeom prst="rect">
            <a:avLst/>
          </a:prstGeo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9714"/>
          <a:stretch/>
        </p:blipFill>
        <p:spPr>
          <a:xfrm>
            <a:off x="0" y="543509"/>
            <a:ext cx="2440230" cy="5981483"/>
          </a:xfrm>
          <a:prstGeom prst="rect">
            <a:avLst/>
          </a:prstGeom>
        </p:spPr>
      </p:pic>
    </p:spTree>
    <p:extLst>
      <p:ext uri="{BB962C8B-B14F-4D97-AF65-F5344CB8AC3E}">
        <p14:creationId xmlns:p14="http://schemas.microsoft.com/office/powerpoint/2010/main" val="125942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326580" y="3422693"/>
            <a:ext cx="4260916" cy="1806712"/>
          </a:xfrm>
          <a:prstGeom prst="rect">
            <a:avLst/>
          </a:prstGeom>
        </p:spPr>
      </p:pic>
      <p:pic>
        <p:nvPicPr>
          <p:cNvPr id="10" name="Bilde 9">
            <a:extLst>
              <a:ext uri="{FF2B5EF4-FFF2-40B4-BE49-F238E27FC236}">
                <a16:creationId xmlns:a16="http://schemas.microsoft.com/office/drawing/2014/main" id="{3D67082C-AE15-AE47-B28B-BFD75C29369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804549" y="1301203"/>
            <a:ext cx="2602780" cy="3021317"/>
          </a:xfrm>
          <a:prstGeom prst="rect">
            <a:avLst/>
          </a:prstGeom>
        </p:spPr>
      </p:pic>
      <p:pic>
        <p:nvPicPr>
          <p:cNvPr id="8" name="Bilde 7">
            <a:extLst>
              <a:ext uri="{FF2B5EF4-FFF2-40B4-BE49-F238E27FC236}">
                <a16:creationId xmlns:a16="http://schemas.microsoft.com/office/drawing/2014/main" id="{6FC5FD50-5997-A44F-B459-AC997A6852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2407" y="668214"/>
            <a:ext cx="3292966" cy="618978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2" name="Bilde 11" descr="Et bilde som inneholder leke&#10;&#10;Automatisk generert beskrivelse">
            <a:extLst>
              <a:ext uri="{FF2B5EF4-FFF2-40B4-BE49-F238E27FC236}">
                <a16:creationId xmlns:a16="http://schemas.microsoft.com/office/drawing/2014/main" id="{A6757651-22FD-404B-A857-343EA2432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AF190DB9-3DA8-2C48-9575-54E897811B0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4" name="Bilde 3">
            <a:extLst>
              <a:ext uri="{FF2B5EF4-FFF2-40B4-BE49-F238E27FC236}">
                <a16:creationId xmlns:a16="http://schemas.microsoft.com/office/drawing/2014/main" id="{D41F83F8-31A0-884E-AA26-6F9520CFFF8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3389" y="589076"/>
            <a:ext cx="2119073" cy="6268923"/>
          </a:xfrm>
          <a:prstGeom prst="rect">
            <a:avLst/>
          </a:prstGeom>
        </p:spPr>
      </p:pic>
      <p:pic>
        <p:nvPicPr>
          <p:cNvPr id="5" name="Bilde 4">
            <a:extLst>
              <a:ext uri="{FF2B5EF4-FFF2-40B4-BE49-F238E27FC236}">
                <a16:creationId xmlns:a16="http://schemas.microsoft.com/office/drawing/2014/main" id="{023DBCDD-2F35-C34E-A3BD-EBA68BFB91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5164234" y="797168"/>
            <a:ext cx="3327402" cy="6060832"/>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8" name="Bilde 7" descr="Et bilde som inneholder leke&#10;&#10;Automatisk generert beskrivelse">
            <a:extLst>
              <a:ext uri="{FF2B5EF4-FFF2-40B4-BE49-F238E27FC236}">
                <a16:creationId xmlns:a16="http://schemas.microsoft.com/office/drawing/2014/main" id="{2482A4D4-A2F6-AE4B-8C17-BE2813B56E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1203567" y="693552"/>
            <a:ext cx="4364894" cy="6223064"/>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tellysbilde">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0" name="Bilde 9">
            <a:extLst>
              <a:ext uri="{FF2B5EF4-FFF2-40B4-BE49-F238E27FC236}">
                <a16:creationId xmlns:a16="http://schemas.microsoft.com/office/drawing/2014/main" id="{D5E3D581-0210-FF47-A867-14394D59A7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38528" y="589076"/>
            <a:ext cx="2119073" cy="6268923"/>
          </a:xfrm>
          <a:prstGeom prst="rect">
            <a:avLst/>
          </a:prstGeom>
        </p:spPr>
      </p:pic>
    </p:spTree>
    <p:extLst>
      <p:ext uri="{BB962C8B-B14F-4D97-AF65-F5344CB8AC3E}">
        <p14:creationId xmlns:p14="http://schemas.microsoft.com/office/powerpoint/2010/main" val="63610858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4283CD0B-DEB7-304A-BCE2-E76073FC3EA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pic>
        <p:nvPicPr>
          <p:cNvPr id="12" name="Bilde 11">
            <a:extLst>
              <a:ext uri="{FF2B5EF4-FFF2-40B4-BE49-F238E27FC236}">
                <a16:creationId xmlns:a16="http://schemas.microsoft.com/office/drawing/2014/main" id="{03190670-AC69-EA42-B559-7C0C96D5E9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1694" y="1440994"/>
            <a:ext cx="6095997" cy="5332506"/>
          </a:xfrm>
          <a:prstGeom prst="rect">
            <a:avLst/>
          </a:prstGeom>
        </p:spPr>
      </p:pic>
      <p:pic>
        <p:nvPicPr>
          <p:cNvPr id="14" name="Bilde 13" descr="Et bilde som inneholder skjorte&#10;&#10;Automatisk generert beskrivelse">
            <a:extLst>
              <a:ext uri="{FF2B5EF4-FFF2-40B4-BE49-F238E27FC236}">
                <a16:creationId xmlns:a16="http://schemas.microsoft.com/office/drawing/2014/main" id="{6F1B4479-31E9-6A42-A685-E2B56040207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419600" y="433754"/>
            <a:ext cx="1778639" cy="6424247"/>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8"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a:extLst>
              <a:ext uri="{FF2B5EF4-FFF2-40B4-BE49-F238E27FC236}">
                <a16:creationId xmlns:a16="http://schemas.microsoft.com/office/drawing/2014/main" id="{8C7C5DC6-A5BE-7E4F-98D3-9A09E4A8090B}"/>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1"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DF29554-A70E-354F-8E4C-3CDA6C4F061C}"/>
              </a:ext>
            </a:extLst>
          </p:cNvPr>
          <p:cNvPicPr>
            <a:picLocks noChangeAspect="1"/>
          </p:cNvPicPr>
          <p:nvPr userDrawn="1"/>
        </p:nvPicPr>
        <p:blipFill>
          <a:blip r:embed="rId9" cstate="email">
            <a:extLst>
              <a:ext uri="{28A0092B-C50C-407E-A947-70E740481C1C}">
                <a14:useLocalDpi xmlns:a14="http://schemas.microsoft.com/office/drawing/2010/main"/>
              </a:ext>
            </a:extLst>
          </a:blip>
          <a:srcRect/>
          <a:stretch/>
        </p:blipFill>
        <p:spPr>
          <a:xfrm>
            <a:off x="11277500" y="5880706"/>
            <a:ext cx="657815" cy="76359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 id="2147483689" r:id="rId7"/>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cEXVRtFi90M"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utm_source=link-attribution&amp;utm_medium=referral&amp;utm_campaign=image&amp;utm_content=7142272" TargetMode="External"/><Relationship Id="rId2" Type="http://schemas.openxmlformats.org/officeDocument/2006/relationships/hyperlink" Target="https://pixabay.com/users/hungquach679png-23795504/?utm_source=link-attribution&amp;utm_medium=referral&amp;utm_campaign=image&amp;utm_content=7142272"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tv.nrk.no/serie/skam/sesong/2/episode/8/avspill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687377" y="1349375"/>
            <a:ext cx="5314123" cy="2494232"/>
          </a:xfrm>
        </p:spPr>
        <p:txBody>
          <a:bodyPr/>
          <a:lstStyle/>
          <a:p>
            <a:r>
              <a:rPr lang="nb-NO" sz="5700" dirty="0"/>
              <a:t>Ikke-voldelig kommunikasjon</a:t>
            </a:r>
          </a:p>
        </p:txBody>
      </p:sp>
      <p:sp>
        <p:nvSpPr>
          <p:cNvPr id="3" name="Undertittel 2"/>
          <p:cNvSpPr txBox="1">
            <a:spLocks/>
          </p:cNvSpPr>
          <p:nvPr/>
        </p:nvSpPr>
        <p:spPr>
          <a:xfrm>
            <a:off x="6777688" y="3697817"/>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br>
              <a:rPr lang="nb-NO" sz="4000" dirty="0">
                <a:solidFill>
                  <a:srgbClr val="FF0000"/>
                </a:solidFill>
              </a:rPr>
            </a:br>
            <a:endParaRPr lang="nb-NO" sz="4000" dirty="0">
              <a:solidFill>
                <a:srgbClr val="FF0000"/>
              </a:solidFill>
            </a:endParaRPr>
          </a:p>
        </p:txBody>
      </p:sp>
      <p:sp>
        <p:nvSpPr>
          <p:cNvPr id="7" name="Plassholder for innhold 6"/>
          <p:cNvSpPr>
            <a:spLocks noGrp="1"/>
          </p:cNvSpPr>
          <p:nvPr>
            <p:ph idx="1"/>
          </p:nvPr>
        </p:nvSpPr>
        <p:spPr>
          <a:xfrm>
            <a:off x="581889" y="1027906"/>
            <a:ext cx="2670389" cy="3892897"/>
          </a:xfrm>
        </p:spPr>
        <p:txBody>
          <a:bodyPr/>
          <a:lstStyle/>
          <a:p>
            <a:pPr marL="0" indent="0">
              <a:buNone/>
            </a:pPr>
            <a:endParaRPr lang="nb-NO" b="1" dirty="0"/>
          </a:p>
          <a:p>
            <a:pPr marL="0" indent="0">
              <a:buNone/>
            </a:pPr>
            <a:r>
              <a:rPr lang="nb-NO" b="1" dirty="0"/>
              <a:t>Filmeksempel:</a:t>
            </a:r>
            <a:r>
              <a:rPr lang="nb-NO" dirty="0"/>
              <a:t> </a:t>
            </a:r>
          </a:p>
          <a:p>
            <a:pPr marL="0" indent="0">
              <a:buNone/>
            </a:pPr>
            <a:r>
              <a:rPr lang="nb-NO" b="1" dirty="0">
                <a:solidFill>
                  <a:srgbClr val="C00000"/>
                </a:solidFill>
              </a:rPr>
              <a:t>Røde Kors Gatemegling</a:t>
            </a:r>
          </a:p>
          <a:p>
            <a:pPr marL="0" indent="0">
              <a:buNone/>
            </a:pPr>
            <a:endParaRPr lang="nb-NO" dirty="0"/>
          </a:p>
          <a:p>
            <a:pPr marL="0" indent="0">
              <a:buNone/>
            </a:pPr>
            <a:r>
              <a:rPr lang="nb-NO" u="sng" dirty="0">
                <a:hlinkClick r:id="rId3"/>
              </a:rPr>
              <a:t>https://www.youtube.com/watch?v=cEXVRtFi90M</a:t>
            </a:r>
            <a:r>
              <a:rPr lang="nb-NO" u="sng" dirty="0"/>
              <a:t> </a:t>
            </a:r>
            <a:endParaRPr lang="nb-NO" dirty="0"/>
          </a:p>
          <a:p>
            <a:pPr marL="0" indent="0">
              <a:buNone/>
            </a:pPr>
            <a:endParaRPr lang="nb-NO" dirty="0"/>
          </a:p>
        </p:txBody>
      </p:sp>
      <p:pic>
        <p:nvPicPr>
          <p:cNvPr id="3" name="Bilde 2" descr="Et bilde som inneholder utendørs, himmel, klær, person&#10;&#10;KI-generert innhold kan være feil.">
            <a:extLst>
              <a:ext uri="{FF2B5EF4-FFF2-40B4-BE49-F238E27FC236}">
                <a16:creationId xmlns:a16="http://schemas.microsoft.com/office/drawing/2014/main" id="{F5312BAB-AC60-0DFA-F5FD-2E0C95048A19}"/>
              </a:ext>
            </a:extLst>
          </p:cNvPr>
          <p:cNvPicPr>
            <a:picLocks noChangeAspect="1"/>
          </p:cNvPicPr>
          <p:nvPr/>
        </p:nvPicPr>
        <p:blipFill>
          <a:blip r:embed="rId4"/>
          <a:stretch>
            <a:fillRect/>
          </a:stretch>
        </p:blipFill>
        <p:spPr>
          <a:xfrm>
            <a:off x="3252278" y="300382"/>
            <a:ext cx="7772400" cy="5637815"/>
          </a:xfrm>
          <a:prstGeom prst="rect">
            <a:avLst/>
          </a:prstGeom>
        </p:spPr>
      </p:pic>
    </p:spTree>
    <p:extLst>
      <p:ext uri="{BB962C8B-B14F-4D97-AF65-F5344CB8AC3E}">
        <p14:creationId xmlns:p14="http://schemas.microsoft.com/office/powerpoint/2010/main" val="47744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4" y="254000"/>
            <a:ext cx="7981120" cy="1500320"/>
          </a:xfrm>
        </p:spPr>
        <p:txBody>
          <a:bodyPr>
            <a:normAutofit/>
          </a:bodyPr>
          <a:lstStyle/>
          <a:p>
            <a:r>
              <a:rPr lang="nb-NO" sz="3400" dirty="0"/>
              <a:t>Bilder</a:t>
            </a:r>
          </a:p>
        </p:txBody>
      </p:sp>
      <p:sp>
        <p:nvSpPr>
          <p:cNvPr id="4" name="Plassholder for tekst 3"/>
          <p:cNvSpPr>
            <a:spLocks noGrp="1"/>
          </p:cNvSpPr>
          <p:nvPr>
            <p:ph type="body" idx="10"/>
          </p:nvPr>
        </p:nvSpPr>
        <p:spPr/>
        <p:txBody>
          <a:bodyPr/>
          <a:lstStyle/>
          <a:p>
            <a:r>
              <a:rPr lang="nb-NO" b="1" dirty="0"/>
              <a:t>Fotograf Jonas Ingstad </a:t>
            </a:r>
          </a:p>
          <a:p>
            <a:r>
              <a:rPr lang="nb-NO" b="1" dirty="0"/>
              <a:t>Elevene har gitt samtykke til bruk</a:t>
            </a:r>
          </a:p>
          <a:p>
            <a:endParaRPr lang="nb-NO" b="1" dirty="0"/>
          </a:p>
          <a:p>
            <a:r>
              <a:rPr lang="nb-NO" dirty="0"/>
              <a:t>Krig: </a:t>
            </a:r>
            <a:r>
              <a:rPr lang="nb-NO" b="0" i="0" dirty="0">
                <a:solidFill>
                  <a:srgbClr val="191B26"/>
                </a:solidFill>
                <a:effectLst/>
                <a:latin typeface="Open Sans" panose="020B0606030504020204" pitchFamily="34" charset="0"/>
              </a:rPr>
              <a:t>Image by </a:t>
            </a:r>
            <a:r>
              <a:rPr lang="nb-NO" b="0" i="0" u="sng" dirty="0">
                <a:solidFill>
                  <a:srgbClr val="191B26"/>
                </a:solidFill>
                <a:effectLst/>
                <a:latin typeface="Open Sans" panose="020B0606030504020204" pitchFamily="34" charset="0"/>
                <a:hlinkClick r:id="rId2"/>
              </a:rPr>
              <a:t>HUNG QUACH</a:t>
            </a:r>
            <a:r>
              <a:rPr lang="nb-NO" b="0" i="0" dirty="0">
                <a:solidFill>
                  <a:srgbClr val="191B26"/>
                </a:solidFill>
                <a:effectLst/>
                <a:latin typeface="Open Sans" panose="020B0606030504020204" pitchFamily="34" charset="0"/>
              </a:rPr>
              <a:t> from </a:t>
            </a:r>
            <a:r>
              <a:rPr lang="nb-NO" b="0" i="0" u="sng" dirty="0">
                <a:solidFill>
                  <a:srgbClr val="191B26"/>
                </a:solidFill>
                <a:effectLst/>
                <a:latin typeface="Open Sans" panose="020B0606030504020204" pitchFamily="34" charset="0"/>
                <a:hlinkClick r:id="rId3"/>
              </a:rPr>
              <a:t>Pixabay</a:t>
            </a:r>
            <a:r>
              <a:rPr lang="nb-NO" b="0" i="0" u="sng">
                <a:solidFill>
                  <a:srgbClr val="191B26"/>
                </a:solidFill>
                <a:effectLst/>
                <a:latin typeface="Open Sans" panose="020B0606030504020204" pitchFamily="34" charset="0"/>
              </a:rPr>
              <a:t> </a:t>
            </a:r>
            <a:endParaRPr lang="nb-NO" dirty="0"/>
          </a:p>
          <a:p>
            <a:r>
              <a:rPr lang="nb-NO" dirty="0"/>
              <a:t>Fingre: </a:t>
            </a:r>
            <a:r>
              <a:rPr lang="nb-NO" dirty="0" err="1"/>
              <a:t>Shutterstock</a:t>
            </a:r>
            <a:endParaRPr lang="nb-NO" dirty="0"/>
          </a:p>
          <a:p>
            <a:endParaRPr lang="nb-NO" dirty="0"/>
          </a:p>
          <a:p>
            <a:endParaRPr lang="nb-NO" dirty="0"/>
          </a:p>
          <a:p>
            <a:endParaRPr lang="nb-NO" dirty="0"/>
          </a:p>
        </p:txBody>
      </p:sp>
    </p:spTree>
    <p:extLst>
      <p:ext uri="{BB962C8B-B14F-4D97-AF65-F5344CB8AC3E}">
        <p14:creationId xmlns:p14="http://schemas.microsoft.com/office/powerpoint/2010/main" val="143894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12317506" cy="8211671"/>
          </a:xfrm>
        </p:spPr>
      </p:pic>
    </p:spTree>
    <p:extLst>
      <p:ext uri="{BB962C8B-B14F-4D97-AF65-F5344CB8AC3E}">
        <p14:creationId xmlns:p14="http://schemas.microsoft.com/office/powerpoint/2010/main" val="19865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descr="Et bilde som inneholder himmel, utendørs, klær, person&#10;&#10;KI-generert innhold kan være feil.">
            <a:extLst>
              <a:ext uri="{FF2B5EF4-FFF2-40B4-BE49-F238E27FC236}">
                <a16:creationId xmlns:a16="http://schemas.microsoft.com/office/drawing/2014/main" id="{77809AA2-EC10-E718-C68A-45B79F03DF3F}"/>
              </a:ext>
            </a:extLst>
          </p:cNvPr>
          <p:cNvPicPr>
            <a:picLocks noGrp="1" noChangeAspect="1"/>
          </p:cNvPicPr>
          <p:nvPr>
            <p:ph type="pic" idx="1"/>
          </p:nvPr>
        </p:nvPicPr>
        <p:blipFill>
          <a:blip r:embed="rId3"/>
          <a:srcRect l="3778" r="3777"/>
          <a:stretch/>
        </p:blipFill>
        <p:spPr>
          <a:xfrm>
            <a:off x="20" y="10"/>
            <a:ext cx="12191980" cy="6857990"/>
          </a:xfrm>
          <a:noFill/>
        </p:spPr>
      </p:pic>
      <p:sp>
        <p:nvSpPr>
          <p:cNvPr id="11" name="Text Placeholder 2">
            <a:extLst>
              <a:ext uri="{FF2B5EF4-FFF2-40B4-BE49-F238E27FC236}">
                <a16:creationId xmlns:a16="http://schemas.microsoft.com/office/drawing/2014/main" id="{13DC5B8D-A33D-81F3-310C-971066C4C576}"/>
              </a:ext>
            </a:extLst>
          </p:cNvPr>
          <p:cNvSpPr>
            <a:spLocks noGrp="1"/>
          </p:cNvSpPr>
          <p:nvPr>
            <p:ph type="body" idx="10"/>
          </p:nvPr>
        </p:nvSpPr>
        <p:spPr>
          <a:xfrm>
            <a:off x="3770165" y="391579"/>
            <a:ext cx="5546034" cy="1262269"/>
          </a:xfrm>
        </p:spPr>
        <p:txBody>
          <a:bodyPr>
            <a:normAutofit/>
          </a:bodyPr>
          <a:lstStyle/>
          <a:p>
            <a:r>
              <a:rPr lang="en-US" sz="4400" dirty="0" err="1">
                <a:solidFill>
                  <a:schemeClr val="bg1"/>
                </a:solidFill>
              </a:rPr>
              <a:t>www.forsvaret.no</a:t>
            </a:r>
            <a:endParaRPr lang="nb-NO" sz="4400" dirty="0">
              <a:solidFill>
                <a:schemeClr val="bg1"/>
              </a:solidFill>
            </a:endParaRPr>
          </a:p>
          <a:p>
            <a:endParaRPr lang="en-US" sz="4400" dirty="0">
              <a:solidFill>
                <a:schemeClr val="bg1"/>
              </a:solidFill>
            </a:endParaRPr>
          </a:p>
        </p:txBody>
      </p:sp>
    </p:spTree>
    <p:extLst>
      <p:ext uri="{BB962C8B-B14F-4D97-AF65-F5344CB8AC3E}">
        <p14:creationId xmlns:p14="http://schemas.microsoft.com/office/powerpoint/2010/main" val="4124458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utendørs, tre, himmel, Katastrofe&#10;&#10;KI-generert innhold kan være feil.">
            <a:extLst>
              <a:ext uri="{FF2B5EF4-FFF2-40B4-BE49-F238E27FC236}">
                <a16:creationId xmlns:a16="http://schemas.microsoft.com/office/drawing/2014/main" id="{C9AF7494-CDF9-9B60-63CD-1E8CD14DC985}"/>
              </a:ext>
            </a:extLst>
          </p:cNvPr>
          <p:cNvPicPr>
            <a:picLocks noGrp="1" noChangeAspect="1"/>
          </p:cNvPicPr>
          <p:nvPr>
            <p:ph idx="1"/>
          </p:nvPr>
        </p:nvPicPr>
        <p:blipFill>
          <a:blip r:embed="rId3"/>
          <a:srcRect/>
          <a:stretch/>
        </p:blipFill>
        <p:spPr>
          <a:xfrm>
            <a:off x="20" y="10"/>
            <a:ext cx="12191980" cy="6857990"/>
          </a:xfrm>
          <a:noFill/>
        </p:spPr>
      </p:pic>
    </p:spTree>
    <p:extLst>
      <p:ext uri="{BB962C8B-B14F-4D97-AF65-F5344CB8AC3E}">
        <p14:creationId xmlns:p14="http://schemas.microsoft.com/office/powerpoint/2010/main" val="421796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8" name="Plassholder for innhold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1999" cy="7563764"/>
          </a:xfrm>
          <a:prstGeom prst="rect">
            <a:avLst/>
          </a:prstGeom>
        </p:spPr>
      </p:pic>
      <p:sp>
        <p:nvSpPr>
          <p:cNvPr id="9" name="TekstSylinder 8"/>
          <p:cNvSpPr txBox="1"/>
          <p:nvPr/>
        </p:nvSpPr>
        <p:spPr>
          <a:xfrm>
            <a:off x="1211746" y="4586576"/>
            <a:ext cx="5133586" cy="641407"/>
          </a:xfrm>
          <a:prstGeom prst="rect">
            <a:avLst/>
          </a:prstGeom>
          <a:noFill/>
        </p:spPr>
        <p:txBody>
          <a:bodyPr wrap="none" lIns="71323" tIns="35662" rIns="71323" bIns="35662" rtlCol="0">
            <a:spAutoFit/>
          </a:bodyPr>
          <a:lstStyle/>
          <a:p>
            <a:r>
              <a:rPr lang="nb-NO" sz="3700" b="1" dirty="0">
                <a:solidFill>
                  <a:schemeClr val="bg1"/>
                </a:solidFill>
              </a:rPr>
              <a:t>Er det greit med litt vold?</a:t>
            </a:r>
          </a:p>
        </p:txBody>
      </p:sp>
      <p:sp>
        <p:nvSpPr>
          <p:cNvPr id="10" name="TekstSylinder 9"/>
          <p:cNvSpPr txBox="1"/>
          <p:nvPr/>
        </p:nvSpPr>
        <p:spPr>
          <a:xfrm>
            <a:off x="1211746" y="5095150"/>
            <a:ext cx="4415303" cy="718351"/>
          </a:xfrm>
          <a:prstGeom prst="rect">
            <a:avLst/>
          </a:prstGeom>
          <a:noFill/>
        </p:spPr>
        <p:txBody>
          <a:bodyPr wrap="none" lIns="71323" tIns="35662" rIns="71323" bIns="35662" rtlCol="0">
            <a:spAutoFit/>
          </a:bodyPr>
          <a:lstStyle/>
          <a:p>
            <a:r>
              <a:rPr lang="nb-NO" dirty="0"/>
              <a:t> </a:t>
            </a:r>
          </a:p>
          <a:p>
            <a:r>
              <a:rPr lang="nb-NO" u="sng" dirty="0">
                <a:hlinkClick r:id="rId4"/>
              </a:rPr>
              <a:t>https://tv.nrk.no/serie/skam/sesong/2/episode/8/avspiller</a:t>
            </a:r>
            <a:endParaRPr lang="nb-NO" u="sng" dirty="0"/>
          </a:p>
          <a:p>
            <a:endParaRPr lang="nb-NO" dirty="0"/>
          </a:p>
        </p:txBody>
      </p:sp>
    </p:spTree>
    <p:extLst>
      <p:ext uri="{BB962C8B-B14F-4D97-AF65-F5344CB8AC3E}">
        <p14:creationId xmlns:p14="http://schemas.microsoft.com/office/powerpoint/2010/main" val="137627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ssholder for tekst 17">
            <a:extLst>
              <a:ext uri="{FF2B5EF4-FFF2-40B4-BE49-F238E27FC236}">
                <a16:creationId xmlns:a16="http://schemas.microsoft.com/office/drawing/2014/main" id="{143DA611-1C9B-1558-D17A-BAD5CA379985}"/>
              </a:ext>
            </a:extLst>
          </p:cNvPr>
          <p:cNvSpPr>
            <a:spLocks noGrp="1"/>
          </p:cNvSpPr>
          <p:nvPr>
            <p:ph type="body" idx="10"/>
          </p:nvPr>
        </p:nvSpPr>
        <p:spPr/>
        <p:txBody>
          <a:bodyPr/>
          <a:lstStyle/>
          <a:p>
            <a:endParaRPr lang="nb-NO"/>
          </a:p>
        </p:txBody>
      </p:sp>
      <p:pic>
        <p:nvPicPr>
          <p:cNvPr id="11" name="Bilde 10" descr="Et bilde som inneholder person, Kvinne, bryllupskjole, Menneskeansikt&#10;&#10;KI-generert innhold kan være feil.">
            <a:extLst>
              <a:ext uri="{FF2B5EF4-FFF2-40B4-BE49-F238E27FC236}">
                <a16:creationId xmlns:a16="http://schemas.microsoft.com/office/drawing/2014/main" id="{B54FA46B-3B1B-54E6-892D-01B52FDCFA47}"/>
              </a:ext>
            </a:extLst>
          </p:cNvPr>
          <p:cNvPicPr>
            <a:picLocks noChangeAspect="1"/>
          </p:cNvPicPr>
          <p:nvPr/>
        </p:nvPicPr>
        <p:blipFill>
          <a:blip r:embed="rId3"/>
          <a:stretch>
            <a:fillRect/>
          </a:stretch>
        </p:blipFill>
        <p:spPr>
          <a:xfrm>
            <a:off x="4708309" y="-143449"/>
            <a:ext cx="8871779" cy="5914519"/>
          </a:xfrm>
          <a:prstGeom prst="rect">
            <a:avLst/>
          </a:prstGeom>
        </p:spPr>
      </p:pic>
      <p:pic>
        <p:nvPicPr>
          <p:cNvPr id="16" name="Plassholder for bilde 6" descr="Et bilde som inneholder person, klær, jente, Langt hår&#10;&#10;KI-generert innhold kan være feil.">
            <a:extLst>
              <a:ext uri="{FF2B5EF4-FFF2-40B4-BE49-F238E27FC236}">
                <a16:creationId xmlns:a16="http://schemas.microsoft.com/office/drawing/2014/main" id="{BB058FA1-57BD-24F9-5098-3D0DDFA692F5}"/>
              </a:ext>
            </a:extLst>
          </p:cNvPr>
          <p:cNvPicPr>
            <a:picLocks noChangeAspect="1"/>
          </p:cNvPicPr>
          <p:nvPr/>
        </p:nvPicPr>
        <p:blipFill>
          <a:blip r:embed="rId4"/>
          <a:stretch>
            <a:fillRect/>
          </a:stretch>
        </p:blipFill>
        <p:spPr>
          <a:xfrm>
            <a:off x="-1521539" y="-143448"/>
            <a:ext cx="8871778" cy="5914518"/>
          </a:xfrm>
          <a:prstGeom prst="rect">
            <a:avLst/>
          </a:prstGeom>
        </p:spPr>
      </p:pic>
    </p:spTree>
    <p:extLst>
      <p:ext uri="{BB962C8B-B14F-4D97-AF65-F5344CB8AC3E}">
        <p14:creationId xmlns:p14="http://schemas.microsoft.com/office/powerpoint/2010/main" val="185138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4000" dirty="0">
                <a:solidFill>
                  <a:schemeClr val="tx2"/>
                </a:solidFill>
              </a:rPr>
              <a:t>Oppskrift: Ikke-voldelig kommunikasjon</a:t>
            </a:r>
          </a:p>
        </p:txBody>
      </p:sp>
      <p:sp>
        <p:nvSpPr>
          <p:cNvPr id="3" name="Plassholder for innhold 2"/>
          <p:cNvSpPr>
            <a:spLocks noGrp="1"/>
          </p:cNvSpPr>
          <p:nvPr>
            <p:ph idx="1"/>
          </p:nvPr>
        </p:nvSpPr>
        <p:spPr>
          <a:xfrm>
            <a:off x="3847381" y="1690688"/>
            <a:ext cx="5601421" cy="4951741"/>
          </a:xfrm>
        </p:spPr>
        <p:txBody>
          <a:bodyPr>
            <a:normAutofit/>
          </a:bodyPr>
          <a:lstStyle/>
          <a:p>
            <a:pPr lvl="0">
              <a:buFont typeface="Wingdings" charset="2"/>
              <a:buChar char="q"/>
            </a:pPr>
            <a:r>
              <a:rPr lang="nb-NO" sz="4000" dirty="0">
                <a:solidFill>
                  <a:schemeClr val="tx2"/>
                </a:solidFill>
              </a:rPr>
              <a:t>Hva skjer? </a:t>
            </a:r>
          </a:p>
          <a:p>
            <a:pPr lvl="0">
              <a:buFont typeface="Wingdings" charset="2"/>
              <a:buChar char="q"/>
            </a:pPr>
            <a:r>
              <a:rPr lang="nb-NO" sz="4000" dirty="0">
                <a:solidFill>
                  <a:schemeClr val="tx2"/>
                </a:solidFill>
              </a:rPr>
              <a:t>Beskrive situasjonen objektivt</a:t>
            </a:r>
          </a:p>
          <a:p>
            <a:pPr lvl="0">
              <a:buFont typeface="Wingdings" charset="2"/>
              <a:buChar char="q"/>
            </a:pPr>
            <a:r>
              <a:rPr lang="nb-NO" sz="4000" dirty="0">
                <a:solidFill>
                  <a:schemeClr val="tx2"/>
                </a:solidFill>
              </a:rPr>
              <a:t>Hva føler du?</a:t>
            </a:r>
          </a:p>
          <a:p>
            <a:pPr lvl="0">
              <a:buFont typeface="Wingdings" charset="2"/>
              <a:buChar char="q"/>
            </a:pPr>
            <a:r>
              <a:rPr lang="nb-NO" sz="4000" dirty="0">
                <a:solidFill>
                  <a:schemeClr val="tx2"/>
                </a:solidFill>
              </a:rPr>
              <a:t>Hva ønsker du?</a:t>
            </a:r>
          </a:p>
          <a:p>
            <a:pPr lvl="0">
              <a:buFont typeface="Wingdings" charset="2"/>
              <a:buChar char="q"/>
            </a:pPr>
            <a:r>
              <a:rPr lang="nb-NO" sz="4000" dirty="0">
                <a:solidFill>
                  <a:schemeClr val="tx2"/>
                </a:solidFill>
              </a:rPr>
              <a:t>Hva trenger du?</a:t>
            </a:r>
          </a:p>
        </p:txBody>
      </p:sp>
      <p:pic>
        <p:nvPicPr>
          <p:cNvPr id="6" name="Plassholder for bilde 6" descr="Et bilde som inneholder person, klær, jente, Langt hår&#10;&#10;KI-generert innhold kan være feil.">
            <a:extLst>
              <a:ext uri="{FF2B5EF4-FFF2-40B4-BE49-F238E27FC236}">
                <a16:creationId xmlns:a16="http://schemas.microsoft.com/office/drawing/2014/main" id="{113A5CA2-4D81-E954-9231-FB6AFC063DD3}"/>
              </a:ext>
            </a:extLst>
          </p:cNvPr>
          <p:cNvPicPr>
            <a:picLocks noChangeAspect="1"/>
          </p:cNvPicPr>
          <p:nvPr/>
        </p:nvPicPr>
        <p:blipFill>
          <a:blip r:embed="rId3"/>
          <a:stretch>
            <a:fillRect/>
          </a:stretch>
        </p:blipFill>
        <p:spPr>
          <a:xfrm>
            <a:off x="-1189318" y="1690688"/>
            <a:ext cx="4381091" cy="2920727"/>
          </a:xfrm>
          <a:prstGeom prst="rect">
            <a:avLst/>
          </a:prstGeom>
        </p:spPr>
      </p:pic>
      <p:pic>
        <p:nvPicPr>
          <p:cNvPr id="8" name="Bilde 7" descr="Et bilde som inneholder person, Menneskeansikt, kvinne, Kvinne&#10;&#10;KI-generert innhold kan være feil.">
            <a:extLst>
              <a:ext uri="{FF2B5EF4-FFF2-40B4-BE49-F238E27FC236}">
                <a16:creationId xmlns:a16="http://schemas.microsoft.com/office/drawing/2014/main" id="{7BC5EF7E-9CBD-FB27-A83B-D99D98C9E593}"/>
              </a:ext>
            </a:extLst>
          </p:cNvPr>
          <p:cNvPicPr>
            <a:picLocks noChangeAspect="1"/>
          </p:cNvPicPr>
          <p:nvPr/>
        </p:nvPicPr>
        <p:blipFill>
          <a:blip r:embed="rId4"/>
          <a:stretch>
            <a:fillRect/>
          </a:stretch>
        </p:blipFill>
        <p:spPr>
          <a:xfrm>
            <a:off x="9000229" y="1605533"/>
            <a:ext cx="3179669" cy="3091037"/>
          </a:xfrm>
          <a:prstGeom prst="rect">
            <a:avLst/>
          </a:prstGeom>
        </p:spPr>
      </p:pic>
    </p:spTree>
    <p:extLst>
      <p:ext uri="{BB962C8B-B14F-4D97-AF65-F5344CB8AC3E}">
        <p14:creationId xmlns:p14="http://schemas.microsoft.com/office/powerpoint/2010/main" val="174051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2"/>
          <p:cNvSpPr txBox="1">
            <a:spLocks/>
          </p:cNvSpPr>
          <p:nvPr/>
        </p:nvSpPr>
        <p:spPr>
          <a:xfrm>
            <a:off x="2695736" y="1381125"/>
            <a:ext cx="7886700" cy="3626115"/>
          </a:xfrm>
          <a:prstGeom prst="rect">
            <a:avLst/>
          </a:prstGeom>
        </p:spPr>
        <p:txBody>
          <a:bodyPr vert="horz" lIns="71323" tIns="35662" rIns="71323" bIns="35662" rtlCol="0">
            <a:normAutofit fontScale="92500" lnSpcReduction="20000"/>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800" b="1" i="0" u="none" strike="noStrike" kern="1200" cap="none" spc="0" normalizeH="0" baseline="0" noProof="0" dirty="0">
                <a:ln>
                  <a:noFill/>
                </a:ln>
                <a:effectLst/>
                <a:uLnTx/>
                <a:uFillTx/>
                <a:latin typeface="+mn-lt"/>
                <a:ea typeface="+mn-ea"/>
                <a:cs typeface="+mn-cs"/>
              </a:rPr>
              <a:t>Når </a:t>
            </a:r>
            <a:r>
              <a:rPr lang="nb-NO" sz="4800" b="1" dirty="0"/>
              <a:t>du sier unnskyld; </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4800" b="1" i="0" u="none" strike="noStrike" kern="1200" cap="none" spc="0" normalizeH="0" baseline="0" noProof="0" dirty="0">
                <a:ln>
                  <a:noFill/>
                </a:ln>
                <a:effectLst/>
                <a:uLnTx/>
                <a:uFillTx/>
                <a:latin typeface="+mn-lt"/>
                <a:ea typeface="+mn-ea"/>
                <a:cs typeface="+mn-cs"/>
              </a:rPr>
              <a:t>Ikke si </a:t>
            </a:r>
            <a:r>
              <a:rPr kumimoji="0" lang="nb-NO" sz="4800" b="1" i="0" u="none" strike="noStrike" kern="1200" cap="none" spc="0" normalizeH="0" baseline="0" noProof="0" dirty="0">
                <a:ln>
                  <a:noFill/>
                </a:ln>
                <a:solidFill>
                  <a:srgbClr val="FF0000"/>
                </a:solidFill>
                <a:effectLst/>
                <a:uLnTx/>
                <a:uFillTx/>
                <a:latin typeface="+mn-lt"/>
                <a:ea typeface="+mn-ea"/>
                <a:cs typeface="+mn-cs"/>
              </a:rPr>
              <a:t>MEN</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4800" b="1" i="0" u="none" strike="noStrike" kern="1200" cap="none" spc="0" normalizeH="0" baseline="0" noProof="0" dirty="0">
              <a:ln>
                <a:noFill/>
              </a:ln>
              <a:effectLst/>
              <a:uLnTx/>
              <a:uFillTx/>
              <a:latin typeface="+mn-lt"/>
              <a:ea typeface="+mn-ea"/>
              <a:cs typeface="+mn-cs"/>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kumimoji="0" lang="nb-NO" sz="4800" b="1" i="0" u="none" strike="noStrike" kern="1200" cap="none" spc="0" normalizeH="0" baseline="0" noProof="0" dirty="0">
              <a:ln>
                <a:noFill/>
              </a:ln>
              <a:effectLst/>
              <a:uLnTx/>
              <a:uFillTx/>
              <a:latin typeface="+mn-lt"/>
              <a:ea typeface="+mn-ea"/>
              <a:cs typeface="+mn-cs"/>
            </a:endParaRPr>
          </a:p>
          <a:p>
            <a:pPr marL="0" marR="0" lvl="0" indent="0" algn="l" defTabSz="713232" rtl="0" eaLnBrk="1" fontAlgn="auto" latinLnBrk="0" hangingPunct="1">
              <a:lnSpc>
                <a:spcPct val="90000"/>
              </a:lnSpc>
              <a:spcBef>
                <a:spcPts val="780"/>
              </a:spcBef>
              <a:spcAft>
                <a:spcPts val="0"/>
              </a:spcAft>
              <a:buClrTx/>
              <a:buSzTx/>
              <a:buFont typeface="Arial"/>
              <a:buNone/>
              <a:tabLst/>
              <a:defRPr/>
            </a:pPr>
            <a:r>
              <a:rPr lang="nb-NO" sz="4800" b="1" dirty="0"/>
              <a:t>Si: </a:t>
            </a:r>
            <a:r>
              <a:rPr kumimoji="0" lang="nb-NO" sz="4800" b="1" i="0" u="none" strike="noStrike" kern="1200" cap="none" spc="0" normalizeH="0" baseline="0" noProof="0" dirty="0">
                <a:ln>
                  <a:noFill/>
                </a:ln>
                <a:effectLst/>
                <a:uLnTx/>
                <a:uFillTx/>
                <a:latin typeface="+mn-lt"/>
                <a:ea typeface="+mn-ea"/>
                <a:cs typeface="+mn-cs"/>
              </a:rPr>
              <a:t>Jeg skjønner at du ble lei deg, </a:t>
            </a:r>
            <a:r>
              <a:rPr kumimoji="0" lang="nb-NO" sz="4800" b="1" i="0" u="none" strike="noStrike" kern="1200" cap="none" spc="0" normalizeH="0" baseline="0" noProof="0" dirty="0">
                <a:ln>
                  <a:noFill/>
                </a:ln>
                <a:solidFill>
                  <a:srgbClr val="FF0000"/>
                </a:solidFill>
                <a:effectLst/>
                <a:uLnTx/>
                <a:uFillTx/>
                <a:latin typeface="+mn-lt"/>
                <a:ea typeface="+mn-ea"/>
                <a:cs typeface="+mn-cs"/>
              </a:rPr>
              <a:t>FORDI /OG</a:t>
            </a:r>
            <a:r>
              <a:rPr kumimoji="0" lang="nb-NO" sz="4800" b="1" i="0" u="none" strike="noStrike" kern="1200" cap="none" spc="0" normalizeH="0" baseline="0" noProof="0" dirty="0">
                <a:ln>
                  <a:noFill/>
                </a:ln>
                <a:effectLst/>
                <a:uLnTx/>
                <a:uFillTx/>
                <a:latin typeface="+mn-lt"/>
                <a:ea typeface="+mn-ea"/>
                <a:cs typeface="+mn-cs"/>
              </a:rPr>
              <a:t>...</a:t>
            </a:r>
          </a:p>
        </p:txBody>
      </p:sp>
    </p:spTree>
    <p:extLst>
      <p:ext uri="{BB962C8B-B14F-4D97-AF65-F5344CB8AC3E}">
        <p14:creationId xmlns:p14="http://schemas.microsoft.com/office/powerpoint/2010/main" val="723124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idx="1"/>
          </p:nvPr>
        </p:nvPicPr>
        <p:blipFill>
          <a:blip r:embed="rId3" cstate="email">
            <a:extLst>
              <a:ext uri="{28A0092B-C50C-407E-A947-70E740481C1C}">
                <a14:useLocalDpi xmlns:a14="http://schemas.microsoft.com/office/drawing/2010/main"/>
              </a:ext>
            </a:extLst>
          </a:blip>
          <a:srcRect t="-23052" b="-23052"/>
          <a:stretch>
            <a:fillRect/>
          </a:stretch>
        </p:blipFill>
        <p:spPr>
          <a:xfrm>
            <a:off x="-187036" y="-1979853"/>
            <a:ext cx="12379036" cy="12063452"/>
          </a:xfrm>
          <a:prstGeom prst="rect">
            <a:avLst/>
          </a:prstGeom>
        </p:spPr>
      </p:pic>
    </p:spTree>
    <p:extLst>
      <p:ext uri="{BB962C8B-B14F-4D97-AF65-F5344CB8AC3E}">
        <p14:creationId xmlns:p14="http://schemas.microsoft.com/office/powerpoint/2010/main" val="2243753974"/>
      </p:ext>
    </p:extLst>
  </p:cSld>
  <p:clrMapOvr>
    <a:masterClrMapping/>
  </p:clrMapOvr>
</p:sld>
</file>

<file path=ppt/theme/theme1.xml><?xml version="1.0" encoding="utf-8"?>
<a:theme xmlns:a="http://schemas.openxmlformats.org/drawingml/2006/main" name="4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2">
      <a:dk1>
        <a:srgbClr val="636C58"/>
      </a:dk1>
      <a:lt1>
        <a:srgbClr val="FFFFFF"/>
      </a:lt1>
      <a:dk2>
        <a:srgbClr val="626C57"/>
      </a:dk2>
      <a:lt2>
        <a:srgbClr val="E2E1DA"/>
      </a:lt2>
      <a:accent1>
        <a:srgbClr val="626C57"/>
      </a:accent1>
      <a:accent2>
        <a:srgbClr val="E1E6EC"/>
      </a:accent2>
      <a:accent3>
        <a:srgbClr val="000000"/>
      </a:accent3>
      <a:accent4>
        <a:srgbClr val="E2E1DA"/>
      </a:accent4>
      <a:accent5>
        <a:srgbClr val="626C57"/>
      </a:accent5>
      <a:accent6>
        <a:srgbClr val="E2E1DA"/>
      </a:accent6>
      <a:hlink>
        <a:srgbClr val="3573A8"/>
      </a:hlink>
      <a:folHlink>
        <a:srgbClr val="626C5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2372</TotalTime>
  <Words>1247</Words>
  <Application>Microsoft Macintosh PowerPoint</Application>
  <PresentationFormat>Widescreen</PresentationFormat>
  <Paragraphs>80</Paragraphs>
  <Slides>11</Slides>
  <Notes>9</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11</vt:i4>
      </vt:variant>
    </vt:vector>
  </HeadingPairs>
  <TitlesOfParts>
    <vt:vector size="20" baseType="lpstr">
      <vt:lpstr>Arial</vt:lpstr>
      <vt:lpstr>Calibri</vt:lpstr>
      <vt:lpstr>Georgia</vt:lpstr>
      <vt:lpstr>Open Sans</vt:lpstr>
      <vt:lpstr>Wingdings</vt:lpstr>
      <vt:lpstr>4_Office-tema</vt:lpstr>
      <vt:lpstr>5_Office-tema</vt:lpstr>
      <vt:lpstr>3_Office-tema</vt:lpstr>
      <vt:lpstr>6_Office-tema</vt:lpstr>
      <vt:lpstr>Ikke-voldelig kommunikasjon</vt:lpstr>
      <vt:lpstr>PowerPoint-presentasjon</vt:lpstr>
      <vt:lpstr>PowerPoint-presentasjon</vt:lpstr>
      <vt:lpstr>PowerPoint-presentasjon</vt:lpstr>
      <vt:lpstr>PowerPoint-presentasjon</vt:lpstr>
      <vt:lpstr>PowerPoint-presentasjon</vt:lpstr>
      <vt:lpstr>Oppskrift: Ikke-voldelig kommunikasjon</vt:lpstr>
      <vt:lpstr>PowerPoint-presentasjon</vt:lpstr>
      <vt:lpstr>PowerPoint-presentasjon</vt:lpstr>
      <vt:lpstr> </vt:lpstr>
      <vt:lpstr>Bilder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43</cp:revision>
  <dcterms:created xsi:type="dcterms:W3CDTF">2020-06-03T17:12:30Z</dcterms:created>
  <dcterms:modified xsi:type="dcterms:W3CDTF">2025-02-28T14:26:09Z</dcterms:modified>
</cp:coreProperties>
</file>