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8"/>
  </p:notesMasterIdLst>
  <p:sldIdLst>
    <p:sldId id="261" r:id="rId5"/>
    <p:sldId id="279" r:id="rId6"/>
    <p:sldId id="274" r:id="rId7"/>
    <p:sldId id="284" r:id="rId8"/>
    <p:sldId id="270" r:id="rId9"/>
    <p:sldId id="283" r:id="rId10"/>
    <p:sldId id="275" r:id="rId11"/>
    <p:sldId id="276" r:id="rId12"/>
    <p:sldId id="282" r:id="rId13"/>
    <p:sldId id="280" r:id="rId14"/>
    <p:sldId id="277" r:id="rId15"/>
    <p:sldId id="278" r:id="rId16"/>
    <p:sldId id="281"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71067"/>
  </p:normalViewPr>
  <p:slideViewPr>
    <p:cSldViewPr snapToGrid="0" snapToObjects="1">
      <p:cViewPr varScale="1">
        <p:scale>
          <a:sx n="63" d="100"/>
          <a:sy n="63" d="100"/>
        </p:scale>
        <p:origin x="184" y="67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AE358-B79B-B242-A6D7-A4FE828BCC01}" type="datetimeFigureOut">
              <a:rPr lang="nb-NO" smtClean="0"/>
              <a:t>19.02.2022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BCA3E-4E8E-E84E-8F1E-60CE1A90EC1D}" type="slidenum">
              <a:rPr lang="nb-NO" smtClean="0"/>
              <a:t>‹#›</a:t>
            </a:fld>
            <a:endParaRPr lang="nb-NO"/>
          </a:p>
        </p:txBody>
      </p:sp>
    </p:spTree>
    <p:extLst>
      <p:ext uri="{BB962C8B-B14F-4D97-AF65-F5344CB8AC3E}">
        <p14:creationId xmlns:p14="http://schemas.microsoft.com/office/powerpoint/2010/main" val="29524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v.nrk.no/se?v=MSUB05000618&amp;t=118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healing_photographer?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stress-meter?utm_source=unsplash&amp;utm_medium=referral&amp;utm_content=creditCopyTex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03440</a:t>
            </a:r>
            <a:r>
              <a:rPr lang="nb-NO">
                <a:effectLst/>
              </a:rPr>
              <a:t> </a:t>
            </a:r>
            <a:r>
              <a:rPr lang="nb-NO" sz="1200" kern="1200">
                <a:solidFill>
                  <a:schemeClr val="tx1"/>
                </a:solidFill>
                <a:effectLst/>
                <a:latin typeface="+mn-lt"/>
                <a:ea typeface="+mn-ea"/>
                <a:cs typeface="+mn-cs"/>
              </a:rPr>
              <a:t>Å </a:t>
            </a:r>
            <a:r>
              <a:rPr lang="nb-NO" sz="1200" kern="1200" dirty="0">
                <a:solidFill>
                  <a:schemeClr val="tx1"/>
                </a:solidFill>
                <a:effectLst/>
                <a:latin typeface="+mn-lt"/>
                <a:ea typeface="+mn-ea"/>
                <a:cs typeface="+mn-cs"/>
              </a:rPr>
              <a:t>streve med engstelse er en av de tre største folkelidelsene. Det er kjempevanlig. Derfor er det viktig å snakke om. Vi må snakke om hvor redd det går an å bli, hvor normalt det er, og hva vi kan gjøre for å hjelpe hverandre med det. </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2</a:t>
            </a:fld>
            <a:endParaRPr lang="nb-NO"/>
          </a:p>
        </p:txBody>
      </p:sp>
    </p:spTree>
    <p:extLst>
      <p:ext uri="{BB962C8B-B14F-4D97-AF65-F5344CB8AC3E}">
        <p14:creationId xmlns:p14="http://schemas.microsoft.com/office/powerpoint/2010/main" val="254288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03653</a:t>
            </a:r>
            <a:r>
              <a:rPr lang="nb-NO" dirty="0">
                <a:effectLst/>
              </a:rPr>
              <a:t> </a:t>
            </a:r>
            <a:r>
              <a:rPr lang="nb-NO" sz="1200" b="1" kern="1200" dirty="0">
                <a:solidFill>
                  <a:schemeClr val="tx1"/>
                </a:solidFill>
                <a:effectLst/>
                <a:latin typeface="+mn-lt"/>
                <a:ea typeface="+mn-ea"/>
                <a:cs typeface="+mn-cs"/>
              </a:rPr>
              <a:t>Å utforske og utfordre engstelse helt alene er ikke så lett.</a:t>
            </a:r>
            <a:r>
              <a:rPr lang="nb-NO" sz="1200" kern="1200" dirty="0">
                <a:solidFill>
                  <a:schemeClr val="tx1"/>
                </a:solidFill>
                <a:effectLst/>
                <a:latin typeface="+mn-lt"/>
                <a:ea typeface="+mn-ea"/>
                <a:cs typeface="+mn-cs"/>
              </a:rPr>
              <a:t> Vi kan trenge hjelp av andre, men da må vi våge å være åpne. Vi må våge å vise noe av innsiden vår. Andre trenger å få vite for å kunne hjelpe. De fleste har nok med seg selv, kjemper med sine egne frykter, og er ikke tankelesere.</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11</a:t>
            </a:fld>
            <a:endParaRPr lang="nb-NO"/>
          </a:p>
        </p:txBody>
      </p:sp>
    </p:spTree>
    <p:extLst>
      <p:ext uri="{BB962C8B-B14F-4D97-AF65-F5344CB8AC3E}">
        <p14:creationId xmlns:p14="http://schemas.microsoft.com/office/powerpoint/2010/main" val="57158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03258</a:t>
            </a:r>
            <a:r>
              <a:rPr lang="nb-NO" dirty="0">
                <a:effectLst/>
              </a:rPr>
              <a:t> </a:t>
            </a:r>
            <a:r>
              <a:rPr lang="nb-NO" sz="1200" b="1" kern="1200" dirty="0">
                <a:solidFill>
                  <a:schemeClr val="tx1"/>
                </a:solidFill>
                <a:effectLst/>
                <a:latin typeface="+mn-lt"/>
                <a:ea typeface="+mn-ea"/>
                <a:cs typeface="+mn-cs"/>
              </a:rPr>
              <a:t>Vi kan hjelpe hverandre med å ta i bruk verktøyene</a:t>
            </a:r>
            <a:r>
              <a:rPr lang="nb-NO" sz="1200" kern="1200" dirty="0">
                <a:solidFill>
                  <a:schemeClr val="tx1"/>
                </a:solidFill>
                <a:effectLst/>
                <a:latin typeface="+mn-lt"/>
                <a:ea typeface="+mn-ea"/>
                <a:cs typeface="+mn-cs"/>
              </a:rPr>
              <a:t> vi har lært i Robust Ungdom: Å roe kroppen ned med pusten. Strekke kroppen og slappe av. Se ting i perspektiv. Velge hva du fokuserer på. Sette deg små mål og øve. Ta en ting av gangen. Snakke vennlig til deg selv. Snakke med noen andre og hente støtte. Tørre å vise innsiden ut.</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12</a:t>
            </a:fld>
            <a:endParaRPr lang="nb-NO"/>
          </a:p>
        </p:txBody>
      </p:sp>
    </p:spTree>
    <p:extLst>
      <p:ext uri="{BB962C8B-B14F-4D97-AF65-F5344CB8AC3E}">
        <p14:creationId xmlns:p14="http://schemas.microsoft.com/office/powerpoint/2010/main" val="150165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Å være redd er like legitimt som å ha feber.</a:t>
            </a:r>
            <a:r>
              <a:rPr lang="nb-NO" sz="1200" kern="1200" dirty="0">
                <a:solidFill>
                  <a:schemeClr val="tx1"/>
                </a:solidFill>
                <a:effectLst/>
                <a:latin typeface="+mn-lt"/>
                <a:ea typeface="+mn-ea"/>
                <a:cs typeface="+mn-cs"/>
              </a:rPr>
              <a:t> Alle blir redde. Det er et naturlig instinkt. Fryktreaksjonen vår (fight – </a:t>
            </a:r>
            <a:r>
              <a:rPr lang="nb-NO" sz="1200" kern="1200" dirty="0" err="1">
                <a:solidFill>
                  <a:schemeClr val="tx1"/>
                </a:solidFill>
                <a:effectLst/>
                <a:latin typeface="+mn-lt"/>
                <a:ea typeface="+mn-ea"/>
                <a:cs typeface="+mn-cs"/>
              </a:rPr>
              <a:t>flight</a:t>
            </a:r>
            <a:r>
              <a:rPr lang="nb-NO" sz="1200" kern="1200" dirty="0">
                <a:solidFill>
                  <a:schemeClr val="tx1"/>
                </a:solidFill>
                <a:effectLst/>
                <a:latin typeface="+mn-lt"/>
                <a:ea typeface="+mn-ea"/>
                <a:cs typeface="+mn-cs"/>
              </a:rPr>
              <a:t> – </a:t>
            </a:r>
            <a:r>
              <a:rPr lang="nb-NO" sz="1200" kern="1200" dirty="0" err="1">
                <a:solidFill>
                  <a:schemeClr val="tx1"/>
                </a:solidFill>
                <a:effectLst/>
                <a:latin typeface="+mn-lt"/>
                <a:ea typeface="+mn-ea"/>
                <a:cs typeface="+mn-cs"/>
              </a:rPr>
              <a:t>freeze</a:t>
            </a:r>
            <a:r>
              <a:rPr lang="nb-NO" sz="1200" kern="1200" dirty="0">
                <a:solidFill>
                  <a:schemeClr val="tx1"/>
                </a:solidFill>
                <a:effectLst/>
                <a:latin typeface="+mn-lt"/>
                <a:ea typeface="+mn-ea"/>
                <a:cs typeface="+mn-cs"/>
              </a:rPr>
              <a:t>) er voldsom av en grunn. Uten den hadde ikke menneskeheten overlevd – du kan faktisk takke den for at du lever. Kroppen mobiliserer stadig vekk for å beskytte oss mot fare. Alarmsystemet kan bli blått på med fulle sirener. Vi kan få vondt i magen, bli svimle og få pusteproblemer.</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3</a:t>
            </a:fld>
            <a:endParaRPr lang="nb-NO"/>
          </a:p>
        </p:txBody>
      </p:sp>
    </p:spTree>
    <p:extLst>
      <p:ext uri="{BB962C8B-B14F-4D97-AF65-F5344CB8AC3E}">
        <p14:creationId xmlns:p14="http://schemas.microsoft.com/office/powerpoint/2010/main" val="3736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 P3 forklarer: Hvorfor </a:t>
            </a:r>
            <a:r>
              <a:rPr lang="nb-NO" sz="1200" kern="1200" dirty="0" err="1">
                <a:solidFill>
                  <a:schemeClr val="tx1"/>
                </a:solidFill>
                <a:effectLst/>
                <a:latin typeface="+mn-lt"/>
                <a:ea typeface="+mn-ea"/>
                <a:cs typeface="+mn-cs"/>
              </a:rPr>
              <a:t>får</a:t>
            </a:r>
            <a:r>
              <a:rPr lang="nb-NO" sz="1200" kern="1200" dirty="0">
                <a:solidFill>
                  <a:schemeClr val="tx1"/>
                </a:solidFill>
                <a:effectLst/>
                <a:latin typeface="+mn-lt"/>
                <a:ea typeface="+mn-ea"/>
                <a:cs typeface="+mn-cs"/>
              </a:rPr>
              <a:t> vi panikkanfall?</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https</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youtu.be</a:t>
            </a:r>
            <a:r>
              <a:rPr lang="nb-NO" sz="1200" kern="1200" dirty="0">
                <a:solidFill>
                  <a:schemeClr val="tx1"/>
                </a:solidFill>
                <a:effectLst/>
                <a:latin typeface="+mn-lt"/>
                <a:ea typeface="+mn-ea"/>
                <a:cs typeface="+mn-cs"/>
              </a:rPr>
              <a:t>/SXsuV9u8Rk0</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4</a:t>
            </a:fld>
            <a:endParaRPr lang="nb-NO"/>
          </a:p>
        </p:txBody>
      </p:sp>
    </p:spTree>
    <p:extLst>
      <p:ext uri="{BB962C8B-B14F-4D97-AF65-F5344CB8AC3E}">
        <p14:creationId xmlns:p14="http://schemas.microsoft.com/office/powerpoint/2010/main" val="34689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Kroppen vår spiller noen ganger ikke på lag.</a:t>
            </a:r>
            <a:r>
              <a:rPr lang="nb-NO" sz="1200" kern="1200" dirty="0">
                <a:solidFill>
                  <a:schemeClr val="tx1"/>
                </a:solidFill>
                <a:effectLst/>
                <a:latin typeface="+mn-lt"/>
                <a:ea typeface="+mn-ea"/>
                <a:cs typeface="+mn-cs"/>
              </a:rPr>
              <a:t> Den kan reagere så heftig at det blir et problem i seg selv. Vi kan bli redde for å bli redde, fordi det er så ubehagelig å få sånne alarmreaksjoner. Da kan vi ende opp med å la være å ta bussen eller gå på kjøpesenteret, i TILFELLE kroppens alarm løper løpsk igjen. Vi kan komme til å unngå situasjoner for sikkerhets skyld. Det er slik frykten får makt over oss og begynner å styre livene våre. </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5</a:t>
            </a:fld>
            <a:endParaRPr lang="nb-NO"/>
          </a:p>
        </p:txBody>
      </p:sp>
    </p:spTree>
    <p:extLst>
      <p:ext uri="{BB962C8B-B14F-4D97-AF65-F5344CB8AC3E}">
        <p14:creationId xmlns:p14="http://schemas.microsoft.com/office/powerpoint/2010/main" val="150302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 NRK Psykisk helse (norsk dramaserie). Sesong 5, episode 2 ”Pust”. </a:t>
            </a:r>
            <a:r>
              <a:rPr lang="nb-NO" sz="1200" u="sng" kern="1200" dirty="0">
                <a:solidFill>
                  <a:schemeClr val="tx1"/>
                </a:solidFill>
                <a:effectLst/>
                <a:latin typeface="+mn-lt"/>
                <a:ea typeface="+mn-ea"/>
                <a:cs typeface="+mn-cs"/>
                <a:hlinkClick r:id="rId3"/>
              </a:rPr>
              <a:t>https://tv.nrk.no/se?v=MSUB05000618&amp;t=118s</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Mai har angst for å være sammen med andre mennesker. Selv om hun ønsker å være usynlig så trenger hun </a:t>
            </a:r>
            <a:r>
              <a:rPr lang="nb-NO" sz="1200" kern="1200" dirty="0" err="1">
                <a:solidFill>
                  <a:schemeClr val="tx1"/>
                </a:solidFill>
                <a:effectLst/>
                <a:latin typeface="+mn-lt"/>
                <a:ea typeface="+mn-ea"/>
                <a:cs typeface="+mn-cs"/>
              </a:rPr>
              <a:t>ogsa</a:t>
            </a:r>
            <a:r>
              <a:rPr lang="nb-NO" sz="1200" kern="1200" dirty="0">
                <a:solidFill>
                  <a:schemeClr val="tx1"/>
                </a:solidFill>
                <a:effectLst/>
                <a:latin typeface="+mn-lt"/>
                <a:ea typeface="+mn-ea"/>
                <a:cs typeface="+mn-cs"/>
              </a:rPr>
              <a:t>̊ å bli sett. </a:t>
            </a:r>
            <a:endParaRPr lang="nb-NO" dirty="0">
              <a:effectLst/>
            </a:endParaRP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6</a:t>
            </a:fld>
            <a:endParaRPr lang="nb-NO"/>
          </a:p>
        </p:txBody>
      </p:sp>
    </p:spTree>
    <p:extLst>
      <p:ext uri="{BB962C8B-B14F-4D97-AF65-F5344CB8AC3E}">
        <p14:creationId xmlns:p14="http://schemas.microsoft.com/office/powerpoint/2010/main" val="11737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a:solidFill>
                  <a:schemeClr val="tx1"/>
                </a:solidFill>
                <a:effectLst/>
                <a:latin typeface="+mn-lt"/>
                <a:ea typeface="+mn-ea"/>
                <a:cs typeface="+mn-cs"/>
              </a:rPr>
              <a:t>03797</a:t>
            </a:r>
            <a:r>
              <a:rPr lang="nb-NO">
                <a:effectLst/>
              </a:rPr>
              <a:t> </a:t>
            </a:r>
            <a:r>
              <a:rPr lang="nb-NO" sz="1200" b="1" kern="1200">
                <a:solidFill>
                  <a:schemeClr val="tx1"/>
                </a:solidFill>
                <a:effectLst/>
                <a:latin typeface="+mn-lt"/>
                <a:ea typeface="+mn-ea"/>
                <a:cs typeface="+mn-cs"/>
              </a:rPr>
              <a:t>Å </a:t>
            </a:r>
            <a:r>
              <a:rPr lang="nb-NO" sz="1200" b="1" kern="1200" dirty="0">
                <a:solidFill>
                  <a:schemeClr val="tx1"/>
                </a:solidFill>
                <a:effectLst/>
                <a:latin typeface="+mn-lt"/>
                <a:ea typeface="+mn-ea"/>
                <a:cs typeface="+mn-cs"/>
              </a:rPr>
              <a:t>være engstelig for å være sammen med folk er vanlig.</a:t>
            </a:r>
            <a:r>
              <a:rPr lang="nb-NO" sz="1200" kern="1200" dirty="0">
                <a:solidFill>
                  <a:schemeClr val="tx1"/>
                </a:solidFill>
                <a:effectLst/>
                <a:latin typeface="+mn-lt"/>
                <a:ea typeface="+mn-ea"/>
                <a:cs typeface="+mn-cs"/>
              </a:rPr>
              <a:t> Én av fire nordmenn skulle ønske at de var MER sosiale enn de er. At man innimellom gruer seg for å vise seg ute blant folk skjer de fleste. Sosial angstlidelse er først når man trekker seg unna det meste av omgang med andre mennesker, fordi man er redd for hva andre mennesker tenker om en; redd for deres kritiske blikk. </a:t>
            </a:r>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7</a:t>
            </a:fld>
            <a:endParaRPr lang="nb-NO"/>
          </a:p>
        </p:txBody>
      </p:sp>
    </p:spTree>
    <p:extLst>
      <p:ext uri="{BB962C8B-B14F-4D97-AF65-F5344CB8AC3E}">
        <p14:creationId xmlns:p14="http://schemas.microsoft.com/office/powerpoint/2010/main" val="226114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Sosial angst rammer 13 prosent av oss, </a:t>
            </a:r>
            <a:r>
              <a:rPr lang="nb-NO" sz="1200" kern="1200" dirty="0">
                <a:solidFill>
                  <a:schemeClr val="tx1"/>
                </a:solidFill>
                <a:effectLst/>
                <a:latin typeface="+mn-lt"/>
                <a:ea typeface="+mn-ea"/>
                <a:cs typeface="+mn-cs"/>
              </a:rPr>
              <a:t>men det finnes andre angster også, som edderkoppfobi, flyskrekk, oppkastfobi og sprøytefobi. Mange vil streve med ulike former for angst løpet av livet, opp mot en femtedel av oss. Angst er vanlig.</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8</a:t>
            </a:fld>
            <a:endParaRPr lang="nb-NO"/>
          </a:p>
        </p:txBody>
      </p:sp>
    </p:spTree>
    <p:extLst>
      <p:ext uri="{BB962C8B-B14F-4D97-AF65-F5344CB8AC3E}">
        <p14:creationId xmlns:p14="http://schemas.microsoft.com/office/powerpoint/2010/main" val="31798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Hva kan du gjøre med frykten og alarmreaksjonen i kroppen?</a:t>
            </a:r>
            <a:r>
              <a:rPr lang="nb-NO" sz="1200" kern="1200" dirty="0">
                <a:solidFill>
                  <a:schemeClr val="tx1"/>
                </a:solidFill>
                <a:effectLst/>
                <a:latin typeface="+mn-lt"/>
                <a:ea typeface="+mn-ea"/>
                <a:cs typeface="+mn-cs"/>
              </a:rPr>
              <a:t> Om du følger frykten og gjør som den sier, kan den vokse og ta over stadig nye områder. Den kan ta fra deg frihet og glede, og få deg til å tro at verden er farligere enn den 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effectLst/>
              </a:rPr>
              <a:t>Photo by </a:t>
            </a:r>
            <a:r>
              <a:rPr lang="nb-NO" sz="1200" kern="1200" dirty="0">
                <a:solidFill>
                  <a:schemeClr val="tx1"/>
                </a:solidFill>
                <a:effectLst/>
                <a:latin typeface="+mn-lt"/>
                <a:ea typeface="+mn-ea"/>
                <a:cs typeface="+mn-cs"/>
                <a:hlinkClick r:id="rId3"/>
              </a:rPr>
              <a:t>Aarón Blanco Tejedor</a:t>
            </a:r>
            <a:r>
              <a:rPr lang="nb-NO" dirty="0">
                <a:effectLst/>
              </a:rPr>
              <a:t> </a:t>
            </a:r>
            <a:r>
              <a:rPr lang="nb-NO" dirty="0" err="1">
                <a:effectLst/>
              </a:rPr>
              <a:t>on</a:t>
            </a:r>
            <a:r>
              <a:rPr lang="nb-NO" dirty="0">
                <a:effectLst/>
              </a:rPr>
              <a:t> </a:t>
            </a:r>
            <a:r>
              <a:rPr lang="nb-NO" sz="1200" kern="1200" dirty="0">
                <a:solidFill>
                  <a:schemeClr val="tx1"/>
                </a:solidFill>
                <a:effectLst/>
                <a:latin typeface="+mn-lt"/>
                <a:ea typeface="+mn-ea"/>
                <a:cs typeface="+mn-cs"/>
                <a:hlinkClick r:id="rId4"/>
              </a:rPr>
              <a:t>Unsplash</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BBBCA3E-4E8E-E84E-8F1E-60CE1A90EC1D}" type="slidenum">
              <a:rPr lang="nb-NO" smtClean="0"/>
              <a:t>9</a:t>
            </a:fld>
            <a:endParaRPr lang="nb-NO"/>
          </a:p>
        </p:txBody>
      </p:sp>
    </p:spTree>
    <p:extLst>
      <p:ext uri="{BB962C8B-B14F-4D97-AF65-F5344CB8AC3E}">
        <p14:creationId xmlns:p14="http://schemas.microsoft.com/office/powerpoint/2010/main" val="107253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Derfor må frykten UTFORSKES. Er det en reell grunn til å være redd? Og så må frykten UTFORDRES. Noen ganger må du gjøre ting som er skummelt, selv om du har høy puls og intens hjertebank. Alarmreaksjoner i kroppen er ikke farlige eller skadelige, bare svært ubehagelige og skremmende. De går alltid over, som regel i løpet av en halvtime - time. Om vi AKSEPTERER at kroppen gjør som den gjør, i stedet for å kjempe imot, vil reaksjonene gå fortere over. Det gjelder å øve på holde ut, puste med magen, og fokusere på noe annet til kroppen har roet seg.</a:t>
            </a:r>
          </a:p>
          <a:p>
            <a:endParaRPr lang="nb-NO" dirty="0"/>
          </a:p>
        </p:txBody>
      </p:sp>
      <p:sp>
        <p:nvSpPr>
          <p:cNvPr id="4" name="Plassholder for lysbildenummer 3"/>
          <p:cNvSpPr>
            <a:spLocks noGrp="1"/>
          </p:cNvSpPr>
          <p:nvPr>
            <p:ph type="sldNum" sz="quarter" idx="10"/>
          </p:nvPr>
        </p:nvSpPr>
        <p:spPr/>
        <p:txBody>
          <a:bodyPr/>
          <a:lstStyle/>
          <a:p>
            <a:fld id="{0BBBCA3E-4E8E-E84E-8F1E-60CE1A90EC1D}" type="slidenum">
              <a:rPr lang="nb-NO" smtClean="0"/>
              <a:t>10</a:t>
            </a:fld>
            <a:endParaRPr lang="nb-NO"/>
          </a:p>
        </p:txBody>
      </p:sp>
    </p:spTree>
    <p:extLst>
      <p:ext uri="{BB962C8B-B14F-4D97-AF65-F5344CB8AC3E}">
        <p14:creationId xmlns:p14="http://schemas.microsoft.com/office/powerpoint/2010/main" val="17987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9714"/>
          <a:stretch/>
        </p:blipFill>
        <p:spPr>
          <a:xfrm>
            <a:off x="0" y="543509"/>
            <a:ext cx="2440230" cy="5981483"/>
          </a:xfrm>
          <a:prstGeom prst="rect">
            <a:avLst/>
          </a:prstGeom>
        </p:spPr>
      </p:pic>
    </p:spTree>
    <p:extLst>
      <p:ext uri="{BB962C8B-B14F-4D97-AF65-F5344CB8AC3E}">
        <p14:creationId xmlns:p14="http://schemas.microsoft.com/office/powerpoint/2010/main" val="83334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7"/>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9"/>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9"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s/photos/stress-meter?utm_source=unsplash&amp;utm_medium=referral&amp;utm_content=creditCopyText" TargetMode="External"/><Relationship Id="rId2" Type="http://schemas.openxmlformats.org/officeDocument/2006/relationships/hyperlink" Target="https://unsplash.com/@healing_photographer?utm_source=unsplash&amp;utm_medium=referral&amp;utm_content=creditCopyText"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youtu.be/SXsuV9u8Rk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tv.nrk.no/se?v=MSUB05000618&amp;t=118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p:txBody>
          <a:bodyPr/>
          <a:lstStyle/>
          <a:p>
            <a:r>
              <a:rPr lang="nb-NO" dirty="0"/>
              <a:t>Engstelse</a:t>
            </a:r>
          </a:p>
        </p:txBody>
      </p:sp>
      <p:sp>
        <p:nvSpPr>
          <p:cNvPr id="3" name="Undertittel 2"/>
          <p:cNvSpPr txBox="1">
            <a:spLocks/>
          </p:cNvSpPr>
          <p:nvPr/>
        </p:nvSpPr>
        <p:spPr>
          <a:xfrm>
            <a:off x="6877877" y="3635375"/>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2109476" y="2355290"/>
            <a:ext cx="4183749" cy="1657313"/>
          </a:xfrm>
        </p:spPr>
        <p:txBody>
          <a:bodyPr/>
          <a:lstStyle/>
          <a:p>
            <a:r>
              <a:rPr lang="nb-NO" sz="9600" dirty="0"/>
              <a:t>Puste</a:t>
            </a:r>
          </a:p>
        </p:txBody>
      </p:sp>
      <p:sp>
        <p:nvSpPr>
          <p:cNvPr id="7" name="Plassholder for innhold 6"/>
          <p:cNvSpPr>
            <a:spLocks noGrp="1"/>
          </p:cNvSpPr>
          <p:nvPr>
            <p:ph sz="half" idx="2"/>
          </p:nvPr>
        </p:nvSpPr>
        <p:spPr>
          <a:xfrm>
            <a:off x="6903719" y="1868656"/>
            <a:ext cx="5403273" cy="3806248"/>
          </a:xfrm>
        </p:spPr>
        <p:txBody>
          <a:bodyPr/>
          <a:lstStyle/>
          <a:p>
            <a:pPr marL="0" indent="0">
              <a:buNone/>
            </a:pPr>
            <a:r>
              <a:rPr lang="nb-NO" sz="5400" dirty="0">
                <a:solidFill>
                  <a:srgbClr val="FF0000"/>
                </a:solidFill>
              </a:rPr>
              <a:t>Utforske</a:t>
            </a:r>
          </a:p>
          <a:p>
            <a:pPr marL="0" indent="0">
              <a:buNone/>
            </a:pPr>
            <a:r>
              <a:rPr lang="nb-NO" sz="5400" dirty="0">
                <a:solidFill>
                  <a:srgbClr val="FF0000"/>
                </a:solidFill>
              </a:rPr>
              <a:t>Utfordre </a:t>
            </a:r>
          </a:p>
          <a:p>
            <a:pPr marL="0" indent="0">
              <a:buNone/>
            </a:pPr>
            <a:r>
              <a:rPr lang="nb-NO" sz="5400" dirty="0">
                <a:solidFill>
                  <a:srgbClr val="FF0000"/>
                </a:solidFill>
              </a:rPr>
              <a:t>Akseptere</a:t>
            </a:r>
          </a:p>
          <a:p>
            <a:pPr marL="0" indent="0">
              <a:buNone/>
            </a:pPr>
            <a:endParaRPr lang="nb-NO" sz="5400" dirty="0">
              <a:solidFill>
                <a:srgbClr val="FF0000"/>
              </a:solidFill>
            </a:endParaRPr>
          </a:p>
        </p:txBody>
      </p:sp>
    </p:spTree>
    <p:extLst>
      <p:ext uri="{BB962C8B-B14F-4D97-AF65-F5344CB8AC3E}">
        <p14:creationId xmlns:p14="http://schemas.microsoft.com/office/powerpoint/2010/main" val="142279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4"/>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151601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4"/>
          <p:cNvPicPr>
            <a:picLocks noGrp="1" noChangeAspect="1"/>
          </p:cNvPicPr>
          <p:nvPr>
            <p:ph type="pic" idx="1"/>
          </p:nvPr>
        </p:nvPicPr>
        <p:blipFill>
          <a:blip r:embed="rId3">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44244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4" y="254000"/>
            <a:ext cx="7981120" cy="1500320"/>
          </a:xfrm>
        </p:spPr>
        <p:txBody>
          <a:bodyPr>
            <a:normAutofit/>
          </a:bodyPr>
          <a:lstStyle/>
          <a:p>
            <a:r>
              <a:rPr lang="nb-NO" sz="3400" dirty="0"/>
              <a:t>Bilder</a:t>
            </a:r>
          </a:p>
        </p:txBody>
      </p:sp>
      <p:sp>
        <p:nvSpPr>
          <p:cNvPr id="4" name="Plassholder for tekst 3"/>
          <p:cNvSpPr>
            <a:spLocks noGrp="1"/>
          </p:cNvSpPr>
          <p:nvPr>
            <p:ph type="body" idx="10"/>
          </p:nvPr>
        </p:nvSpPr>
        <p:spPr/>
        <p:txBody>
          <a:bodyPr/>
          <a:lstStyle/>
          <a:p>
            <a:r>
              <a:rPr lang="nb-NO" sz="2800" b="1" dirty="0"/>
              <a:t>Fotograf Jonas Ingstad</a:t>
            </a:r>
          </a:p>
          <a:p>
            <a:r>
              <a:rPr lang="nb-NO" sz="2800" b="1" dirty="0"/>
              <a:t>Elevene har gitt samtykke til bruk</a:t>
            </a:r>
          </a:p>
          <a:p>
            <a:endParaRPr lang="nb-NO" sz="2800" dirty="0"/>
          </a:p>
          <a:p>
            <a:r>
              <a:rPr lang="nb-NO" sz="2800" dirty="0"/>
              <a:t>Brannalarm: </a:t>
            </a:r>
            <a:r>
              <a:rPr lang="nb-NO" sz="2800" dirty="0" err="1"/>
              <a:t>Shutterstock</a:t>
            </a:r>
            <a:endParaRPr lang="nb-NO" sz="2800" dirty="0"/>
          </a:p>
          <a:p>
            <a:r>
              <a:rPr lang="nb-NO" sz="2800" dirty="0"/>
              <a:t>Bilde 8 - panikk: </a:t>
            </a:r>
            <a:r>
              <a:rPr lang="nb-NO" sz="2800" dirty="0">
                <a:solidFill>
                  <a:schemeClr val="tx1"/>
                </a:solidFill>
                <a:hlinkClick r:id="rId2"/>
              </a:rPr>
              <a:t>Aarón Blanco Tejedor</a:t>
            </a:r>
            <a:r>
              <a:rPr lang="nb-NO" sz="2800" dirty="0"/>
              <a:t> </a:t>
            </a:r>
            <a:r>
              <a:rPr lang="nb-NO" sz="2800" dirty="0" err="1"/>
              <a:t>on</a:t>
            </a:r>
            <a:r>
              <a:rPr lang="nb-NO" sz="2800" dirty="0"/>
              <a:t> </a:t>
            </a:r>
            <a:r>
              <a:rPr lang="nb-NO" sz="2800" dirty="0">
                <a:solidFill>
                  <a:schemeClr val="tx1"/>
                </a:solidFill>
                <a:hlinkClick r:id="rId3"/>
              </a:rPr>
              <a:t>Unsplash</a:t>
            </a:r>
            <a:endParaRPr lang="nb-NO" sz="2800" dirty="0">
              <a:solidFill>
                <a:schemeClr val="tx1"/>
              </a:solidFill>
            </a:endParaRPr>
          </a:p>
          <a:p>
            <a:endParaRPr lang="nb-NO" sz="2800" dirty="0"/>
          </a:p>
          <a:p>
            <a:endParaRPr lang="nb-NO" sz="2800" dirty="0"/>
          </a:p>
          <a:p>
            <a:endParaRPr lang="nb-NO" sz="2800" dirty="0"/>
          </a:p>
          <a:p>
            <a:endParaRPr lang="nb-NO" sz="2800" b="1" dirty="0"/>
          </a:p>
          <a:p>
            <a:endParaRPr lang="nb-NO" sz="2800" dirty="0"/>
          </a:p>
          <a:p>
            <a:endParaRPr lang="nb-NO" sz="2800" dirty="0"/>
          </a:p>
          <a:p>
            <a:endParaRPr lang="nb-NO" dirty="0"/>
          </a:p>
          <a:p>
            <a:endParaRPr lang="nb-NO" dirty="0"/>
          </a:p>
          <a:p>
            <a:endParaRPr lang="nb-NO" dirty="0"/>
          </a:p>
        </p:txBody>
      </p:sp>
    </p:spTree>
    <p:extLst>
      <p:ext uri="{BB962C8B-B14F-4D97-AF65-F5344CB8AC3E}">
        <p14:creationId xmlns:p14="http://schemas.microsoft.com/office/powerpoint/2010/main" val="10869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ssholder for innhold 4"/>
          <p:cNvPicPr>
            <a:picLocks noGrp="1" noChangeAspect="1"/>
          </p:cNvPicPr>
          <p:nvPr>
            <p:ph idx="1"/>
          </p:nvPr>
        </p:nvPicPr>
        <p:blipFill rotWithShape="1">
          <a:blip r:embed="rId3">
            <a:extLst>
              <a:ext uri="{28A0092B-C50C-407E-A947-70E740481C1C}">
                <a14:useLocalDpi xmlns:a14="http://schemas.microsoft.com/office/drawing/2010/main" val="0"/>
              </a:ext>
            </a:extLst>
          </a:blip>
          <a:srcRect t="20" b="15726"/>
          <a:stretch/>
        </p:blipFill>
        <p:spPr>
          <a:xfrm>
            <a:off x="20" y="1282"/>
            <a:ext cx="12191980" cy="6856718"/>
          </a:xfrm>
          <a:prstGeom prst="rect">
            <a:avLst/>
          </a:prstGeom>
        </p:spPr>
      </p:pic>
    </p:spTree>
    <p:extLst>
      <p:ext uri="{BB962C8B-B14F-4D97-AF65-F5344CB8AC3E}">
        <p14:creationId xmlns:p14="http://schemas.microsoft.com/office/powerpoint/2010/main" val="52168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descr="ALARMKNAPPEN.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612573" y="-17866"/>
            <a:ext cx="6298180" cy="6875866"/>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25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 film: </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2926" y="697834"/>
            <a:ext cx="5786759" cy="5117487"/>
          </a:xfrm>
        </p:spPr>
      </p:pic>
      <p:sp>
        <p:nvSpPr>
          <p:cNvPr id="5" name="TekstSylinder 4"/>
          <p:cNvSpPr txBox="1"/>
          <p:nvPr/>
        </p:nvSpPr>
        <p:spPr>
          <a:xfrm>
            <a:off x="5164031" y="5910710"/>
            <a:ext cx="3264548" cy="646331"/>
          </a:xfrm>
          <a:prstGeom prst="rect">
            <a:avLst/>
          </a:prstGeom>
          <a:noFill/>
        </p:spPr>
        <p:txBody>
          <a:bodyPr wrap="none" rtlCol="0">
            <a:spAutoFit/>
          </a:bodyPr>
          <a:lstStyle/>
          <a:p>
            <a:r>
              <a:rPr lang="nb-NO" dirty="0">
                <a:hlinkClick r:id="rId4"/>
              </a:rPr>
              <a:t>https://youtu.be/SXsuV9u8Rk0</a:t>
            </a:r>
            <a:r>
              <a:rPr lang="nb-NO" dirty="0"/>
              <a:t>   </a:t>
            </a:r>
          </a:p>
          <a:p>
            <a:endParaRPr lang="nb-NO" dirty="0"/>
          </a:p>
        </p:txBody>
      </p:sp>
    </p:spTree>
    <p:extLst>
      <p:ext uri="{BB962C8B-B14F-4D97-AF65-F5344CB8AC3E}">
        <p14:creationId xmlns:p14="http://schemas.microsoft.com/office/powerpoint/2010/main" val="59974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endParaRPr lang="nb-NO"/>
          </a:p>
        </p:txBody>
      </p:sp>
      <p:pic>
        <p:nvPicPr>
          <p:cNvPr id="5" name="Plassholder for innho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19" y="-295907"/>
            <a:ext cx="12192000" cy="8183470"/>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Se film: NRK Psykisk helse. Sesong 5, episode 2 ”Pust”. </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6872" y="1825625"/>
            <a:ext cx="5064919" cy="3900488"/>
          </a:xfrm>
        </p:spPr>
      </p:pic>
      <p:sp>
        <p:nvSpPr>
          <p:cNvPr id="3" name="TekstSylinder 2">
            <a:extLst>
              <a:ext uri="{FF2B5EF4-FFF2-40B4-BE49-F238E27FC236}">
                <a16:creationId xmlns:a16="http://schemas.microsoft.com/office/drawing/2014/main" id="{CEB03989-78CB-374D-A727-CFBB415B27F1}"/>
              </a:ext>
            </a:extLst>
          </p:cNvPr>
          <p:cNvSpPr txBox="1"/>
          <p:nvPr/>
        </p:nvSpPr>
        <p:spPr>
          <a:xfrm>
            <a:off x="3587512" y="5861050"/>
            <a:ext cx="4654416" cy="646331"/>
          </a:xfrm>
          <a:prstGeom prst="rect">
            <a:avLst/>
          </a:prstGeom>
          <a:noFill/>
        </p:spPr>
        <p:txBody>
          <a:bodyPr wrap="none" rtlCol="0">
            <a:spAutoFit/>
          </a:bodyPr>
          <a:lstStyle/>
          <a:p>
            <a:r>
              <a:rPr lang="nb-NO" u="sng" dirty="0">
                <a:hlinkClick r:id="rId4"/>
              </a:rPr>
              <a:t>https://tv.nrk.no/se?v=MSUB05000618&amp;t=118s</a:t>
            </a:r>
            <a:endParaRPr lang="nb-NO" dirty="0"/>
          </a:p>
          <a:p>
            <a:endParaRPr lang="nb-NO" dirty="0"/>
          </a:p>
        </p:txBody>
      </p:sp>
    </p:spTree>
    <p:extLst>
      <p:ext uri="{BB962C8B-B14F-4D97-AF65-F5344CB8AC3E}">
        <p14:creationId xmlns:p14="http://schemas.microsoft.com/office/powerpoint/2010/main" val="3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lassholder for innhold 2"/>
          <p:cNvPicPr>
            <a:picLocks noGrp="1" noChangeAspect="1"/>
          </p:cNvPicPr>
          <p:nvPr>
            <p:ph idx="1"/>
          </p:nvPr>
        </p:nvPicPr>
        <p:blipFill rotWithShape="1">
          <a:blip r:embed="rId3">
            <a:extLst>
              <a:ext uri="{28A0092B-C50C-407E-A947-70E740481C1C}">
                <a14:useLocalDpi xmlns:a14="http://schemas.microsoft.com/office/drawing/2010/main" val="0"/>
              </a:ext>
            </a:extLst>
          </a:blip>
          <a:srcRect t="8477" b="7269"/>
          <a:stretch/>
        </p:blipFill>
        <p:spPr>
          <a:xfrm>
            <a:off x="20" y="1282"/>
            <a:ext cx="12191980" cy="6856718"/>
          </a:xfrm>
          <a:prstGeom prst="rect">
            <a:avLst/>
          </a:prstGeom>
        </p:spPr>
      </p:pic>
    </p:spTree>
    <p:extLst>
      <p:ext uri="{BB962C8B-B14F-4D97-AF65-F5344CB8AC3E}">
        <p14:creationId xmlns:p14="http://schemas.microsoft.com/office/powerpoint/2010/main" val="212189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6983" y="1091956"/>
            <a:ext cx="10993584" cy="1325563"/>
          </a:xfrm>
        </p:spPr>
        <p:txBody>
          <a:bodyPr>
            <a:normAutofit/>
          </a:bodyPr>
          <a:lstStyle/>
          <a:p>
            <a:pPr algn="ctr"/>
            <a:r>
              <a:rPr lang="nb-NO" sz="5400" dirty="0"/>
              <a:t>Angst er vanlig</a:t>
            </a:r>
          </a:p>
        </p:txBody>
      </p:sp>
      <p:sp>
        <p:nvSpPr>
          <p:cNvPr id="3" name="Plassholder for innhold 2"/>
          <p:cNvSpPr>
            <a:spLocks noGrp="1"/>
          </p:cNvSpPr>
          <p:nvPr>
            <p:ph idx="1"/>
          </p:nvPr>
        </p:nvSpPr>
        <p:spPr>
          <a:xfrm>
            <a:off x="581888" y="3498166"/>
            <a:ext cx="11303773" cy="4149258"/>
          </a:xfrm>
        </p:spPr>
        <p:txBody>
          <a:bodyPr>
            <a:normAutofit/>
          </a:bodyPr>
          <a:lstStyle/>
          <a:p>
            <a:pPr marL="0" indent="0" algn="ctr">
              <a:buNone/>
            </a:pPr>
            <a:r>
              <a:rPr lang="nb-NO" sz="4400" b="1" dirty="0">
                <a:solidFill>
                  <a:srgbClr val="FF0000"/>
                </a:solidFill>
              </a:rPr>
              <a:t>Sosial angst – 13 %</a:t>
            </a:r>
          </a:p>
          <a:p>
            <a:pPr marL="0" indent="0" algn="ctr">
              <a:buNone/>
            </a:pPr>
            <a:r>
              <a:rPr lang="nb-NO" sz="4400" b="1" dirty="0">
                <a:solidFill>
                  <a:srgbClr val="FF0000"/>
                </a:solidFill>
              </a:rPr>
              <a:t>Alle former for angst – 20% </a:t>
            </a:r>
            <a:endParaRPr lang="nb-NO" sz="4400" dirty="0">
              <a:solidFill>
                <a:srgbClr val="FF0000"/>
              </a:solidFill>
            </a:endParaRPr>
          </a:p>
        </p:txBody>
      </p:sp>
    </p:spTree>
    <p:extLst>
      <p:ext uri="{BB962C8B-B14F-4D97-AF65-F5344CB8AC3E}">
        <p14:creationId xmlns:p14="http://schemas.microsoft.com/office/powerpoint/2010/main" val="167571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a:extLst>
              <a:ext uri="{28A0092B-C50C-407E-A947-70E740481C1C}">
                <a14:useLocalDpi xmlns:a14="http://schemas.microsoft.com/office/drawing/2010/main" val="0"/>
              </a:ext>
            </a:extLst>
          </a:blip>
          <a:srcRect t="7537" b="7537"/>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264494990"/>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TotalTime>
  <Words>872</Words>
  <Application>Microsoft Macintosh PowerPoint</Application>
  <PresentationFormat>Widescreen</PresentationFormat>
  <Paragraphs>55</Paragraphs>
  <Slides>13</Slides>
  <Notes>11</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13</vt:i4>
      </vt:variant>
    </vt:vector>
  </HeadingPairs>
  <TitlesOfParts>
    <vt:vector size="21" baseType="lpstr">
      <vt:lpstr>Arial</vt:lpstr>
      <vt:lpstr>Calibri</vt:lpstr>
      <vt:lpstr>Calibri Light</vt:lpstr>
      <vt:lpstr>Georgia</vt:lpstr>
      <vt:lpstr>4_Office-tema</vt:lpstr>
      <vt:lpstr>5_Office-tema</vt:lpstr>
      <vt:lpstr>3_Office-tema</vt:lpstr>
      <vt:lpstr>6_Office-tema</vt:lpstr>
      <vt:lpstr>Engstelse</vt:lpstr>
      <vt:lpstr>PowerPoint-presentasjon</vt:lpstr>
      <vt:lpstr>PowerPoint-presentasjon</vt:lpstr>
      <vt:lpstr>Se film: </vt:lpstr>
      <vt:lpstr>PowerPoint-presentasjon</vt:lpstr>
      <vt:lpstr>Se film: NRK Psykisk helse. Sesong 5, episode 2 ”Pust”. </vt:lpstr>
      <vt:lpstr>PowerPoint-presentasjon</vt:lpstr>
      <vt:lpstr>Angst er vanlig</vt:lpstr>
      <vt:lpstr>PowerPoint-presentasjon</vt:lpstr>
      <vt:lpstr>Puste</vt:lpstr>
      <vt:lpstr>PowerPoint-presentasjon</vt:lpstr>
      <vt:lpstr>PowerPoint-presentasjon</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44</cp:revision>
  <dcterms:created xsi:type="dcterms:W3CDTF">2020-06-04T10:33:35Z</dcterms:created>
  <dcterms:modified xsi:type="dcterms:W3CDTF">2022-02-19T10:59:04Z</dcterms:modified>
</cp:coreProperties>
</file>