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90" r:id="rId5"/>
    <p:sldMasterId id="2147483683" r:id="rId6"/>
    <p:sldMasterId id="2147483659" r:id="rId7"/>
    <p:sldMasterId id="2147483675" r:id="rId8"/>
  </p:sldMasterIdLst>
  <p:notesMasterIdLst>
    <p:notesMasterId r:id="rId19"/>
  </p:notesMasterIdLst>
  <p:sldIdLst>
    <p:sldId id="272" r:id="rId9"/>
    <p:sldId id="312" r:id="rId10"/>
    <p:sldId id="314" r:id="rId11"/>
    <p:sldId id="297" r:id="rId12"/>
    <p:sldId id="296" r:id="rId13"/>
    <p:sldId id="294" r:id="rId14"/>
    <p:sldId id="283" r:id="rId15"/>
    <p:sldId id="290" r:id="rId16"/>
    <p:sldId id="277" r:id="rId17"/>
    <p:sldId id="270"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A89E"/>
    <a:srgbClr val="133B37"/>
    <a:srgbClr val="BCDAD1"/>
    <a:srgbClr val="1A1A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57" autoAdjust="0"/>
  </p:normalViewPr>
  <p:slideViewPr>
    <p:cSldViewPr snapToGrid="0">
      <p:cViewPr varScale="1">
        <p:scale>
          <a:sx n="60" d="100"/>
          <a:sy n="60" d="100"/>
        </p:scale>
        <p:origin x="152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e Dybdal Hansen" userId="8f533bdc-1f06-46c5-8376-6b62126245f7" providerId="ADAL" clId="{AD18D0CB-5EBB-4FE2-9456-A51AD340C137}"/>
    <pc:docChg chg="custSel modSld">
      <pc:chgData name="Renate Dybdal Hansen" userId="8f533bdc-1f06-46c5-8376-6b62126245f7" providerId="ADAL" clId="{AD18D0CB-5EBB-4FE2-9456-A51AD340C137}" dt="2026-03-04T11:22:25.353" v="12" actId="478"/>
      <pc:docMkLst>
        <pc:docMk/>
      </pc:docMkLst>
      <pc:sldChg chg="delSp mod">
        <pc:chgData name="Renate Dybdal Hansen" userId="8f533bdc-1f06-46c5-8376-6b62126245f7" providerId="ADAL" clId="{AD18D0CB-5EBB-4FE2-9456-A51AD340C137}" dt="2026-03-04T11:22:25.353" v="12" actId="478"/>
        <pc:sldMkLst>
          <pc:docMk/>
          <pc:sldMk cId="3319504359" sldId="312"/>
        </pc:sldMkLst>
        <pc:spChg chg="del">
          <ac:chgData name="Renate Dybdal Hansen" userId="8f533bdc-1f06-46c5-8376-6b62126245f7" providerId="ADAL" clId="{AD18D0CB-5EBB-4FE2-9456-A51AD340C137}" dt="2026-03-04T11:22:25.353" v="12" actId="478"/>
          <ac:spMkLst>
            <pc:docMk/>
            <pc:sldMk cId="3319504359" sldId="312"/>
            <ac:spMk id="3" creationId="{08630864-84DD-375C-F04F-754816327F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5E7FC-7EE8-4C01-9A5A-84B5FEB87AEB}" type="datetimeFigureOut">
              <a:rPr lang="nb-NO" smtClean="0"/>
              <a:t>04.03.2026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8E7EE-2DED-4B64-B8AF-6EC7B16A58D4}" type="slidenum">
              <a:rPr lang="nb-NO" smtClean="0"/>
              <a:t>‹#›</a:t>
            </a:fld>
            <a:endParaRPr lang="nb-NO"/>
          </a:p>
        </p:txBody>
      </p:sp>
    </p:spTree>
    <p:extLst>
      <p:ext uri="{BB962C8B-B14F-4D97-AF65-F5344CB8AC3E}">
        <p14:creationId xmlns:p14="http://schemas.microsoft.com/office/powerpoint/2010/main" val="288472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okommune.sharepoint.com/:v:/r/sites/OPVOppvekst543/Shared%20Documents/Videoer%20(fra%20plandager%20og%20annet)/Robuste%20barn%20-%20musikkvideoer/Can%27t%20Stop%20The%20Feeling.mp4?csf=1&amp;web=1&amp;e=9tH9g7&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KhfkYzUwYFk"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gHg0mUEEpm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no/users/alexas_fotos-686414/?utm_source=link-attribution&amp;utm_medium=referral&amp;utm_campaign=image&amp;utm_content=3599680"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ixabay.com/no/?utm_source=link-attribution&amp;utm_medium=referral&amp;utm_campaign=image&amp;utm_content=359968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4052-FD8E-FD4E-CBD7-14043BAECD8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8AF1B88-C323-FCEE-93A9-DD0756CEFE7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08F6274-CA98-B6E1-14C6-D28FA98D4624}"/>
              </a:ext>
            </a:extLst>
          </p:cNvPr>
          <p:cNvSpPr>
            <a:spLocks noGrp="1"/>
          </p:cNvSpPr>
          <p:nvPr>
            <p:ph type="body" idx="1"/>
          </p:nvPr>
        </p:nvSpPr>
        <p:spPr/>
        <p:txBody>
          <a:bodyPr/>
          <a:lstStyle/>
          <a:p>
            <a:r>
              <a:rPr lang="nb-NO" b="1">
                <a:solidFill>
                  <a:schemeClr val="tx2"/>
                </a:solidFill>
              </a:rPr>
              <a:t>Sett på inngangsmusikk:</a:t>
            </a:r>
            <a:endParaRPr lang="nb-NO">
              <a:solidFill>
                <a:schemeClr val="tx2"/>
              </a:solidFill>
            </a:endParaRPr>
          </a:p>
          <a:p>
            <a:r>
              <a:rPr lang="en-US">
                <a:solidFill>
                  <a:schemeClr val="tx2"/>
                </a:solidFill>
              </a:rPr>
              <a:t>For Indre Østfold kommune: </a:t>
            </a:r>
            <a:r>
              <a:rPr lang="en-US" u="sng" dirty="0">
                <a:solidFill>
                  <a:schemeClr val="tx2"/>
                </a:solidFill>
                <a:hlinkClick r:id="rId3"/>
              </a:rPr>
              <a:t>Can't Stop The Feeling.mp4</a:t>
            </a:r>
            <a:r>
              <a:rPr lang="en-US">
                <a:solidFill>
                  <a:schemeClr val="tx2"/>
                </a:solidFill>
              </a:rPr>
              <a:t> </a:t>
            </a:r>
            <a:endParaRPr lang="nb-NO">
              <a:solidFill>
                <a:schemeClr val="tx2"/>
              </a:solidFill>
            </a:endParaRPr>
          </a:p>
          <a:p>
            <a:r>
              <a:rPr lang="en-US">
                <a:solidFill>
                  <a:schemeClr val="tx2"/>
                </a:solidFill>
              </a:rPr>
              <a:t>For eksterne kommuner: </a:t>
            </a:r>
            <a:r>
              <a:rPr lang="en-US" u="sng" dirty="0">
                <a:solidFill>
                  <a:schemeClr val="tx2"/>
                </a:solidFill>
                <a:hlinkClick r:id="rId4"/>
              </a:rPr>
              <a:t>Trolls: Can't Stop The Feeling | GoNoodle - YouTube</a:t>
            </a:r>
            <a:endParaRPr lang="nb-NO">
              <a:solidFill>
                <a:schemeClr val="tx2"/>
              </a:solidFill>
            </a:endParaRPr>
          </a:p>
          <a:p>
            <a:r>
              <a:rPr lang="nb-NO">
                <a:solidFill>
                  <a:schemeClr val="tx2"/>
                </a:solidFill>
              </a:rPr>
              <a:t> </a:t>
            </a:r>
          </a:p>
          <a:p>
            <a:pPr marL="285750" indent="-285750">
              <a:buFont typeface="Symbol"/>
              <a:buChar char="•"/>
            </a:pPr>
            <a:r>
              <a:rPr lang="nb-NO">
                <a:solidFill>
                  <a:schemeClr val="tx2"/>
                </a:solidFill>
              </a:rPr>
              <a:t>Vi rydder klasserom</a:t>
            </a:r>
          </a:p>
          <a:p>
            <a:pPr marL="285750" indent="-285750">
              <a:buFont typeface="Symbol"/>
              <a:buChar char="•"/>
            </a:pPr>
            <a:r>
              <a:rPr lang="nb-NO">
                <a:solidFill>
                  <a:schemeClr val="tx2"/>
                </a:solidFill>
              </a:rPr>
              <a:t>Vi samles i ringen</a:t>
            </a:r>
          </a:p>
          <a:p>
            <a:endParaRPr lang="nb-NO" sz="1200" dirty="0">
              <a:solidFill>
                <a:srgbClr val="44546A"/>
              </a:solidFill>
              <a:latin typeface="+mn-lt"/>
              <a:cs typeface="Calibri"/>
            </a:endParaRPr>
          </a:p>
          <a:p>
            <a:endParaRPr lang="nb-NO"/>
          </a:p>
        </p:txBody>
      </p:sp>
      <p:sp>
        <p:nvSpPr>
          <p:cNvPr id="4" name="Plassholder for lysbildenummer 3">
            <a:extLst>
              <a:ext uri="{FF2B5EF4-FFF2-40B4-BE49-F238E27FC236}">
                <a16:creationId xmlns:a16="http://schemas.microsoft.com/office/drawing/2014/main" id="{72D5C4BB-310E-5F59-E33D-28C9909A189B}"/>
              </a:ext>
            </a:extLst>
          </p:cNvPr>
          <p:cNvSpPr>
            <a:spLocks noGrp="1"/>
          </p:cNvSpPr>
          <p:nvPr>
            <p:ph type="sldNum" sz="quarter" idx="5"/>
          </p:nvPr>
        </p:nvSpPr>
        <p:spPr/>
        <p:txBody>
          <a:bodyPr/>
          <a:lstStyle/>
          <a:p>
            <a:fld id="{4A0C53AA-2C1F-4D28-B074-E50D1CC28151}" type="slidenum">
              <a:rPr lang="nb-NO" smtClean="0"/>
              <a:t>2</a:t>
            </a:fld>
            <a:endParaRPr lang="nb-NO"/>
          </a:p>
        </p:txBody>
      </p:sp>
    </p:spTree>
    <p:extLst>
      <p:ext uri="{BB962C8B-B14F-4D97-AF65-F5344CB8AC3E}">
        <p14:creationId xmlns:p14="http://schemas.microsoft.com/office/powerpoint/2010/main" val="312687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pPr>
            <a:r>
              <a:rPr lang="nb-NO" sz="1800" b="1"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Vi beveger oss! </a:t>
            </a:r>
            <a:endParaRPr lang="nb-NO" sz="1800" dirty="0">
              <a:effectLst/>
              <a:latin typeface="Times New Roman" panose="02020603050405020304" pitchFamily="18" charset="0"/>
              <a:ea typeface="Yu Mincho" panose="02020400000000000000" pitchFamily="18" charset="-128"/>
            </a:endParaRPr>
          </a:p>
          <a:p>
            <a:r>
              <a:rPr lang="nb-NO" sz="1800" dirty="0">
                <a:solidFill>
                  <a:srgbClr val="000000"/>
                </a:solidFill>
                <a:effectLst/>
                <a:latin typeface="Calibri" panose="020F0502020204030204" pitchFamily="34" charset="0"/>
                <a:ea typeface="Calibri" panose="020F0502020204030204" pitchFamily="34" charset="0"/>
              </a:rPr>
              <a:t>Hensikten er å øke pulsen og pustefrekvensen. Kjenne hva som skjer i kroppen og hvorfor det er viktig for oss. </a:t>
            </a:r>
            <a:endParaRPr lang="nb-NO" sz="1800" dirty="0">
              <a:effectLst/>
              <a:latin typeface="Times New Roman" panose="02020603050405020304" pitchFamily="18" charset="0"/>
              <a:ea typeface="Yu Mincho" panose="02020400000000000000" pitchFamily="18" charset="-128"/>
            </a:endParaRPr>
          </a:p>
          <a:p>
            <a:r>
              <a:rPr lang="nb-NO" sz="1800" b="1" dirty="0">
                <a:solidFill>
                  <a:srgbClr val="000000"/>
                </a:solidFill>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r>
              <a:rPr lang="nb-NO" sz="1800" b="1" dirty="0">
                <a:solidFill>
                  <a:srgbClr val="000000"/>
                </a:solidFill>
                <a:effectLst/>
                <a:latin typeface="Calibri" panose="020F0502020204030204" pitchFamily="34" charset="0"/>
                <a:ea typeface="Calibri" panose="020F0502020204030204" pitchFamily="34" charset="0"/>
              </a:rPr>
              <a:t>Før aktiviteten – still elevene spørsmålene:</a:t>
            </a:r>
            <a:endParaRPr lang="nb-NO" sz="1800" dirty="0">
              <a:effectLst/>
              <a:latin typeface="Times New Roman" panose="02020603050405020304" pitchFamily="18" charset="0"/>
              <a:ea typeface="Yu Mincho" panose="02020400000000000000" pitchFamily="18" charset="-128"/>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banker hjertet ditt?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er pusten din?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r>
              <a:rPr lang="nb-NO" sz="1800" b="1" dirty="0">
                <a:solidFill>
                  <a:srgbClr val="000000"/>
                </a:solidFill>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r>
              <a:rPr lang="nb-NO" sz="1800" b="1" dirty="0">
                <a:solidFill>
                  <a:srgbClr val="000000"/>
                </a:solidFill>
                <a:effectLst/>
                <a:latin typeface="Calibri" panose="020F0502020204030204" pitchFamily="34" charset="0"/>
                <a:ea typeface="Calibri" panose="020F0502020204030204" pitchFamily="34" charset="0"/>
              </a:rPr>
              <a:t>Fremgangsmåte: </a:t>
            </a:r>
            <a:r>
              <a:rPr lang="nb-NO" sz="1800" i="1" dirty="0">
                <a:solidFill>
                  <a:srgbClr val="000000"/>
                </a:solidFill>
                <a:effectLst/>
                <a:latin typeface="Calibri" panose="020F0502020204030204" pitchFamily="34" charset="0"/>
                <a:ea typeface="Calibri" panose="020F0502020204030204" pitchFamily="34" charset="0"/>
              </a:rPr>
              <a:t>(lærer må evt. tilpasse etter behov)</a:t>
            </a:r>
            <a:endParaRPr lang="nb-NO" sz="1800" dirty="0">
              <a:effectLst/>
              <a:latin typeface="Times New Roman" panose="02020603050405020304" pitchFamily="18" charset="0"/>
              <a:ea typeface="Yu Mincho" panose="02020400000000000000" pitchFamily="18" charset="-128"/>
            </a:endParaRPr>
          </a:p>
          <a:p>
            <a:r>
              <a:rPr lang="nb-NO" sz="1800" dirty="0">
                <a:solidFill>
                  <a:srgbClr val="000000"/>
                </a:solidFill>
                <a:effectLst/>
                <a:latin typeface="Calibri" panose="020F0502020204030204" pitchFamily="34" charset="0"/>
                <a:ea typeface="Calibri" panose="020F0502020204030204" pitchFamily="34" charset="0"/>
              </a:rPr>
              <a:t>Lærer roper ut kommandoer elevene skal utføre. Når elevene har gjennomført kommandoen, roper læreren ut en ny kommando med en gang. Det holder med 3-4 ulike kommandoer.</a:t>
            </a:r>
            <a:endParaRPr lang="nb-NO" sz="1800" dirty="0">
              <a:effectLst/>
              <a:latin typeface="Times New Roman" panose="02020603050405020304" pitchFamily="18" charset="0"/>
              <a:ea typeface="Yu Mincho" panose="02020400000000000000" pitchFamily="18" charset="-128"/>
            </a:endParaRPr>
          </a:p>
          <a:p>
            <a:r>
              <a:rPr lang="nb-NO" sz="1800" dirty="0">
                <a:solidFill>
                  <a:srgbClr val="000000"/>
                </a:solidFill>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r>
              <a:rPr lang="nb-NO" sz="1800" i="1" dirty="0">
                <a:solidFill>
                  <a:srgbClr val="000000"/>
                </a:solidFill>
                <a:effectLst/>
                <a:latin typeface="Calibri" panose="020F0502020204030204" pitchFamily="34" charset="0"/>
                <a:ea typeface="Calibri" panose="020F0502020204030204" pitchFamily="34" charset="0"/>
              </a:rPr>
              <a:t>Forslag til kommandoer:</a:t>
            </a:r>
            <a:endParaRPr lang="nb-NO" sz="1800" dirty="0">
              <a:effectLst/>
              <a:latin typeface="Times New Roman" panose="02020603050405020304" pitchFamily="18" charset="0"/>
              <a:ea typeface="Yu Mincho" panose="02020400000000000000" pitchFamily="18" charset="-128"/>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10-15 spensthopp hvor de tar i gulvet og strekker armene opp mot taket på hvert hopp</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Løpe raskt på stedet i 30 sekunder</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Splitthopp på stedet ta med armene (som en skiløper)</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r>
              <a:rPr lang="nb-NO" sz="1800" dirty="0">
                <a:solidFill>
                  <a:srgbClr val="000000"/>
                </a:solidFill>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r>
              <a:rPr lang="nb-NO" sz="1800" b="1" dirty="0">
                <a:solidFill>
                  <a:srgbClr val="000000"/>
                </a:solidFill>
                <a:effectLst/>
                <a:latin typeface="Calibri" panose="020F0502020204030204" pitchFamily="34" charset="0"/>
                <a:ea typeface="Calibri" panose="020F0502020204030204" pitchFamily="34" charset="0"/>
              </a:rPr>
              <a:t>Rett etter aktiviteten – still elevene spørsmålene:</a:t>
            </a:r>
            <a:endParaRPr lang="nb-NO" sz="1800" dirty="0">
              <a:effectLst/>
              <a:latin typeface="Times New Roman" panose="02020603050405020304" pitchFamily="18" charset="0"/>
              <a:ea typeface="Yu Mincho" panose="02020400000000000000" pitchFamily="18" charset="-128"/>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banker hjertet ditt?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er pusten din?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føler du deg inni deg?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r>
              <a:rPr lang="nb-NO" sz="1800" dirty="0">
                <a:solidFill>
                  <a:srgbClr val="000000"/>
                </a:solidFill>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r>
              <a:rPr lang="nb-NO" sz="1800" dirty="0">
                <a:solidFill>
                  <a:srgbClr val="000000"/>
                </a:solidFill>
                <a:effectLst/>
                <a:latin typeface="Calibri" panose="020F0502020204030204" pitchFamily="34" charset="0"/>
                <a:ea typeface="Calibri" panose="020F0502020204030204" pitchFamily="34" charset="0"/>
              </a:rPr>
              <a:t>Når hjertet banker fort og hardt pumper det mer blod ut til musklene i kroppen. Når vi puster fortere, får lungene trening i å ta opp mer luft. Det å bli andpusten, kjenne at hjertet dunker fort og at bena blir tunge, er ikke farlig selv om det føles slitsomt! </a:t>
            </a:r>
            <a:endParaRPr lang="nb-NO" sz="1800" dirty="0">
              <a:effectLst/>
              <a:latin typeface="Times New Roman" panose="02020603050405020304" pitchFamily="18" charset="0"/>
              <a:ea typeface="Yu Mincho" panose="02020400000000000000" pitchFamily="18" charset="-128"/>
            </a:endParaRPr>
          </a:p>
          <a:p>
            <a:r>
              <a:rPr lang="nb-NO" sz="1800">
                <a:solidFill>
                  <a:srgbClr val="000000"/>
                </a:solidFill>
                <a:effectLst/>
                <a:latin typeface="Calibri" panose="020F0502020204030204" pitchFamily="34" charset="0"/>
                <a:ea typeface="Calibri" panose="020F0502020204030204" pitchFamily="34" charset="0"/>
              </a:rPr>
              <a:t>Det er veldig smart å bruke kroppen i lek og aktivitet slik at vi kjenner dette flere ganger hver dag - dette kalles å være i moderat til hard aktivitet.</a:t>
            </a:r>
            <a:endParaRPr lang="nb-NO" sz="1800">
              <a:effectLst/>
              <a:latin typeface="Times New Roman" panose="02020603050405020304" pitchFamily="18" charset="0"/>
              <a:ea typeface="Yu Mincho" panose="02020400000000000000" pitchFamily="18" charset="-128"/>
            </a:endParaRPr>
          </a:p>
          <a:p>
            <a:endParaRPr lang="nb-NO" dirty="0"/>
          </a:p>
        </p:txBody>
      </p:sp>
      <p:sp>
        <p:nvSpPr>
          <p:cNvPr id="4" name="Plassholder for lysbildenummer 3"/>
          <p:cNvSpPr>
            <a:spLocks noGrp="1"/>
          </p:cNvSpPr>
          <p:nvPr>
            <p:ph type="sldNum" sz="quarter" idx="5"/>
          </p:nvPr>
        </p:nvSpPr>
        <p:spPr/>
        <p:txBody>
          <a:bodyPr/>
          <a:lstStyle/>
          <a:p>
            <a:fld id="{5BF8E7EE-2DED-4B64-B8AF-6EC7B16A58D4}" type="slidenum">
              <a:rPr lang="nb-NO" smtClean="0"/>
              <a:t>3</a:t>
            </a:fld>
            <a:endParaRPr lang="nb-NO"/>
          </a:p>
        </p:txBody>
      </p:sp>
    </p:spTree>
    <p:extLst>
      <p:ext uri="{BB962C8B-B14F-4D97-AF65-F5344CB8AC3E}">
        <p14:creationId xmlns:p14="http://schemas.microsoft.com/office/powerpoint/2010/main" val="78508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a typeface="Calibri"/>
                <a:cs typeface="Calibri"/>
              </a:rPr>
              <a:t>Vi ser film! </a:t>
            </a:r>
          </a:p>
          <a:p>
            <a:r>
              <a:rPr lang="nb-NO" dirty="0"/>
              <a:t>Det er smart å bruke kroppen - </a:t>
            </a:r>
            <a:r>
              <a:rPr lang="nb-NO" dirty="0">
                <a:hlinkClick r:id="rId3"/>
              </a:rPr>
              <a:t>https://www.youtube.com/watch?v=gHg0mUEEpm8</a:t>
            </a:r>
            <a:endParaRPr lang="nb-NO" dirty="0"/>
          </a:p>
          <a:p>
            <a:r>
              <a:rPr lang="nb-NO" i="1" dirty="0">
                <a:ea typeface="Calibri" panose="020F0502020204030204"/>
                <a:cs typeface="Calibri" panose="020F0502020204030204"/>
              </a:rPr>
              <a:t>Varighet 2.39 minutter </a:t>
            </a:r>
          </a:p>
          <a:p>
            <a:endParaRPr lang="nb-NO" dirty="0">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fld id="{20FCBB98-08E0-4F73-8093-6DA32B724590}" type="slidenum">
              <a:rPr lang="nb-NO" smtClean="0"/>
              <a:t>4</a:t>
            </a:fld>
            <a:endParaRPr lang="nb-NO"/>
          </a:p>
        </p:txBody>
      </p:sp>
    </p:spTree>
    <p:extLst>
      <p:ext uri="{BB962C8B-B14F-4D97-AF65-F5344CB8AC3E}">
        <p14:creationId xmlns:p14="http://schemas.microsoft.com/office/powerpoint/2010/main" val="343740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Hvorfor er det bra å være aktiv? </a:t>
            </a:r>
          </a:p>
          <a:p>
            <a:endParaRPr lang="nb-NO" dirty="0"/>
          </a:p>
          <a:p>
            <a:r>
              <a:rPr lang="nb-NO" sz="1800" dirty="0">
                <a:solidFill>
                  <a:srgbClr val="000000"/>
                </a:solidFill>
                <a:effectLst/>
                <a:latin typeface="Calibri" panose="020F0502020204030204" pitchFamily="34" charset="0"/>
                <a:ea typeface="Calibri" panose="020F0502020204030204" pitchFamily="34" charset="0"/>
              </a:rPr>
              <a:t>La elevene komme med forslag, lærer kommer med innspill ved behov.</a:t>
            </a:r>
            <a:endParaRPr lang="nb-NO" sz="1800" dirty="0">
              <a:effectLst/>
              <a:latin typeface="Times New Roman" panose="02020603050405020304" pitchFamily="18" charset="0"/>
              <a:ea typeface="Yu Mincho" panose="02020400000000000000" pitchFamily="18" charset="-128"/>
            </a:endParaRPr>
          </a:p>
          <a:p>
            <a:r>
              <a:rPr lang="nb-NO" sz="1800" i="1" dirty="0">
                <a:solidFill>
                  <a:srgbClr val="000000"/>
                </a:solidFill>
                <a:effectLst/>
                <a:latin typeface="Calibri" panose="020F0502020204030204" pitchFamily="34" charset="0"/>
                <a:ea typeface="Calibri" panose="020F0502020204030204" pitchFamily="34" charset="0"/>
              </a:rPr>
              <a:t>For eksempel:</a:t>
            </a:r>
            <a:endParaRPr lang="nb-NO" sz="1800" dirty="0">
              <a:effectLst/>
              <a:latin typeface="Times New Roman" panose="02020603050405020304" pitchFamily="18" charset="0"/>
              <a:ea typeface="Yu Mincho" panose="02020400000000000000" pitchFamily="18" charset="-128"/>
            </a:endParaRPr>
          </a:p>
          <a:p>
            <a:pPr algn="l"/>
            <a:r>
              <a:rPr lang="nb-NO" sz="1800" i="1"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Vi blir glade og i godt humør, vi blir sterkere i musklene og i hjertet. Vi orker mer og sover bedre på natten. Det blir lettere å sitte i ro og konsentrere oss etter at man har vært i aktivitet. </a:t>
            </a:r>
            <a:endParaRPr lang="nb-NO" sz="1800" dirty="0">
              <a:effectLst/>
              <a:latin typeface="Times New Roman" panose="02020603050405020304" pitchFamily="18" charset="0"/>
              <a:ea typeface="Yu Mincho" panose="02020400000000000000" pitchFamily="18" charset="-128"/>
            </a:endParaRPr>
          </a:p>
          <a:p>
            <a:pPr algn="l"/>
            <a:r>
              <a:rPr lang="nb-NO" sz="1800" i="1" dirty="0">
                <a:solidFill>
                  <a:srgbClr val="000000"/>
                </a:solidFill>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pPr algn="l"/>
            <a:r>
              <a:rPr lang="nb-NO" sz="1800" i="1" dirty="0">
                <a:solidFill>
                  <a:srgbClr val="000000"/>
                </a:solidFill>
                <a:effectLst/>
                <a:latin typeface="Calibri" panose="020F0502020204030204" pitchFamily="34" charset="0"/>
                <a:ea typeface="Calibri" panose="020F0502020204030204" pitchFamily="34" charset="0"/>
              </a:rPr>
              <a:t>La barna komme med innspill på hvilke aktiviteter som er bra for oss – trekk gjerne inn lek utendørs og innendørs, hverdagsaktivitet f. eks gå til og fra skolen, gå tur med familien, hoppe tau eller hoppe på trampoline etc. All aktivitet er bra, og bruke kroppen på forskjellige måter.</a:t>
            </a:r>
            <a:endParaRPr lang="nb-NO" sz="1800" dirty="0">
              <a:effectLst/>
              <a:latin typeface="Times New Roman" panose="02020603050405020304" pitchFamily="18" charset="0"/>
              <a:ea typeface="Yu Mincho" panose="02020400000000000000" pitchFamily="18" charset="-128"/>
            </a:endParaRPr>
          </a:p>
          <a:p>
            <a:endParaRPr lang="nb-NO" dirty="0"/>
          </a:p>
        </p:txBody>
      </p:sp>
      <p:sp>
        <p:nvSpPr>
          <p:cNvPr id="4" name="Plassholder for lysbildenummer 3"/>
          <p:cNvSpPr>
            <a:spLocks noGrp="1"/>
          </p:cNvSpPr>
          <p:nvPr>
            <p:ph type="sldNum" sz="quarter" idx="5"/>
          </p:nvPr>
        </p:nvSpPr>
        <p:spPr/>
        <p:txBody>
          <a:bodyPr/>
          <a:lstStyle/>
          <a:p>
            <a:fld id="{20FCBB98-08E0-4F73-8093-6DA32B724590}" type="slidenum">
              <a:rPr lang="nb-NO" smtClean="0"/>
              <a:t>5</a:t>
            </a:fld>
            <a:endParaRPr lang="nb-NO"/>
          </a:p>
        </p:txBody>
      </p:sp>
    </p:spTree>
    <p:extLst>
      <p:ext uri="{BB962C8B-B14F-4D97-AF65-F5344CB8AC3E}">
        <p14:creationId xmlns:p14="http://schemas.microsoft.com/office/powerpoint/2010/main" val="501916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Kan du huske at du har blitt mer glad av å være aktiv?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sz="1800" dirty="0">
                <a:solidFill>
                  <a:srgbClr val="000000"/>
                </a:solidFill>
                <a:effectLst/>
                <a:latin typeface="Calibri" panose="020F0502020204030204" pitchFamily="34" charset="0"/>
                <a:ea typeface="Calibri" panose="020F0502020204030204" pitchFamily="34" charset="0"/>
              </a:rPr>
              <a:t>La elevene komme med forslag, lærer kommer med innspill ved behov.</a:t>
            </a:r>
            <a:endParaRPr lang="nb-NO" sz="1800" dirty="0">
              <a:effectLst/>
              <a:latin typeface="Times New Roman" panose="02020603050405020304" pitchFamily="18" charset="0"/>
              <a:ea typeface="Yu Mincho" panose="02020400000000000000" pitchFamily="18" charset="-128"/>
            </a:endParaRPr>
          </a:p>
          <a:p>
            <a:r>
              <a:rPr lang="nb-NO" sz="1800" i="1" dirty="0">
                <a:solidFill>
                  <a:srgbClr val="000000"/>
                </a:solidFill>
                <a:effectLst/>
                <a:latin typeface="Calibri" panose="020F0502020204030204" pitchFamily="34" charset="0"/>
                <a:ea typeface="Calibri" panose="020F0502020204030204" pitchFamily="34" charset="0"/>
              </a:rPr>
              <a:t>For eksempel:</a:t>
            </a:r>
            <a:endParaRPr lang="nb-NO" sz="1800" dirty="0">
              <a:effectLst/>
              <a:latin typeface="Times New Roman" panose="02020603050405020304" pitchFamily="18" charset="0"/>
              <a:ea typeface="Yu Mincho" panose="02020400000000000000" pitchFamily="18" charset="-128"/>
            </a:endParaRPr>
          </a:p>
          <a:p>
            <a:pPr algn="l"/>
            <a:r>
              <a:rPr lang="nb-NO" sz="1800" i="1"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Fysisk aktivitet er ikke bare bra for kroppen, men også for tanker og følelser. La barna komme med innspill på hvordan det å være aktiv gjør dem mer glade og fornøyde.</a:t>
            </a:r>
            <a:endParaRPr lang="nb-NO" sz="1800" dirty="0">
              <a:effectLst/>
              <a:latin typeface="Times New Roman" panose="02020603050405020304" pitchFamily="18" charset="0"/>
              <a:ea typeface="Yu Mincho"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20FCBB98-08E0-4F73-8093-6DA32B724590}" type="slidenum">
              <a:rPr lang="nb-NO" smtClean="0"/>
              <a:t>6</a:t>
            </a:fld>
            <a:endParaRPr lang="nb-NO"/>
          </a:p>
        </p:txBody>
      </p:sp>
    </p:spTree>
    <p:extLst>
      <p:ext uri="{BB962C8B-B14F-4D97-AF65-F5344CB8AC3E}">
        <p14:creationId xmlns:p14="http://schemas.microsoft.com/office/powerpoint/2010/main" val="4240036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Hva kan gi energi til hjernen? </a:t>
            </a:r>
          </a:p>
          <a:p>
            <a:endParaRPr lang="nb-NO" dirty="0">
              <a:ea typeface="Calibri"/>
              <a:cs typeface="Calibri"/>
            </a:endParaRPr>
          </a:p>
          <a:p>
            <a:r>
              <a:rPr lang="nb-NO" sz="1800" dirty="0">
                <a:solidFill>
                  <a:srgbClr val="000000"/>
                </a:solidFill>
                <a:effectLst/>
                <a:latin typeface="Calibri" panose="020F0502020204030204" pitchFamily="34" charset="0"/>
                <a:ea typeface="Calibri" panose="020F0502020204030204" pitchFamily="34" charset="0"/>
              </a:rPr>
              <a:t>La elevene komme med forslag, lærer kommer med innspill ved behov.</a:t>
            </a:r>
            <a:endParaRPr lang="nb-NO" sz="1800" dirty="0">
              <a:effectLst/>
              <a:latin typeface="Times New Roman" panose="02020603050405020304" pitchFamily="18" charset="0"/>
              <a:ea typeface="Yu Mincho" panose="02020400000000000000" pitchFamily="18" charset="-128"/>
            </a:endParaRPr>
          </a:p>
          <a:p>
            <a:r>
              <a:rPr lang="nb-NO" sz="1800" i="1" dirty="0">
                <a:solidFill>
                  <a:srgbClr val="000000"/>
                </a:solidFill>
                <a:effectLst/>
                <a:latin typeface="Calibri" panose="020F0502020204030204" pitchFamily="34" charset="0"/>
                <a:ea typeface="Calibri" panose="020F0502020204030204" pitchFamily="34" charset="0"/>
              </a:rPr>
              <a:t>For eksempel:</a:t>
            </a:r>
            <a:endParaRPr lang="nb-NO" sz="1800" dirty="0">
              <a:effectLst/>
              <a:latin typeface="Times New Roman" panose="02020603050405020304" pitchFamily="18" charset="0"/>
              <a:ea typeface="Yu Mincho" panose="02020400000000000000" pitchFamily="18" charset="-128"/>
            </a:endParaRPr>
          </a:p>
          <a:p>
            <a:pPr algn="l"/>
            <a:r>
              <a:rPr lang="nb-NO" sz="1800" i="1"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Aktivitet, mat og drikke, søvn og hvile, være sammen med andre. </a:t>
            </a:r>
            <a:endParaRPr lang="nb-NO" sz="1800" dirty="0">
              <a:effectLst/>
              <a:latin typeface="Times New Roman" panose="02020603050405020304" pitchFamily="18" charset="0"/>
              <a:ea typeface="Yu Mincho" panose="02020400000000000000" pitchFamily="18" charset="-128"/>
            </a:endParaRPr>
          </a:p>
          <a:p>
            <a:pPr algn="l"/>
            <a:r>
              <a:rPr lang="nb-NO" sz="1800" i="1"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Kroppen får ekstra mye energi av å gjøre aktiviteter du liker, og som gjør deg glad. Hjernen vår er kroppens datamaskin og den trenger energi for at batteriet skal virke godt. </a:t>
            </a:r>
            <a:endParaRPr lang="nb-NO" sz="1800" dirty="0">
              <a:effectLst/>
              <a:latin typeface="Times New Roman" panose="02020603050405020304" pitchFamily="18" charset="0"/>
              <a:ea typeface="Yu Mincho" panose="02020400000000000000" pitchFamily="18" charset="-128"/>
            </a:endParaRPr>
          </a:p>
          <a:p>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5BF8E7EE-2DED-4B64-B8AF-6EC7B16A58D4}" type="slidenum">
              <a:rPr lang="nb-NO" smtClean="0"/>
              <a:t>7</a:t>
            </a:fld>
            <a:endParaRPr lang="nb-NO"/>
          </a:p>
        </p:txBody>
      </p:sp>
    </p:spTree>
    <p:extLst>
      <p:ext uri="{BB962C8B-B14F-4D97-AF65-F5344CB8AC3E}">
        <p14:creationId xmlns:p14="http://schemas.microsoft.com/office/powerpoint/2010/main" val="2954469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200"/>
              </a:spcBef>
            </a:pPr>
            <a:r>
              <a:rPr lang="nb-NO" sz="1800" dirty="0">
                <a:solidFill>
                  <a:srgbClr val="00756A"/>
                </a:solidFill>
                <a:effectLst/>
                <a:latin typeface="Calibri Light"/>
                <a:ea typeface="Yu Gothic Light"/>
                <a:cs typeface="Calibri Light"/>
              </a:rPr>
              <a:t>Sommerturen</a:t>
            </a:r>
          </a:p>
          <a:p>
            <a:r>
              <a:rPr lang="nb-NO" b="1" dirty="0"/>
              <a:t>Formål: </a:t>
            </a:r>
            <a:r>
              <a:rPr lang="nb-NO" dirty="0"/>
              <a:t>Fantasi, intro/ oppsummering av tema, fri bevegelse</a:t>
            </a:r>
            <a:endParaRPr lang="nb-NO" dirty="0">
              <a:ea typeface="Calibri"/>
              <a:cs typeface="Calibri"/>
            </a:endParaRPr>
          </a:p>
          <a:p>
            <a:r>
              <a:rPr lang="nb-NO" b="1" dirty="0"/>
              <a:t>Utstyr: </a:t>
            </a:r>
            <a:r>
              <a:rPr lang="nb-NO" dirty="0"/>
              <a:t>Det kan være fint med litt bakgrunnsmusikk for å få «riktig stemning»</a:t>
            </a:r>
            <a:endParaRPr lang="nb-NO" dirty="0">
              <a:ea typeface="Calibri"/>
              <a:cs typeface="Calibri"/>
            </a:endParaRPr>
          </a:p>
          <a:p>
            <a:r>
              <a:rPr lang="nb-NO" b="1" dirty="0"/>
              <a:t>Beskrivelse:</a:t>
            </a:r>
            <a:r>
              <a:rPr lang="nb-NO" dirty="0"/>
              <a:t> Forklar barna at de skal gå en deilig sommertur innenfor et avgrenset område. Du skal deretter rope ut forskjellige kommandoer, for eksempel «nå fant du en flott strand og tar deg en svømmetur». Barna skal da late som de svømmer. Du kan finne på hvilke sommeraktiviteter du vil. Ideer kan være å kaste frisbee, jogge i parken, fange en stor fisk, bli veldig solbrent, bli overrasket av en forferdelig storm, sykle, stå på skateboard og så videre. </a:t>
            </a:r>
            <a:endParaRPr lang="nb-NO" dirty="0">
              <a:ea typeface="Calibri"/>
              <a:cs typeface="Calibri"/>
            </a:endParaRPr>
          </a:p>
          <a:p>
            <a:r>
              <a:rPr lang="nb-NO" dirty="0"/>
              <a:t> </a:t>
            </a:r>
            <a:endParaRPr lang="nb-NO" dirty="0">
              <a:cs typeface="Calibri"/>
            </a:endParaRPr>
          </a:p>
          <a:p>
            <a:r>
              <a:rPr lang="nb-NO" b="1" dirty="0"/>
              <a:t>Tips:</a:t>
            </a:r>
            <a:r>
              <a:rPr lang="nb-NO" dirty="0"/>
              <a:t> Gå gjerne en vintertur også. Snøstorm, snøskred, bygge snømann, måke snø, gå på ski og skøyter er noen aktiviteter som hører med på en vintertur.</a:t>
            </a:r>
            <a:endParaRPr lang="nb-NO" dirty="0">
              <a:ea typeface="Calibri"/>
              <a:cs typeface="Calibri"/>
            </a:endParaRPr>
          </a:p>
          <a:p>
            <a:r>
              <a:rPr lang="nb-NO" dirty="0"/>
              <a:t>… eller hva med en </a:t>
            </a:r>
            <a:r>
              <a:rPr lang="nb-NO" b="1" dirty="0"/>
              <a:t>romferd? </a:t>
            </a:r>
            <a:r>
              <a:rPr lang="nb-NO" dirty="0"/>
              <a:t>Der de skyter opp i et hopp (med armene over hodet), blir vektløse, vandrer i månetempo, blåser bort av solvind, osv.</a:t>
            </a:r>
            <a:endParaRPr lang="nb-NO" dirty="0">
              <a:cs typeface="Calibri"/>
            </a:endParaRPr>
          </a:p>
          <a:p>
            <a:pPr>
              <a:lnSpc>
                <a:spcPct val="107000"/>
              </a:lnSpc>
              <a:spcAft>
                <a:spcPts val="800"/>
              </a:spcAft>
            </a:pPr>
            <a:endParaRPr lang="nb-NO" sz="1800">
              <a:effectLst/>
              <a:latin typeface="Calibri"/>
              <a:ea typeface="Calibri" panose="020F0502020204030204" pitchFamily="34" charset="0"/>
              <a:cs typeface="Calibri"/>
            </a:endParaRPr>
          </a:p>
          <a:p>
            <a:endParaRPr lang="nb-NO" b="0"/>
          </a:p>
        </p:txBody>
      </p:sp>
      <p:sp>
        <p:nvSpPr>
          <p:cNvPr id="4" name="Plassholder for lysbildenummer 3"/>
          <p:cNvSpPr>
            <a:spLocks noGrp="1"/>
          </p:cNvSpPr>
          <p:nvPr>
            <p:ph type="sldNum" sz="quarter" idx="5"/>
          </p:nvPr>
        </p:nvSpPr>
        <p:spPr/>
        <p:txBody>
          <a:bodyPr/>
          <a:lstStyle/>
          <a:p>
            <a:fld id="{20FCBB98-08E0-4F73-8093-6DA32B724590}" type="slidenum">
              <a:rPr lang="nb-NO" smtClean="0"/>
              <a:t>8</a:t>
            </a:fld>
            <a:endParaRPr lang="nb-NO"/>
          </a:p>
        </p:txBody>
      </p:sp>
    </p:spTree>
    <p:extLst>
      <p:ext uri="{BB962C8B-B14F-4D97-AF65-F5344CB8AC3E}">
        <p14:creationId xmlns:p14="http://schemas.microsoft.com/office/powerpoint/2010/main" val="2241929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setter oss i ringen og oppsummerer sammen.</a:t>
            </a:r>
            <a:endParaRPr lang="en-US"/>
          </a:p>
          <a:p>
            <a:r>
              <a:rPr lang="nb-NO" i="1"/>
              <a:t>Prosess:</a:t>
            </a:r>
            <a:r>
              <a:rPr lang="nb-NO"/>
              <a:t> Sende en ball e.l. rundt i ringen. Alle får ordet etter tur. Elevene sier en ting hver. Det er helt fint å si det samme som de andre, eller noe annet. Vi tar et spørsmål av gangen. </a:t>
            </a:r>
            <a:endParaRPr lang="en-US"/>
          </a:p>
          <a:p>
            <a:r>
              <a:rPr lang="nb-NO" dirty="0"/>
              <a:t>Vi bytter spørsmål underveis, f. eks når 5-6 elever har svart.</a:t>
            </a:r>
            <a:endParaRPr lang="en-US" dirty="0"/>
          </a:p>
          <a:p>
            <a:endParaRPr lang="nb-NO" dirty="0"/>
          </a:p>
          <a:p>
            <a:pPr marL="285750" indent="-285750">
              <a:buFont typeface="Symbol,Sans-Serif"/>
              <a:buChar char="•"/>
            </a:pPr>
            <a:r>
              <a:rPr lang="nb-NO" dirty="0"/>
              <a:t>Hva likte du i dag? </a:t>
            </a:r>
            <a:endParaRPr lang="en-US" dirty="0"/>
          </a:p>
          <a:p>
            <a:pPr marL="285750" indent="-285750">
              <a:buFont typeface="Symbol,Sans-Serif"/>
              <a:buChar char="•"/>
            </a:pPr>
            <a:r>
              <a:rPr lang="nb-NO" dirty="0"/>
              <a:t>Hva lærte du? </a:t>
            </a:r>
            <a:endParaRPr lang="en-US" dirty="0"/>
          </a:p>
          <a:p>
            <a:pPr marL="285750" indent="-285750">
              <a:buFont typeface="Symbol,Sans-Serif"/>
              <a:buChar char="•"/>
            </a:pPr>
            <a:r>
              <a:rPr lang="nb-NO" dirty="0"/>
              <a:t>Hvorfor er dette viktig? </a:t>
            </a:r>
            <a:endParaRPr lang="en-US" dirty="0"/>
          </a:p>
          <a:p>
            <a:pPr marL="285750" indent="-285750">
              <a:buFont typeface="Symbol,Sans-Serif"/>
              <a:buChar char="•"/>
            </a:pPr>
            <a:r>
              <a:rPr lang="nb-NO" dirty="0"/>
              <a:t>Hva kan vi øve på? </a:t>
            </a:r>
            <a:endParaRPr lang="en-US" dirty="0"/>
          </a:p>
          <a:p>
            <a:endParaRPr lang="nb-NO" dirty="0"/>
          </a:p>
          <a:p>
            <a:r>
              <a:rPr lang="nb-NO" dirty="0"/>
              <a:t>Foto: Bildet er tatt av Bildet er tatt av </a:t>
            </a:r>
            <a:r>
              <a:rPr lang="nb-NO" dirty="0">
                <a:hlinkClick r:id="rId3"/>
              </a:rPr>
              <a:t>Alexas_Fotos</a:t>
            </a:r>
            <a:r>
              <a:rPr lang="nb-NO" dirty="0"/>
              <a:t> fra </a:t>
            </a:r>
            <a:r>
              <a:rPr lang="nb-NO" dirty="0">
                <a:hlinkClick r:id="rId4"/>
              </a:rPr>
              <a:t>Pixabay</a:t>
            </a:r>
            <a:r>
              <a:rPr lang="nb-NO" dirty="0"/>
              <a:t> </a:t>
            </a:r>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737E9971-35A5-C144-955B-B463B8C9BB68}" type="slidenum">
              <a:rPr lang="nb-NO" smtClean="0"/>
              <a:t>9</a:t>
            </a:fld>
            <a:endParaRPr lang="nb-NO"/>
          </a:p>
        </p:txBody>
      </p:sp>
    </p:spTree>
    <p:extLst>
      <p:ext uri="{BB962C8B-B14F-4D97-AF65-F5344CB8AC3E}">
        <p14:creationId xmlns:p14="http://schemas.microsoft.com/office/powerpoint/2010/main" val="16581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EDCBF-A660-ED4B-566B-E8E92958CAC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B4A6C9-5CC5-EAB1-1394-2A65AD3EF4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2851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7037408"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3" name="Bilde 2">
            <a:extLst>
              <a:ext uri="{FF2B5EF4-FFF2-40B4-BE49-F238E27FC236}">
                <a16:creationId xmlns:a16="http://schemas.microsoft.com/office/drawing/2014/main" id="{99B1B098-01B8-9E4B-56A8-CB64DD5F2E3D}"/>
              </a:ext>
            </a:extLst>
          </p:cNvPr>
          <p:cNvPicPr>
            <a:picLocks noChangeAspect="1"/>
          </p:cNvPicPr>
          <p:nvPr userDrawn="1"/>
        </p:nvPicPr>
        <p:blipFill>
          <a:blip r:embed="rId2"/>
          <a:stretch>
            <a:fillRect/>
          </a:stretch>
        </p:blipFill>
        <p:spPr>
          <a:xfrm>
            <a:off x="10386009" y="926472"/>
            <a:ext cx="3039619" cy="1838094"/>
          </a:xfrm>
          <a:prstGeom prst="rect">
            <a:avLst/>
          </a:prstGeom>
        </p:spPr>
      </p:pic>
    </p:spTree>
    <p:extLst>
      <p:ext uri="{BB962C8B-B14F-4D97-AF65-F5344CB8AC3E}">
        <p14:creationId xmlns:p14="http://schemas.microsoft.com/office/powerpoint/2010/main" val="303382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627321-09CD-7E4C-A03E-E063D1D59C4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2A6FC44-80E3-004E-86FA-1113D21DBEC9}"/>
              </a:ext>
            </a:extLst>
          </p:cNvPr>
          <p:cNvSpPr>
            <a:spLocks noGrp="1"/>
          </p:cNvSpPr>
          <p:nvPr>
            <p:ph type="subTitle" idx="1"/>
          </p:nvPr>
        </p:nvSpPr>
        <p:spPr>
          <a:xfrm>
            <a:off x="1524000" y="3602038"/>
            <a:ext cx="9144000" cy="1655762"/>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483282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3B5D5-4245-884C-B3E4-1AED4E22599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EC55E50-CA30-1E47-8D59-F697AEC38129}"/>
              </a:ext>
            </a:extLst>
          </p:cNvPr>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75063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9352419" cy="2852737"/>
          </a:xfrm>
        </p:spPr>
        <p:txBody>
          <a:bodyPr anchor="b"/>
          <a:lstStyle>
            <a:lvl1pPr>
              <a:defRPr sz="60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5" name="Bilde 4" descr="Et bilde som inneholder silhuetter, vektorgrafikk&#10;&#10;Automatisk generert beskrivelse">
            <a:extLst>
              <a:ext uri="{FF2B5EF4-FFF2-40B4-BE49-F238E27FC236}">
                <a16:creationId xmlns:a16="http://schemas.microsoft.com/office/drawing/2014/main" id="{E9A678A4-823C-836F-BAAF-99FC72B60A1C}"/>
              </a:ext>
            </a:extLst>
          </p:cNvPr>
          <p:cNvPicPr>
            <a:picLocks noChangeAspect="1"/>
          </p:cNvPicPr>
          <p:nvPr userDrawn="1"/>
        </p:nvPicPr>
        <p:blipFill>
          <a:blip r:embed="rId2"/>
          <a:stretch>
            <a:fillRect/>
          </a:stretch>
        </p:blipFill>
        <p:spPr>
          <a:xfrm flipH="1">
            <a:off x="6774874" y="-1577883"/>
            <a:ext cx="8708664" cy="9106004"/>
          </a:xfrm>
          <a:prstGeom prst="rect">
            <a:avLst/>
          </a:prstGeom>
        </p:spPr>
      </p:pic>
    </p:spTree>
    <p:extLst>
      <p:ext uri="{BB962C8B-B14F-4D97-AF65-F5344CB8AC3E}">
        <p14:creationId xmlns:p14="http://schemas.microsoft.com/office/powerpoint/2010/main" val="1182924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244CA-01E8-4941-9C4F-C7D22418BB32}"/>
              </a:ext>
            </a:extLst>
          </p:cNvPr>
          <p:cNvSpPr>
            <a:spLocks noGrp="1"/>
          </p:cNvSpPr>
          <p:nvPr>
            <p:ph type="title"/>
          </p:nvPr>
        </p:nvSpPr>
        <p:spPr/>
        <p:txBody>
          <a:bodyPr/>
          <a:lstStyle/>
          <a:p>
            <a:r>
              <a:rPr lang="nb-NO"/>
              <a:t>Klikk for å redigere tittelstil</a:t>
            </a:r>
          </a:p>
        </p:txBody>
      </p:sp>
      <p:sp>
        <p:nvSpPr>
          <p:cNvPr id="5" name="Plassholder for tekst 2">
            <a:extLst>
              <a:ext uri="{FF2B5EF4-FFF2-40B4-BE49-F238E27FC236}">
                <a16:creationId xmlns:a16="http://schemas.microsoft.com/office/drawing/2014/main" id="{F9BCAB48-F424-6D4B-AA19-81B8F95C9801}"/>
              </a:ext>
            </a:extLst>
          </p:cNvPr>
          <p:cNvSpPr>
            <a:spLocks noGrp="1"/>
          </p:cNvSpPr>
          <p:nvPr>
            <p:ph type="body" idx="10"/>
          </p:nvPr>
        </p:nvSpPr>
        <p:spPr>
          <a:xfrm>
            <a:off x="581889" y="2007703"/>
            <a:ext cx="10993584" cy="3896139"/>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14358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1">
            <a:extLst>
              <a:ext uri="{FF2B5EF4-FFF2-40B4-BE49-F238E27FC236}">
                <a16:creationId xmlns:a16="http://schemas.microsoft.com/office/drawing/2014/main" id="{255CCC1D-290E-D24F-8E8C-DCD80863DF85}"/>
              </a:ext>
            </a:extLst>
          </p:cNvPr>
          <p:cNvSpPr>
            <a:spLocks noGrp="1"/>
          </p:cNvSpPr>
          <p:nvPr>
            <p:ph type="title"/>
          </p:nvPr>
        </p:nvSpPr>
        <p:spPr>
          <a:xfrm>
            <a:off x="3617842" y="543509"/>
            <a:ext cx="7981120" cy="1500320"/>
          </a:xfrm>
        </p:spPr>
        <p:txBody>
          <a:bodyPr anchor="b">
            <a:normAutofit/>
          </a:bodyPr>
          <a:lstStyle>
            <a:lvl1pPr>
              <a:defRPr sz="3000"/>
            </a:lvl1pPr>
          </a:lstStyle>
          <a:p>
            <a:r>
              <a:rPr lang="nb-NO"/>
              <a:t>Klikk for å redigere tittelstil</a:t>
            </a:r>
          </a:p>
        </p:txBody>
      </p:sp>
      <p:pic>
        <p:nvPicPr>
          <p:cNvPr id="8" name="Bilde 7">
            <a:extLst>
              <a:ext uri="{FF2B5EF4-FFF2-40B4-BE49-F238E27FC236}">
                <a16:creationId xmlns:a16="http://schemas.microsoft.com/office/drawing/2014/main" id="{3A422E9A-A3FB-EE0A-EF08-C93ED821EF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49306" y="1118464"/>
            <a:ext cx="10007343" cy="7072416"/>
          </a:xfrm>
          <a:prstGeom prst="rect">
            <a:avLst/>
          </a:prstGeom>
        </p:spPr>
      </p:pic>
    </p:spTree>
    <p:extLst>
      <p:ext uri="{BB962C8B-B14F-4D97-AF65-F5344CB8AC3E}">
        <p14:creationId xmlns:p14="http://schemas.microsoft.com/office/powerpoint/2010/main" val="2847431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54415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12192000"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993914" y="5227983"/>
            <a:ext cx="5546034" cy="1262269"/>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842185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7037408"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3" name="Bilde 2">
            <a:extLst>
              <a:ext uri="{FF2B5EF4-FFF2-40B4-BE49-F238E27FC236}">
                <a16:creationId xmlns:a16="http://schemas.microsoft.com/office/drawing/2014/main" id="{99B1B098-01B8-9E4B-56A8-CB64DD5F2E3D}"/>
              </a:ext>
            </a:extLst>
          </p:cNvPr>
          <p:cNvPicPr>
            <a:picLocks noChangeAspect="1"/>
          </p:cNvPicPr>
          <p:nvPr userDrawn="1"/>
        </p:nvPicPr>
        <p:blipFill>
          <a:blip r:embed="rId2"/>
          <a:stretch>
            <a:fillRect/>
          </a:stretch>
        </p:blipFill>
        <p:spPr>
          <a:xfrm>
            <a:off x="10386009" y="926472"/>
            <a:ext cx="3039619" cy="1838094"/>
          </a:xfrm>
          <a:prstGeom prst="rect">
            <a:avLst/>
          </a:prstGeom>
        </p:spPr>
      </p:pic>
    </p:spTree>
    <p:extLst>
      <p:ext uri="{BB962C8B-B14F-4D97-AF65-F5344CB8AC3E}">
        <p14:creationId xmlns:p14="http://schemas.microsoft.com/office/powerpoint/2010/main" val="1667157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437322" y="447261"/>
            <a:ext cx="6758608" cy="4726056"/>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437322" y="5546036"/>
            <a:ext cx="7682948" cy="864703"/>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ilde 7">
            <a:extLst>
              <a:ext uri="{FF2B5EF4-FFF2-40B4-BE49-F238E27FC236}">
                <a16:creationId xmlns:a16="http://schemas.microsoft.com/office/drawing/2014/main" id="{A3C7CC5C-DB45-7649-A246-96AE37B0DA16}"/>
              </a:ext>
            </a:extLst>
          </p:cNvPr>
          <p:cNvSpPr>
            <a:spLocks noGrp="1"/>
          </p:cNvSpPr>
          <p:nvPr>
            <p:ph type="pic" idx="11"/>
          </p:nvPr>
        </p:nvSpPr>
        <p:spPr>
          <a:xfrm>
            <a:off x="7494104" y="447261"/>
            <a:ext cx="3462131" cy="2256182"/>
          </a:xfrm>
          <a:prstGeom prst="rect">
            <a:avLst/>
          </a:prstGeom>
        </p:spPr>
      </p:sp>
      <p:sp>
        <p:nvSpPr>
          <p:cNvPr id="8" name="Plassholder for bilde 7">
            <a:extLst>
              <a:ext uri="{FF2B5EF4-FFF2-40B4-BE49-F238E27FC236}">
                <a16:creationId xmlns:a16="http://schemas.microsoft.com/office/drawing/2014/main" id="{CA394562-8932-984B-AB93-8DC6578417D3}"/>
              </a:ext>
            </a:extLst>
          </p:cNvPr>
          <p:cNvSpPr>
            <a:spLocks noGrp="1"/>
          </p:cNvSpPr>
          <p:nvPr>
            <p:ph type="pic" idx="12"/>
          </p:nvPr>
        </p:nvSpPr>
        <p:spPr>
          <a:xfrm>
            <a:off x="7494104" y="2917135"/>
            <a:ext cx="3462131" cy="2256182"/>
          </a:xfrm>
          <a:prstGeom prst="rect">
            <a:avLst/>
          </a:prstGeom>
        </p:spPr>
      </p:sp>
    </p:spTree>
    <p:extLst>
      <p:ext uri="{BB962C8B-B14F-4D97-AF65-F5344CB8AC3E}">
        <p14:creationId xmlns:p14="http://schemas.microsoft.com/office/powerpoint/2010/main" val="180116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47E672-3AB7-CD63-6C69-0E787AE561BE}"/>
              </a:ext>
            </a:extLst>
          </p:cNvPr>
          <p:cNvSpPr>
            <a:spLocks noGrp="1"/>
          </p:cNvSpPr>
          <p:nvPr>
            <p:ph type="ctrTitle"/>
          </p:nvPr>
        </p:nvSpPr>
        <p:spPr>
          <a:xfrm>
            <a:off x="1550893" y="4914276"/>
            <a:ext cx="8980968" cy="1099842"/>
          </a:xfrm>
          <a:prstGeom prst="rect">
            <a:avLst/>
          </a:prstGeom>
        </p:spPr>
        <p:txBody>
          <a:bodyPr anchor="b"/>
          <a:lstStyle>
            <a:lvl1pPr algn="ctr">
              <a:defRPr sz="6000"/>
            </a:lvl1pPr>
          </a:lstStyle>
          <a:p>
            <a:r>
              <a:rPr lang="nb-NO"/>
              <a:t>Klikk for å redigere tittelstil</a:t>
            </a:r>
          </a:p>
        </p:txBody>
      </p:sp>
    </p:spTree>
    <p:extLst>
      <p:ext uri="{BB962C8B-B14F-4D97-AF65-F5344CB8AC3E}">
        <p14:creationId xmlns:p14="http://schemas.microsoft.com/office/powerpoint/2010/main" val="1272080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12192000"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993914" y="5227983"/>
            <a:ext cx="5546034" cy="1262269"/>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477119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3B5D5-4245-884C-B3E4-1AED4E225992}"/>
              </a:ext>
            </a:extLst>
          </p:cNvPr>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EC55E50-CA30-1E47-8D59-F697AEC38129}"/>
              </a:ext>
            </a:extLst>
          </p:cNvPr>
          <p:cNvSpPr>
            <a:spLocks noGrp="1"/>
          </p:cNvSpPr>
          <p:nvPr>
            <p:ph idx="1"/>
          </p:nvPr>
        </p:nvSpPr>
        <p:spPr>
          <a:xfrm>
            <a:off x="581889" y="1825625"/>
            <a:ext cx="10993584" cy="389976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28032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10826750" cy="2852737"/>
          </a:xfrm>
          <a:prstGeom prst="rect">
            <a:avLst/>
          </a:prstGeom>
        </p:spPr>
        <p:txBody>
          <a:bodyPr anchor="b"/>
          <a:lstStyle>
            <a:lvl1pPr>
              <a:defRPr sz="60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8" y="3882881"/>
            <a:ext cx="1082674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033933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244CA-01E8-4941-9C4F-C7D22418BB32}"/>
              </a:ext>
            </a:extLst>
          </p:cNvPr>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C1BD739-4466-EE4A-8335-F7F1373C42F9}"/>
              </a:ext>
            </a:extLst>
          </p:cNvPr>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07E102-81DF-024D-9060-93851F9FE2E7}"/>
              </a:ext>
            </a:extLst>
          </p:cNvPr>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0334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tellysbilde">
    <p:bg>
      <p:bgRef idx="1001">
        <a:schemeClr val="bg2"/>
      </p:bgRef>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50D1785-77B1-9B5E-84E2-5C6379AE05EB}"/>
              </a:ext>
            </a:extLst>
          </p:cNvPr>
          <p:cNvPicPr>
            <a:picLocks noChangeAspect="1"/>
          </p:cNvPicPr>
          <p:nvPr userDrawn="1"/>
        </p:nvPicPr>
        <p:blipFill>
          <a:blip r:embed="rId2"/>
          <a:stretch>
            <a:fillRect/>
          </a:stretch>
        </p:blipFill>
        <p:spPr>
          <a:xfrm>
            <a:off x="4725193" y="1832732"/>
            <a:ext cx="2741613" cy="3192536"/>
          </a:xfrm>
          <a:prstGeom prst="rect">
            <a:avLst/>
          </a:prstGeom>
        </p:spPr>
      </p:pic>
      <p:pic>
        <p:nvPicPr>
          <p:cNvPr id="6" name="Bilde 5" descr="Et bilde som inneholder vektorgrafikk&#10;&#10;Automatisk generert beskrivelse">
            <a:extLst>
              <a:ext uri="{FF2B5EF4-FFF2-40B4-BE49-F238E27FC236}">
                <a16:creationId xmlns:a16="http://schemas.microsoft.com/office/drawing/2014/main" id="{D1670B37-2F34-60AB-DDB6-3F87E672689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42387" y="-270927"/>
            <a:ext cx="12221943" cy="8637524"/>
          </a:xfrm>
          <a:prstGeom prst="rect">
            <a:avLst/>
          </a:prstGeom>
        </p:spPr>
      </p:pic>
    </p:spTree>
    <p:extLst>
      <p:ext uri="{BB962C8B-B14F-4D97-AF65-F5344CB8AC3E}">
        <p14:creationId xmlns:p14="http://schemas.microsoft.com/office/powerpoint/2010/main" val="442896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p:bg>
      <p:bgRef idx="1001">
        <a:schemeClr val="bg2"/>
      </p:bgRef>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7D9C9F5-E853-14D8-6FEB-851962EE0C33}"/>
              </a:ext>
            </a:extLst>
          </p:cNvPr>
          <p:cNvPicPr>
            <a:picLocks noChangeAspect="1"/>
          </p:cNvPicPr>
          <p:nvPr userDrawn="1"/>
        </p:nvPicPr>
        <p:blipFill>
          <a:blip r:embed="rId2"/>
          <a:stretch>
            <a:fillRect/>
          </a:stretch>
        </p:blipFill>
        <p:spPr>
          <a:xfrm>
            <a:off x="11079133" y="5823557"/>
            <a:ext cx="659963" cy="768510"/>
          </a:xfrm>
          <a:prstGeom prst="rect">
            <a:avLst/>
          </a:prstGeom>
        </p:spPr>
      </p:pic>
      <p:pic>
        <p:nvPicPr>
          <p:cNvPr id="7" name="Bilde 6">
            <a:extLst>
              <a:ext uri="{FF2B5EF4-FFF2-40B4-BE49-F238E27FC236}">
                <a16:creationId xmlns:a16="http://schemas.microsoft.com/office/drawing/2014/main" id="{82C591DC-4BA5-EC5F-8D00-97DA1AE1F2C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27812" y="-947667"/>
            <a:ext cx="13498293" cy="9539549"/>
          </a:xfrm>
          <a:prstGeom prst="rect">
            <a:avLst/>
          </a:prstGeom>
        </p:spPr>
      </p:pic>
    </p:spTree>
    <p:extLst>
      <p:ext uri="{BB962C8B-B14F-4D97-AF65-F5344CB8AC3E}">
        <p14:creationId xmlns:p14="http://schemas.microsoft.com/office/powerpoint/2010/main" val="21021195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tx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55F2080-DA26-FE88-6D25-532394502286}"/>
              </a:ext>
            </a:extLst>
          </p:cNvPr>
          <p:cNvPicPr>
            <a:picLocks noChangeAspect="1"/>
          </p:cNvPicPr>
          <p:nvPr userDrawn="1"/>
        </p:nvPicPr>
        <p:blipFill>
          <a:blip r:embed="rId2"/>
          <a:stretch>
            <a:fillRect/>
          </a:stretch>
        </p:blipFill>
        <p:spPr>
          <a:xfrm>
            <a:off x="11100563" y="5823557"/>
            <a:ext cx="659963" cy="768510"/>
          </a:xfrm>
          <a:prstGeom prst="rect">
            <a:avLst/>
          </a:prstGeom>
        </p:spPr>
      </p:pic>
      <p:pic>
        <p:nvPicPr>
          <p:cNvPr id="14" name="Bilde 13">
            <a:extLst>
              <a:ext uri="{FF2B5EF4-FFF2-40B4-BE49-F238E27FC236}">
                <a16:creationId xmlns:a16="http://schemas.microsoft.com/office/drawing/2014/main" id="{C194DBD9-7579-69BE-3C8A-50066CB53645}"/>
              </a:ext>
            </a:extLst>
          </p:cNvPr>
          <p:cNvPicPr>
            <a:picLocks noChangeAspect="1"/>
          </p:cNvPicPr>
          <p:nvPr userDrawn="1"/>
        </p:nvPicPr>
        <p:blipFill>
          <a:blip r:embed="rId3"/>
          <a:stretch>
            <a:fillRect/>
          </a:stretch>
        </p:blipFill>
        <p:spPr>
          <a:xfrm>
            <a:off x="-868689" y="-1128714"/>
            <a:ext cx="8683951" cy="8873557"/>
          </a:xfrm>
          <a:prstGeom prst="rect">
            <a:avLst/>
          </a:prstGeom>
        </p:spPr>
      </p:pic>
    </p:spTree>
    <p:extLst>
      <p:ext uri="{BB962C8B-B14F-4D97-AF65-F5344CB8AC3E}">
        <p14:creationId xmlns:p14="http://schemas.microsoft.com/office/powerpoint/2010/main" val="299741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tellysbilde">
    <p:bg>
      <p:bgRef idx="1001">
        <a:schemeClr val="bg2"/>
      </p:bgRef>
    </p:bg>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564F2221-E1FA-6C8B-69CE-066B58D92E25}"/>
              </a:ext>
            </a:extLst>
          </p:cNvPr>
          <p:cNvPicPr>
            <a:picLocks noChangeAspect="1"/>
          </p:cNvPicPr>
          <p:nvPr userDrawn="1"/>
        </p:nvPicPr>
        <p:blipFill>
          <a:blip r:embed="rId2"/>
          <a:stretch>
            <a:fillRect/>
          </a:stretch>
        </p:blipFill>
        <p:spPr>
          <a:xfrm>
            <a:off x="11100563" y="5823557"/>
            <a:ext cx="659963" cy="768510"/>
          </a:xfrm>
          <a:prstGeom prst="rect">
            <a:avLst/>
          </a:prstGeom>
        </p:spPr>
      </p:pic>
      <p:pic>
        <p:nvPicPr>
          <p:cNvPr id="5" name="Bilde 4" descr="Et bilde som inneholder sport, idrett&#10;&#10;Automatisk generert beskrivelse">
            <a:extLst>
              <a:ext uri="{FF2B5EF4-FFF2-40B4-BE49-F238E27FC236}">
                <a16:creationId xmlns:a16="http://schemas.microsoft.com/office/drawing/2014/main" id="{74F869F4-A9BB-3B80-29DF-2E099B546DE3}"/>
              </a:ext>
            </a:extLst>
          </p:cNvPr>
          <p:cNvPicPr>
            <a:picLocks noChangeAspect="1"/>
          </p:cNvPicPr>
          <p:nvPr userDrawn="1"/>
        </p:nvPicPr>
        <p:blipFill>
          <a:blip r:embed="rId3"/>
          <a:stretch>
            <a:fillRect/>
          </a:stretch>
        </p:blipFill>
        <p:spPr>
          <a:xfrm>
            <a:off x="5045075" y="-100012"/>
            <a:ext cx="7563644" cy="7728789"/>
          </a:xfrm>
          <a:prstGeom prst="rect">
            <a:avLst/>
          </a:prstGeom>
        </p:spPr>
      </p:pic>
    </p:spTree>
    <p:extLst>
      <p:ext uri="{BB962C8B-B14F-4D97-AF65-F5344CB8AC3E}">
        <p14:creationId xmlns:p14="http://schemas.microsoft.com/office/powerpoint/2010/main" val="349886458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33B1B9A-56AB-0438-C127-EE398D2EAF36}"/>
              </a:ext>
            </a:extLst>
          </p:cNvPr>
          <p:cNvPicPr>
            <a:picLocks noChangeAspect="1"/>
          </p:cNvPicPr>
          <p:nvPr userDrawn="1"/>
        </p:nvPicPr>
        <p:blipFill>
          <a:blip r:embed="rId2"/>
          <a:stretch>
            <a:fillRect/>
          </a:stretch>
        </p:blipFill>
        <p:spPr>
          <a:xfrm>
            <a:off x="11079133" y="5823557"/>
            <a:ext cx="659963" cy="768510"/>
          </a:xfrm>
          <a:prstGeom prst="rect">
            <a:avLst/>
          </a:prstGeom>
        </p:spPr>
      </p:pic>
      <p:pic>
        <p:nvPicPr>
          <p:cNvPr id="5" name="Bilde 4">
            <a:extLst>
              <a:ext uri="{FF2B5EF4-FFF2-40B4-BE49-F238E27FC236}">
                <a16:creationId xmlns:a16="http://schemas.microsoft.com/office/drawing/2014/main" id="{EACA3921-4FFD-2029-34BE-EC8370C83645}"/>
              </a:ext>
            </a:extLst>
          </p:cNvPr>
          <p:cNvPicPr>
            <a:picLocks noChangeAspect="1"/>
          </p:cNvPicPr>
          <p:nvPr userDrawn="1"/>
        </p:nvPicPr>
        <p:blipFill>
          <a:blip r:embed="rId3"/>
          <a:stretch>
            <a:fillRect/>
          </a:stretch>
        </p:blipFill>
        <p:spPr>
          <a:xfrm>
            <a:off x="-483347" y="264212"/>
            <a:ext cx="5816600" cy="5943600"/>
          </a:xfrm>
          <a:prstGeom prst="rect">
            <a:avLst/>
          </a:prstGeom>
        </p:spPr>
      </p:pic>
    </p:spTree>
    <p:extLst>
      <p:ext uri="{BB962C8B-B14F-4D97-AF65-F5344CB8AC3E}">
        <p14:creationId xmlns:p14="http://schemas.microsoft.com/office/powerpoint/2010/main" val="1836568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9352419" cy="2852737"/>
          </a:xfrm>
        </p:spPr>
        <p:txBody>
          <a:bodyPr anchor="b"/>
          <a:lstStyle>
            <a:lvl1pPr>
              <a:defRPr sz="60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5" name="Bilde 4" descr="Et bilde som inneholder silhuetter, vektorgrafikk&#10;&#10;Automatisk generert beskrivelse">
            <a:extLst>
              <a:ext uri="{FF2B5EF4-FFF2-40B4-BE49-F238E27FC236}">
                <a16:creationId xmlns:a16="http://schemas.microsoft.com/office/drawing/2014/main" id="{E9A678A4-823C-836F-BAAF-99FC72B60A1C}"/>
              </a:ext>
            </a:extLst>
          </p:cNvPr>
          <p:cNvPicPr>
            <a:picLocks noChangeAspect="1"/>
          </p:cNvPicPr>
          <p:nvPr userDrawn="1"/>
        </p:nvPicPr>
        <p:blipFill>
          <a:blip r:embed="rId2"/>
          <a:stretch>
            <a:fillRect/>
          </a:stretch>
        </p:blipFill>
        <p:spPr>
          <a:xfrm flipH="1">
            <a:off x="6774874" y="-1577883"/>
            <a:ext cx="8708664" cy="9106004"/>
          </a:xfrm>
          <a:prstGeom prst="rect">
            <a:avLst/>
          </a:prstGeom>
        </p:spPr>
      </p:pic>
    </p:spTree>
    <p:extLst>
      <p:ext uri="{BB962C8B-B14F-4D97-AF65-F5344CB8AC3E}">
        <p14:creationId xmlns:p14="http://schemas.microsoft.com/office/powerpoint/2010/main" val="40589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340055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80FC79D-184C-6445-B130-27F3CDC780D7}"/>
              </a:ext>
            </a:extLst>
          </p:cNvPr>
          <p:cNvPicPr>
            <a:picLocks noChangeAspect="1"/>
          </p:cNvPicPr>
          <p:nvPr userDrawn="1"/>
        </p:nvPicPr>
        <p:blipFill>
          <a:blip r:embed="rId3"/>
          <a:stretch>
            <a:fillRect/>
          </a:stretch>
        </p:blipFill>
        <p:spPr>
          <a:xfrm>
            <a:off x="11079133" y="5823557"/>
            <a:ext cx="659963" cy="768510"/>
          </a:xfrm>
          <a:prstGeom prst="rect">
            <a:avLst/>
          </a:prstGeom>
        </p:spPr>
      </p:pic>
      <p:pic>
        <p:nvPicPr>
          <p:cNvPr id="9" name="Bilde 8" descr="Et bilde som inneholder leke, vektorgrafikk&#10;&#10;Automatisk generert beskrivelse">
            <a:extLst>
              <a:ext uri="{FF2B5EF4-FFF2-40B4-BE49-F238E27FC236}">
                <a16:creationId xmlns:a16="http://schemas.microsoft.com/office/drawing/2014/main" id="{5692691E-C84D-CE6A-B806-DEA8130DAAB8}"/>
              </a:ext>
            </a:extLst>
          </p:cNvPr>
          <p:cNvPicPr>
            <a:picLocks noChangeAspect="1"/>
          </p:cNvPicPr>
          <p:nvPr userDrawn="1"/>
        </p:nvPicPr>
        <p:blipFill>
          <a:blip r:embed="rId4"/>
          <a:stretch>
            <a:fillRect/>
          </a:stretch>
        </p:blipFill>
        <p:spPr>
          <a:xfrm>
            <a:off x="-935831" y="-315760"/>
            <a:ext cx="7329488" cy="7489520"/>
          </a:xfrm>
          <a:prstGeom prst="rect">
            <a:avLst/>
          </a:prstGeom>
        </p:spPr>
      </p:pic>
    </p:spTree>
    <p:extLst>
      <p:ext uri="{BB962C8B-B14F-4D97-AF65-F5344CB8AC3E}">
        <p14:creationId xmlns:p14="http://schemas.microsoft.com/office/powerpoint/2010/main" val="4060189657"/>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AE3014C-5444-7690-3015-000DC900ECDF}"/>
              </a:ext>
            </a:extLst>
          </p:cNvPr>
          <p:cNvPicPr>
            <a:picLocks noChangeAspect="1"/>
          </p:cNvPicPr>
          <p:nvPr userDrawn="1"/>
        </p:nvPicPr>
        <p:blipFill>
          <a:blip r:embed="rId3"/>
          <a:stretch>
            <a:fillRect/>
          </a:stretch>
        </p:blipFill>
        <p:spPr>
          <a:xfrm>
            <a:off x="11079133" y="5823557"/>
            <a:ext cx="659963" cy="768510"/>
          </a:xfrm>
          <a:prstGeom prst="rect">
            <a:avLst/>
          </a:prstGeom>
        </p:spPr>
      </p:pic>
      <p:pic>
        <p:nvPicPr>
          <p:cNvPr id="8" name="Bilde 7">
            <a:extLst>
              <a:ext uri="{FF2B5EF4-FFF2-40B4-BE49-F238E27FC236}">
                <a16:creationId xmlns:a16="http://schemas.microsoft.com/office/drawing/2014/main" id="{7AB584A9-7338-F410-0FE6-B44C313B48D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01292" y="-1427170"/>
            <a:ext cx="12181768" cy="8609131"/>
          </a:xfrm>
          <a:prstGeom prst="rect">
            <a:avLst/>
          </a:prstGeom>
        </p:spPr>
      </p:pic>
    </p:spTree>
    <p:extLst>
      <p:ext uri="{BB962C8B-B14F-4D97-AF65-F5344CB8AC3E}">
        <p14:creationId xmlns:p14="http://schemas.microsoft.com/office/powerpoint/2010/main" val="3783863877"/>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123268"/>
      </p:ext>
    </p:extLst>
  </p:cSld>
  <p:clrMap bg1="lt1" tx1="dk1" bg2="lt2" tx2="dk2" accent1="accent1" accent2="accent2" accent3="accent3" accent4="accent4" accent5="accent5" accent6="accent6" hlink="hlink" folHlink="folHlink"/>
  <p:sldLayoutIdLst>
    <p:sldLayoutId id="2147483688" r:id="rId1"/>
    <p:sldLayoutId id="2147483685" r:id="rId2"/>
    <p:sldLayoutId id="2147483684" r:id="rId3"/>
    <p:sldLayoutId id="2147483686" r:id="rId4"/>
    <p:sldLayoutId id="2147483689" r:id="rId5"/>
    <p:sldLayoutId id="2147483692" r:id="rId6"/>
    <p:sldLayoutId id="2147483699" r:id="rId7"/>
    <p:sldLayoutId id="214748370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B7AD31D-6C6F-F141-A9F4-79ED8780319D}"/>
              </a:ext>
            </a:extLst>
          </p:cNvPr>
          <p:cNvSpPr>
            <a:spLocks noGrp="1"/>
          </p:cNvSpPr>
          <p:nvPr>
            <p:ph type="title"/>
          </p:nvPr>
        </p:nvSpPr>
        <p:spPr>
          <a:xfrm>
            <a:off x="581889" y="365125"/>
            <a:ext cx="10993584"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82C29AA-83AD-2D40-B1F3-B0BBA9B8EC05}"/>
              </a:ext>
            </a:extLst>
          </p:cNvPr>
          <p:cNvSpPr>
            <a:spLocks noGrp="1"/>
          </p:cNvSpPr>
          <p:nvPr>
            <p:ph type="body" idx="1"/>
          </p:nvPr>
        </p:nvSpPr>
        <p:spPr>
          <a:xfrm>
            <a:off x="581889" y="1825625"/>
            <a:ext cx="10993584" cy="389976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53BBEC1B-A70D-831A-9E5A-594CCDFD7BD1}"/>
              </a:ext>
            </a:extLst>
          </p:cNvPr>
          <p:cNvPicPr>
            <a:picLocks noChangeAspect="1"/>
          </p:cNvPicPr>
          <p:nvPr userDrawn="1"/>
        </p:nvPicPr>
        <p:blipFill>
          <a:blip r:embed="rId9"/>
          <a:stretch>
            <a:fillRect/>
          </a:stretch>
        </p:blipFill>
        <p:spPr>
          <a:xfrm>
            <a:off x="11079133" y="5823557"/>
            <a:ext cx="659963" cy="768510"/>
          </a:xfrm>
          <a:prstGeom prst="rect">
            <a:avLst/>
          </a:prstGeom>
        </p:spPr>
      </p:pic>
    </p:spTree>
    <p:extLst>
      <p:ext uri="{BB962C8B-B14F-4D97-AF65-F5344CB8AC3E}">
        <p14:creationId xmlns:p14="http://schemas.microsoft.com/office/powerpoint/2010/main" val="204748744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82" r:id="rId5"/>
    <p:sldLayoutId id="2147483695" r:id="rId6"/>
    <p:sldLayoutId id="2147483698" r:id="rId7"/>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54E7C3C-030F-654A-F5C0-A0471AF801FB}"/>
              </a:ext>
            </a:extLst>
          </p:cNvPr>
          <p:cNvPicPr>
            <a:picLocks noChangeAspect="1"/>
          </p:cNvPicPr>
          <p:nvPr userDrawn="1"/>
        </p:nvPicPr>
        <p:blipFill>
          <a:blip r:embed="rId8"/>
          <a:stretch>
            <a:fillRect/>
          </a:stretch>
        </p:blipFill>
        <p:spPr>
          <a:xfrm>
            <a:off x="11079133" y="5823557"/>
            <a:ext cx="659963" cy="768510"/>
          </a:xfrm>
          <a:prstGeom prst="rect">
            <a:avLst/>
          </a:prstGeom>
        </p:spPr>
      </p:pic>
    </p:spTree>
    <p:extLst>
      <p:ext uri="{BB962C8B-B14F-4D97-AF65-F5344CB8AC3E}">
        <p14:creationId xmlns:p14="http://schemas.microsoft.com/office/powerpoint/2010/main" val="2527318826"/>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680"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s://iokommune.sharepoint.com/:v:/r/sites/OPVOppvekst543/Shared%20Documents/Videoer%20(fra%20plandager%20og%20annet)/Robuste%20barn%20-%20musikkvideoer/Can%27t%20Stop%20The%20Feeling.mp4?csf=1&amp;web=1&amp;e=9tH9g7&amp;nav=eyJyZWZlcnJhbEluZm8iOnsicmVmZXJyYWxBcHAiOiJTdHJlYW1XZWJBcHAiLCJyZWZlcnJhbFZpZXciOiJTaGFyZURpYWxvZy1MaW5rIiwicmVmZXJyYWxBcHBQbGF0Zm9ybSI6IldlYiIsInJlZmVycmFsTW9kZSI6InZpZXcifX0%3D" TargetMode="External"/><Relationship Id="rId5" Type="http://schemas.openxmlformats.org/officeDocument/2006/relationships/hyperlink" Target="NULL" TargetMode="External"/><Relationship Id="rId4" Type="http://schemas.openxmlformats.org/officeDocument/2006/relationships/hyperlink" Target="NUL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video" Target="https://www.youtube.com/embed/gHg0mUEEpm8?feature=oembed"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C2809C-BFDE-562D-EE79-82D5A1E7E3FD}"/>
              </a:ext>
            </a:extLst>
          </p:cNvPr>
          <p:cNvSpPr>
            <a:spLocks noGrp="1"/>
          </p:cNvSpPr>
          <p:nvPr>
            <p:ph type="ctrTitle"/>
          </p:nvPr>
        </p:nvSpPr>
        <p:spPr/>
        <p:txBody>
          <a:bodyPr lIns="91440" tIns="45720" rIns="91440" bIns="45720" anchor="b"/>
          <a:lstStyle/>
          <a:p>
            <a:r>
              <a:rPr lang="nb-NO">
                <a:solidFill>
                  <a:srgbClr val="13A89E"/>
                </a:solidFill>
                <a:latin typeface="Georgia"/>
              </a:rPr>
              <a:t>Aktivitet 3. og 4. trinn</a:t>
            </a:r>
          </a:p>
        </p:txBody>
      </p:sp>
    </p:spTree>
    <p:extLst>
      <p:ext uri="{BB962C8B-B14F-4D97-AF65-F5344CB8AC3E}">
        <p14:creationId xmlns:p14="http://schemas.microsoft.com/office/powerpoint/2010/main" val="2792964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800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25B4-132F-5B78-40B1-87C4F27FC6B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CB26A85-1A50-0BCA-891D-10EB0BB97230}"/>
              </a:ext>
            </a:extLst>
          </p:cNvPr>
          <p:cNvSpPr>
            <a:spLocks noGrp="1"/>
          </p:cNvSpPr>
          <p:nvPr>
            <p:ph type="title"/>
          </p:nvPr>
        </p:nvSpPr>
        <p:spPr>
          <a:xfrm>
            <a:off x="1515979" y="1003156"/>
            <a:ext cx="8429299" cy="2852737"/>
          </a:xfrm>
        </p:spPr>
        <p:txBody>
          <a:bodyPr lIns="91440" tIns="45720" rIns="91440" bIns="45720" anchor="b"/>
          <a:lstStyle/>
          <a:p>
            <a:br>
              <a:rPr lang="nb-NO" b="0">
                <a:latin typeface="Georgia"/>
                <a:hlinkClick r:id="rId3" invalidUrl="http://">
                  <a:extLst>
                    <a:ext uri="{A12FA001-AC4F-418D-AE19-62706E023703}">
                      <ahyp:hlinkClr xmlns:ahyp="http://schemas.microsoft.com/office/drawing/2018/hyperlinkcolor" val="tx"/>
                    </a:ext>
                  </a:extLst>
                </a:hlinkClick>
              </a:rPr>
            </a:br>
            <a:br>
              <a:rPr lang="nb-NO" b="0">
                <a:latin typeface="Georgia"/>
                <a:hlinkClick r:id="rId4" invalidUrl="http://">
                  <a:extLst>
                    <a:ext uri="{A12FA001-AC4F-418D-AE19-62706E023703}">
                      <ahyp:hlinkClr xmlns:ahyp="http://schemas.microsoft.com/office/drawing/2018/hyperlinkcolor" val="tx"/>
                    </a:ext>
                  </a:extLst>
                </a:hlinkClick>
              </a:rPr>
            </a:br>
            <a:br>
              <a:rPr lang="nb-NO" b="0">
                <a:latin typeface="Georgia"/>
                <a:hlinkClick r:id="rId5" invalidUrl="http://">
                  <a:extLst>
                    <a:ext uri="{A12FA001-AC4F-418D-AE19-62706E023703}">
                      <ahyp:hlinkClr xmlns:ahyp="http://schemas.microsoft.com/office/drawing/2018/hyperlinkcolor" val="tx"/>
                    </a:ext>
                  </a:extLst>
                </a:hlinkClick>
              </a:rPr>
            </a:br>
            <a:r>
              <a:rPr lang="nb-NO" b="0">
                <a:solidFill>
                  <a:srgbClr val="1DB4AE"/>
                </a:solidFill>
                <a:latin typeface="Georgia"/>
                <a:hlinkClick r:id="rId6">
                  <a:extLst>
                    <a:ext uri="{A12FA001-AC4F-418D-AE19-62706E023703}">
                      <ahyp:hlinkClr xmlns:ahyp="http://schemas.microsoft.com/office/drawing/2018/hyperlinkcolor" val="tx"/>
                    </a:ext>
                  </a:extLst>
                </a:hlinkClick>
              </a:rPr>
              <a:t>Inngangsmusikk</a:t>
            </a:r>
            <a:r>
              <a:rPr lang="nb-NO" b="0">
                <a:latin typeface="Georgia"/>
              </a:rPr>
              <a:t> </a:t>
            </a:r>
            <a:br>
              <a:rPr lang="nb-NO" sz="2800">
                <a:latin typeface="Georgia"/>
                <a:hlinkClick r:id="rId6">
                  <a:extLst>
                    <a:ext uri="{A12FA001-AC4F-418D-AE19-62706E023703}">
                      <ahyp:hlinkClr xmlns:ahyp="http://schemas.microsoft.com/office/drawing/2018/hyperlinkcolor" val="tx"/>
                    </a:ext>
                  </a:extLst>
                </a:hlinkClick>
              </a:rPr>
            </a:br>
            <a:endParaRPr lang="nb-NO"/>
          </a:p>
        </p:txBody>
      </p:sp>
    </p:spTree>
    <p:extLst>
      <p:ext uri="{BB962C8B-B14F-4D97-AF65-F5344CB8AC3E}">
        <p14:creationId xmlns:p14="http://schemas.microsoft.com/office/powerpoint/2010/main" val="331950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B09A3B-1095-E062-A704-DB6AFE70117F}"/>
              </a:ext>
            </a:extLst>
          </p:cNvPr>
          <p:cNvSpPr>
            <a:spLocks noGrp="1"/>
          </p:cNvSpPr>
          <p:nvPr>
            <p:ph type="title"/>
          </p:nvPr>
        </p:nvSpPr>
        <p:spPr/>
        <p:txBody>
          <a:bodyPr/>
          <a:lstStyle/>
          <a:p>
            <a:r>
              <a:rPr lang="nb-NO" sz="6000" b="0">
                <a:solidFill>
                  <a:schemeClr val="tx2"/>
                </a:solidFill>
              </a:rPr>
              <a:t>Vi beveger oss!</a:t>
            </a:r>
          </a:p>
        </p:txBody>
      </p:sp>
      <p:pic>
        <p:nvPicPr>
          <p:cNvPr id="6" name="Bilde 5">
            <a:extLst>
              <a:ext uri="{FF2B5EF4-FFF2-40B4-BE49-F238E27FC236}">
                <a16:creationId xmlns:a16="http://schemas.microsoft.com/office/drawing/2014/main" id="{AD5FCC6B-E270-A5BD-9DCA-595EF08820E5}"/>
              </a:ext>
            </a:extLst>
          </p:cNvPr>
          <p:cNvPicPr>
            <a:picLocks noChangeAspect="1"/>
          </p:cNvPicPr>
          <p:nvPr/>
        </p:nvPicPr>
        <p:blipFill>
          <a:blip r:embed="rId3">
            <a:extLst>
              <a:ext uri="{28A0092B-C50C-407E-A947-70E740481C1C}">
                <a14:useLocalDpi xmlns:a14="http://schemas.microsoft.com/office/drawing/2010/main"/>
              </a:ext>
            </a:extLst>
          </a:blip>
          <a:srcRect l="7855" t="26269" r="3787"/>
          <a:stretch/>
        </p:blipFill>
        <p:spPr>
          <a:xfrm>
            <a:off x="2316009" y="1690688"/>
            <a:ext cx="7559982" cy="4205665"/>
          </a:xfrm>
          <a:prstGeom prst="rect">
            <a:avLst/>
          </a:prstGeom>
        </p:spPr>
      </p:pic>
    </p:spTree>
    <p:extLst>
      <p:ext uri="{BB962C8B-B14F-4D97-AF65-F5344CB8AC3E}">
        <p14:creationId xmlns:p14="http://schemas.microsoft.com/office/powerpoint/2010/main" val="183897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Media på Internett 2" title="Det er smart å bruke kroppen!">
            <a:hlinkClick r:id="" action="ppaction://media"/>
            <a:extLst>
              <a:ext uri="{FF2B5EF4-FFF2-40B4-BE49-F238E27FC236}">
                <a16:creationId xmlns:a16="http://schemas.microsoft.com/office/drawing/2014/main" id="{B1F5A5B5-D46B-36EE-FA31-5B001770686C}"/>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24191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0729F3E-70DD-7F90-17EB-DBB1E6F83F35}"/>
              </a:ext>
            </a:extLst>
          </p:cNvPr>
          <p:cNvSpPr>
            <a:spLocks noGrp="1"/>
          </p:cNvSpPr>
          <p:nvPr>
            <p:ph type="body" idx="10"/>
          </p:nvPr>
        </p:nvSpPr>
        <p:spPr>
          <a:xfrm>
            <a:off x="574156" y="508132"/>
            <a:ext cx="11516992" cy="1262269"/>
          </a:xfrm>
        </p:spPr>
        <p:txBody>
          <a:bodyPr vert="horz" lIns="91440" tIns="45720" rIns="91440" bIns="45720" rtlCol="0" anchor="t">
            <a:noAutofit/>
          </a:bodyPr>
          <a:lstStyle/>
          <a:p>
            <a:r>
              <a:rPr lang="nb-NO" sz="6000">
                <a:solidFill>
                  <a:schemeClr val="tx2"/>
                </a:solidFill>
                <a:latin typeface="Georgia"/>
                <a:ea typeface="Verdana"/>
                <a:cs typeface="Calibri"/>
              </a:rPr>
              <a:t>Hvorfor er det bra å være aktiv? </a:t>
            </a:r>
          </a:p>
        </p:txBody>
      </p:sp>
      <p:pic>
        <p:nvPicPr>
          <p:cNvPr id="6" name="Bilde 5">
            <a:extLst>
              <a:ext uri="{FF2B5EF4-FFF2-40B4-BE49-F238E27FC236}">
                <a16:creationId xmlns:a16="http://schemas.microsoft.com/office/drawing/2014/main" id="{7106AF77-2E62-EE57-F3A2-FEF69397300F}"/>
              </a:ext>
            </a:extLst>
          </p:cNvPr>
          <p:cNvPicPr>
            <a:picLocks noChangeAspect="1"/>
          </p:cNvPicPr>
          <p:nvPr/>
        </p:nvPicPr>
        <p:blipFill>
          <a:blip r:embed="rId3">
            <a:extLst>
              <a:ext uri="{28A0092B-C50C-407E-A947-70E740481C1C}">
                <a14:useLocalDpi xmlns:a14="http://schemas.microsoft.com/office/drawing/2010/main"/>
              </a:ext>
            </a:extLst>
          </a:blip>
          <a:srcRect t="11742"/>
          <a:stretch/>
        </p:blipFill>
        <p:spPr>
          <a:xfrm>
            <a:off x="2741869" y="1770401"/>
            <a:ext cx="7181566" cy="4225571"/>
          </a:xfrm>
          <a:prstGeom prst="rect">
            <a:avLst/>
          </a:prstGeom>
        </p:spPr>
      </p:pic>
    </p:spTree>
    <p:extLst>
      <p:ext uri="{BB962C8B-B14F-4D97-AF65-F5344CB8AC3E}">
        <p14:creationId xmlns:p14="http://schemas.microsoft.com/office/powerpoint/2010/main" val="338496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7A62CA13-01B4-5D0E-0AEC-FCEEAF335C78}"/>
              </a:ext>
            </a:extLst>
          </p:cNvPr>
          <p:cNvSpPr>
            <a:spLocks noGrp="1"/>
          </p:cNvSpPr>
          <p:nvPr>
            <p:ph type="body" idx="10"/>
          </p:nvPr>
        </p:nvSpPr>
        <p:spPr>
          <a:xfrm>
            <a:off x="1121930" y="418239"/>
            <a:ext cx="9667273" cy="1283733"/>
          </a:xfrm>
        </p:spPr>
        <p:txBody>
          <a:bodyPr vert="horz" lIns="91440" tIns="45720" rIns="91440" bIns="45720" rtlCol="0" anchor="t">
            <a:noAutofit/>
          </a:bodyPr>
          <a:lstStyle/>
          <a:p>
            <a:r>
              <a:rPr lang="nb-NO" sz="6000">
                <a:solidFill>
                  <a:schemeClr val="tx2"/>
                </a:solidFill>
                <a:latin typeface="Georgia"/>
                <a:ea typeface="Verdana"/>
                <a:cs typeface="Calibri"/>
              </a:rPr>
              <a:t>Kan du huske at du har blitt mer glad av å være aktiv?</a:t>
            </a:r>
          </a:p>
        </p:txBody>
      </p:sp>
      <p:pic>
        <p:nvPicPr>
          <p:cNvPr id="4" name="Bilde 3">
            <a:extLst>
              <a:ext uri="{FF2B5EF4-FFF2-40B4-BE49-F238E27FC236}">
                <a16:creationId xmlns:a16="http://schemas.microsoft.com/office/drawing/2014/main" id="{33F32755-223D-3769-7F5F-E268B5F53B25}"/>
              </a:ext>
            </a:extLst>
          </p:cNvPr>
          <p:cNvPicPr>
            <a:picLocks noChangeAspect="1"/>
          </p:cNvPicPr>
          <p:nvPr/>
        </p:nvPicPr>
        <p:blipFill>
          <a:blip r:embed="rId3">
            <a:extLst>
              <a:ext uri="{28A0092B-C50C-407E-A947-70E740481C1C}">
                <a14:useLocalDpi xmlns:a14="http://schemas.microsoft.com/office/drawing/2010/main"/>
              </a:ext>
            </a:extLst>
          </a:blip>
          <a:srcRect t="15148"/>
          <a:stretch/>
        </p:blipFill>
        <p:spPr>
          <a:xfrm>
            <a:off x="2704598" y="2443557"/>
            <a:ext cx="6782803" cy="3836925"/>
          </a:xfrm>
          <a:prstGeom prst="rect">
            <a:avLst/>
          </a:prstGeom>
        </p:spPr>
      </p:pic>
    </p:spTree>
    <p:extLst>
      <p:ext uri="{BB962C8B-B14F-4D97-AF65-F5344CB8AC3E}">
        <p14:creationId xmlns:p14="http://schemas.microsoft.com/office/powerpoint/2010/main" val="1072004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9E89FE-AB51-BD4B-A525-9D721A0EC598}"/>
              </a:ext>
            </a:extLst>
          </p:cNvPr>
          <p:cNvSpPr>
            <a:spLocks noGrp="1"/>
          </p:cNvSpPr>
          <p:nvPr>
            <p:ph type="title"/>
          </p:nvPr>
        </p:nvSpPr>
        <p:spPr>
          <a:xfrm>
            <a:off x="5986621" y="1700630"/>
            <a:ext cx="5347126" cy="2919496"/>
          </a:xfrm>
        </p:spPr>
        <p:txBody>
          <a:bodyPr>
            <a:normAutofit/>
          </a:bodyPr>
          <a:lstStyle/>
          <a:p>
            <a:pPr algn="ctr"/>
            <a:r>
              <a:rPr lang="nb-NO" sz="6000" b="0">
                <a:solidFill>
                  <a:schemeClr val="tx2"/>
                </a:solidFill>
                <a:latin typeface="Georgia"/>
              </a:rPr>
              <a:t>Hva kan gi energi til hjernen?</a:t>
            </a:r>
          </a:p>
        </p:txBody>
      </p:sp>
      <p:pic>
        <p:nvPicPr>
          <p:cNvPr id="4" name="Bilde 3">
            <a:extLst>
              <a:ext uri="{FF2B5EF4-FFF2-40B4-BE49-F238E27FC236}">
                <a16:creationId xmlns:a16="http://schemas.microsoft.com/office/drawing/2014/main" id="{7A371CC9-5D18-4BD6-EC49-72346C22B8E3}"/>
              </a:ext>
            </a:extLst>
          </p:cNvPr>
          <p:cNvPicPr>
            <a:picLocks noChangeAspect="1"/>
          </p:cNvPicPr>
          <p:nvPr/>
        </p:nvPicPr>
        <p:blipFill>
          <a:blip r:embed="rId3">
            <a:extLst>
              <a:ext uri="{28A0092B-C50C-407E-A947-70E740481C1C}">
                <a14:useLocalDpi xmlns:a14="http://schemas.microsoft.com/office/drawing/2010/main"/>
              </a:ext>
            </a:extLst>
          </a:blip>
          <a:srcRect t="10526"/>
          <a:stretch/>
        </p:blipFill>
        <p:spPr>
          <a:xfrm>
            <a:off x="453190" y="365125"/>
            <a:ext cx="4572000" cy="6136105"/>
          </a:xfrm>
          <a:prstGeom prst="rect">
            <a:avLst/>
          </a:prstGeom>
        </p:spPr>
      </p:pic>
    </p:spTree>
    <p:extLst>
      <p:ext uri="{BB962C8B-B14F-4D97-AF65-F5344CB8AC3E}">
        <p14:creationId xmlns:p14="http://schemas.microsoft.com/office/powerpoint/2010/main" val="1431561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E68402-D3F9-BF42-BB7C-499A0F2AFA6A}"/>
              </a:ext>
            </a:extLst>
          </p:cNvPr>
          <p:cNvSpPr>
            <a:spLocks noGrp="1"/>
          </p:cNvSpPr>
          <p:nvPr>
            <p:ph type="title"/>
          </p:nvPr>
        </p:nvSpPr>
        <p:spPr>
          <a:xfrm>
            <a:off x="1415335" y="446775"/>
            <a:ext cx="9352419" cy="2852737"/>
          </a:xfrm>
        </p:spPr>
        <p:txBody>
          <a:bodyPr/>
          <a:lstStyle/>
          <a:p>
            <a:r>
              <a:rPr lang="nb-NO" b="0">
                <a:solidFill>
                  <a:schemeClr val="tx2"/>
                </a:solidFill>
                <a:latin typeface="Georgia"/>
              </a:rPr>
              <a:t>Vi leker!</a:t>
            </a:r>
          </a:p>
        </p:txBody>
      </p:sp>
      <p:sp>
        <p:nvSpPr>
          <p:cNvPr id="3" name="Plassholder for tekst 2">
            <a:extLst>
              <a:ext uri="{FF2B5EF4-FFF2-40B4-BE49-F238E27FC236}">
                <a16:creationId xmlns:a16="http://schemas.microsoft.com/office/drawing/2014/main" id="{C3E231A1-3E85-5F4F-B68B-D77B4FB5CA97}"/>
              </a:ext>
            </a:extLst>
          </p:cNvPr>
          <p:cNvSpPr>
            <a:spLocks noGrp="1"/>
          </p:cNvSpPr>
          <p:nvPr>
            <p:ph type="body" idx="1"/>
          </p:nvPr>
        </p:nvSpPr>
        <p:spPr>
          <a:xfrm>
            <a:off x="1500002" y="3556310"/>
            <a:ext cx="9352418" cy="1500187"/>
          </a:xfrm>
        </p:spPr>
        <p:txBody>
          <a:bodyPr vert="horz" lIns="91440" tIns="45720" rIns="91440" bIns="45720" rtlCol="0" anchor="t">
            <a:normAutofit/>
          </a:bodyPr>
          <a:lstStyle/>
          <a:p>
            <a:r>
              <a:rPr lang="nb-NO" sz="4000">
                <a:solidFill>
                  <a:schemeClr val="tx2"/>
                </a:solidFill>
                <a:latin typeface="Georgia"/>
                <a:ea typeface="Verdana"/>
                <a:cs typeface="Calibri"/>
              </a:rPr>
              <a:t>Sommerturen</a:t>
            </a:r>
            <a:endParaRPr lang="nb-NO" sz="4000">
              <a:solidFill>
                <a:schemeClr val="tx2"/>
              </a:solidFill>
              <a:latin typeface="Georgia"/>
            </a:endParaRPr>
          </a:p>
        </p:txBody>
      </p:sp>
    </p:spTree>
    <p:extLst>
      <p:ext uri="{BB962C8B-B14F-4D97-AF65-F5344CB8AC3E}">
        <p14:creationId xmlns:p14="http://schemas.microsoft.com/office/powerpoint/2010/main" val="1613584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8C4D59-A565-1CA6-C8A5-050F36C19963}"/>
              </a:ext>
            </a:extLst>
          </p:cNvPr>
          <p:cNvSpPr>
            <a:spLocks noGrp="1"/>
          </p:cNvSpPr>
          <p:nvPr>
            <p:ph type="title"/>
          </p:nvPr>
        </p:nvSpPr>
        <p:spPr/>
        <p:txBody>
          <a:bodyPr>
            <a:normAutofit fontScale="90000"/>
          </a:bodyPr>
          <a:lstStyle/>
          <a:p>
            <a:br>
              <a:rPr lang="nb-NO"/>
            </a:br>
            <a:r>
              <a:rPr lang="nb-NO" sz="6000" b="0">
                <a:solidFill>
                  <a:schemeClr val="accent1"/>
                </a:solidFill>
                <a:latin typeface="Georgia"/>
              </a:rPr>
              <a:t>Vi oppsummer sammen i ringen</a:t>
            </a:r>
          </a:p>
        </p:txBody>
      </p:sp>
      <p:sp>
        <p:nvSpPr>
          <p:cNvPr id="3" name="Plassholder for innhold 2">
            <a:extLst>
              <a:ext uri="{FF2B5EF4-FFF2-40B4-BE49-F238E27FC236}">
                <a16:creationId xmlns:a16="http://schemas.microsoft.com/office/drawing/2014/main" id="{952AD62F-0DB6-602E-20E5-5B39ABE89282}"/>
              </a:ext>
            </a:extLst>
          </p:cNvPr>
          <p:cNvSpPr>
            <a:spLocks noGrp="1"/>
          </p:cNvSpPr>
          <p:nvPr>
            <p:ph sz="half" idx="1"/>
          </p:nvPr>
        </p:nvSpPr>
        <p:spPr>
          <a:xfrm>
            <a:off x="5564908" y="2122488"/>
            <a:ext cx="5437911" cy="3806248"/>
          </a:xfrm>
        </p:spPr>
        <p:txBody>
          <a:bodyPr vert="horz" lIns="91440" tIns="45720" rIns="91440" bIns="45720" rtlCol="0" anchor="t">
            <a:normAutofit/>
          </a:bodyPr>
          <a:lstStyle/>
          <a:p>
            <a:pPr marL="0" indent="0">
              <a:buNone/>
            </a:pPr>
            <a:endParaRPr lang="nb-NO" sz="2400">
              <a:ea typeface="+mn-lt"/>
              <a:cs typeface="+mn-lt"/>
            </a:endParaRPr>
          </a:p>
          <a:p>
            <a:pPr lvl="2"/>
            <a:r>
              <a:rPr lang="nb-NO" sz="3200">
                <a:solidFill>
                  <a:srgbClr val="009999"/>
                </a:solidFill>
                <a:ea typeface="+mn-lt"/>
                <a:cs typeface="+mn-lt"/>
              </a:rPr>
              <a:t>Hva likte du i dag? </a:t>
            </a:r>
          </a:p>
          <a:p>
            <a:pPr lvl="2"/>
            <a:r>
              <a:rPr lang="nb-NO" sz="3200">
                <a:solidFill>
                  <a:srgbClr val="009999"/>
                </a:solidFill>
                <a:ea typeface="+mn-lt"/>
                <a:cs typeface="+mn-lt"/>
              </a:rPr>
              <a:t>Hva lærte du? </a:t>
            </a:r>
          </a:p>
          <a:p>
            <a:pPr lvl="2"/>
            <a:r>
              <a:rPr lang="nb-NO" sz="3200">
                <a:solidFill>
                  <a:srgbClr val="009999"/>
                </a:solidFill>
                <a:latin typeface="Calibri"/>
                <a:ea typeface="+mn-lt"/>
                <a:cs typeface="+mn-lt"/>
              </a:rPr>
              <a:t>Hva kan vi øve på?</a:t>
            </a:r>
          </a:p>
          <a:p>
            <a:pPr lvl="2"/>
            <a:r>
              <a:rPr lang="nb-NO" sz="3200">
                <a:solidFill>
                  <a:srgbClr val="009999"/>
                </a:solidFill>
                <a:ea typeface="+mn-lt"/>
                <a:cs typeface="+mn-lt"/>
              </a:rPr>
              <a:t>Hvorfor er dette viktig?</a:t>
            </a:r>
          </a:p>
          <a:p>
            <a:pPr marL="914400" lvl="2" indent="0">
              <a:buNone/>
            </a:pPr>
            <a:endParaRPr lang="nb-NO" sz="3200">
              <a:solidFill>
                <a:srgbClr val="009999"/>
              </a:solidFill>
              <a:ea typeface="+mn-lt"/>
              <a:cs typeface="+mn-lt"/>
            </a:endParaRPr>
          </a:p>
          <a:p>
            <a:pPr marL="914400" lvl="2" indent="0">
              <a:buNone/>
            </a:pPr>
            <a:endParaRPr lang="nb-NO" sz="3200">
              <a:solidFill>
                <a:srgbClr val="009999"/>
              </a:solidFill>
              <a:ea typeface="+mn-lt"/>
              <a:cs typeface="+mn-lt"/>
            </a:endParaRPr>
          </a:p>
        </p:txBody>
      </p:sp>
      <p:pic>
        <p:nvPicPr>
          <p:cNvPr id="5" name="Plassholder for innhold 4" descr="Et bilde som inneholder brun&#10;&#10;Automatisk generert beskrivelse">
            <a:extLst>
              <a:ext uri="{FF2B5EF4-FFF2-40B4-BE49-F238E27FC236}">
                <a16:creationId xmlns:a16="http://schemas.microsoft.com/office/drawing/2014/main" id="{7E0CCFED-A70F-0DDA-2C0F-F34F5FB8141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b="-2"/>
          <a:stretch/>
        </p:blipFill>
        <p:spPr>
          <a:xfrm>
            <a:off x="1072626" y="2304762"/>
            <a:ext cx="3798345" cy="380682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cSld>
  <p:clrMapOvr>
    <a:masterClrMapping/>
  </p:clrMapOvr>
</p:sld>
</file>

<file path=ppt/theme/theme1.xml><?xml version="1.0" encoding="utf-8"?>
<a:theme xmlns:a="http://schemas.openxmlformats.org/drawingml/2006/main" name="4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tema">
  <a:themeElements>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8da453c-6e37-4915-9292-e90fa68e84a7" xsi:nil="true"/>
    <lcf76f155ced4ddcb4097134ff3c332f xmlns="ee598b89-8811-470d-ad8e-f3a66432fe1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BDA7F1AC33E64785F6135B1EACC2E7" ma:contentTypeVersion="16" ma:contentTypeDescription="Create a new document." ma:contentTypeScope="" ma:versionID="783647a80f22e87b0efb0416de826df2">
  <xsd:schema xmlns:xsd="http://www.w3.org/2001/XMLSchema" xmlns:xs="http://www.w3.org/2001/XMLSchema" xmlns:p="http://schemas.microsoft.com/office/2006/metadata/properties" xmlns:ns2="ee598b89-8811-470d-ad8e-f3a66432fe16" xmlns:ns3="b8da453c-6e37-4915-9292-e90fa68e84a7" targetNamespace="http://schemas.microsoft.com/office/2006/metadata/properties" ma:root="true" ma:fieldsID="47bc7a35b7bf179a766a3910708f1c6e" ns2:_="" ns3:_="">
    <xsd:import namespace="ee598b89-8811-470d-ad8e-f3a66432fe16"/>
    <xsd:import namespace="b8da453c-6e37-4915-9292-e90fa68e84a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98b89-8811-470d-ad8e-f3a66432fe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4de8575-74db-4a6a-b3a0-42d3e2483af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da453c-6e37-4915-9292-e90fa68e84a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04e097e-fe66-4030-ac2a-d36d0cfa8816}" ma:internalName="TaxCatchAll" ma:showField="CatchAllData" ma:web="b8da453c-6e37-4915-9292-e90fa68e84a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C276B6-875B-45C6-8DFF-C750ACEC269B}">
  <ds:schemaRefs>
    <ds:schemaRef ds:uri="http://purl.org/dc/terms/"/>
    <ds:schemaRef ds:uri="ee598b89-8811-470d-ad8e-f3a66432fe16"/>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b8da453c-6e37-4915-9292-e90fa68e84a7"/>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80134676-9D2E-4EA5-A0BA-0863F1C653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598b89-8811-470d-ad8e-f3a66432fe16"/>
    <ds:schemaRef ds:uri="b8da453c-6e37-4915-9292-e90fa68e84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40F78B-DFD0-4DA3-A20C-0C8B2FC4FE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945</Words>
  <Application>Microsoft Office PowerPoint</Application>
  <PresentationFormat>Widescreen</PresentationFormat>
  <Paragraphs>88</Paragraphs>
  <Slides>10</Slides>
  <Notes>8</Notes>
  <HiddenSlides>0</HiddenSlides>
  <MMClips>1</MMClips>
  <ScaleCrop>false</ScaleCrop>
  <HeadingPairs>
    <vt:vector size="6" baseType="variant">
      <vt:variant>
        <vt:lpstr>Brukte skrifter</vt:lpstr>
      </vt:variant>
      <vt:variant>
        <vt:i4>7</vt:i4>
      </vt:variant>
      <vt:variant>
        <vt:lpstr>Tema</vt:lpstr>
      </vt:variant>
      <vt:variant>
        <vt:i4>5</vt:i4>
      </vt:variant>
      <vt:variant>
        <vt:lpstr>Lysbildetitler</vt:lpstr>
      </vt:variant>
      <vt:variant>
        <vt:i4>10</vt:i4>
      </vt:variant>
    </vt:vector>
  </HeadingPairs>
  <TitlesOfParts>
    <vt:vector size="22" baseType="lpstr">
      <vt:lpstr>Arial</vt:lpstr>
      <vt:lpstr>Calibri</vt:lpstr>
      <vt:lpstr>Calibri Light</vt:lpstr>
      <vt:lpstr>Georgia</vt:lpstr>
      <vt:lpstr>Symbol</vt:lpstr>
      <vt:lpstr>Symbol,Sans-Serif</vt:lpstr>
      <vt:lpstr>Times New Roman</vt:lpstr>
      <vt:lpstr>4_Office-tema</vt:lpstr>
      <vt:lpstr>Egendefinert utforming</vt:lpstr>
      <vt:lpstr>5_Office-tema</vt:lpstr>
      <vt:lpstr>3_Office-tema</vt:lpstr>
      <vt:lpstr>6_Office-tema</vt:lpstr>
      <vt:lpstr>Aktivitet 3. og 4. trinn</vt:lpstr>
      <vt:lpstr>   Inngangsmusikk  </vt:lpstr>
      <vt:lpstr>Vi beveger oss!</vt:lpstr>
      <vt:lpstr>PowerPoint-presentasjon</vt:lpstr>
      <vt:lpstr>PowerPoint-presentasjon</vt:lpstr>
      <vt:lpstr>PowerPoint-presentasjon</vt:lpstr>
      <vt:lpstr>Hva kan gi energi til hjernen?</vt:lpstr>
      <vt:lpstr>Vi leker!</vt:lpstr>
      <vt:lpstr> Vi oppsummer sammen i ringen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Guro M. Dalsegg</dc:creator>
  <cp:lastModifiedBy>Renate Dybdal Hansen</cp:lastModifiedBy>
  <cp:revision>31</cp:revision>
  <dcterms:created xsi:type="dcterms:W3CDTF">2020-02-24T12:22:26Z</dcterms:created>
  <dcterms:modified xsi:type="dcterms:W3CDTF">2026-03-04T11:22:26Z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0x01010099BDA7F1AC33E64785F6135B1EACC2E7</vt:lpwstr>
  </property>
  <property fmtid="{D5CDD505-2E9C-101B-9397-08002B2CF9AE}" pid="3" name="MediaServiceImageTags">
    <vt:lpwstr/>
  </property>
</Properties>
</file>