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sldIdLst>
    <p:sldId id="261" r:id="rId5"/>
    <p:sldId id="271" r:id="rId6"/>
    <p:sldId id="272" r:id="rId7"/>
    <p:sldId id="264" r:id="rId8"/>
    <p:sldId id="273" r:id="rId9"/>
    <p:sldId id="266" r:id="rId10"/>
    <p:sldId id="274" r:id="rId11"/>
    <p:sldId id="275" r:id="rId12"/>
    <p:sldId id="269"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10" autoAdjust="0"/>
    <p:restoredTop sz="92697"/>
  </p:normalViewPr>
  <p:slideViewPr>
    <p:cSldViewPr snapToGrid="0" snapToObjects="1">
      <p:cViewPr varScale="1">
        <p:scale>
          <a:sx n="95" d="100"/>
          <a:sy n="95" d="100"/>
        </p:scale>
        <p:origin x="200" y="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sz="half" idx="1"/>
          </p:nvPr>
        </p:nvSpPr>
        <p:spPr>
          <a:xfrm>
            <a:off x="609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p:cNvSpPr>
            <a:spLocks noGrp="1"/>
          </p:cNvSpPr>
          <p:nvPr>
            <p:ph sz="half" idx="2"/>
          </p:nvPr>
        </p:nvSpPr>
        <p:spPr>
          <a:xfrm>
            <a:off x="6197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dato 4"/>
          <p:cNvSpPr>
            <a:spLocks noGrp="1"/>
          </p:cNvSpPr>
          <p:nvPr>
            <p:ph type="dt" sz="half" idx="10"/>
          </p:nvPr>
        </p:nvSpPr>
        <p:spPr>
          <a:xfrm>
            <a:off x="609600" y="6356352"/>
            <a:ext cx="2844800" cy="365125"/>
          </a:xfrm>
          <a:prstGeom prst="rect">
            <a:avLst/>
          </a:prstGeom>
        </p:spPr>
        <p:txBody>
          <a:bodyPr lIns="117226" tIns="58613" rIns="117226" bIns="58613"/>
          <a:lstStyle/>
          <a:p>
            <a:fld id="{0AD15E91-3D85-0942-BBAF-45C03ECBCF9B}" type="datetimeFigureOut">
              <a:rPr lang="nn-NO" smtClean="0"/>
              <a:pPr/>
              <a:t>19.02.2022</a:t>
            </a:fld>
            <a:endParaRPr lang="nn-NO"/>
          </a:p>
        </p:txBody>
      </p:sp>
      <p:sp>
        <p:nvSpPr>
          <p:cNvPr id="6" name="Plassholder for bunntekst 5"/>
          <p:cNvSpPr>
            <a:spLocks noGrp="1"/>
          </p:cNvSpPr>
          <p:nvPr>
            <p:ph type="ftr" sz="quarter" idx="11"/>
          </p:nvPr>
        </p:nvSpPr>
        <p:spPr>
          <a:xfrm>
            <a:off x="4165600" y="6356352"/>
            <a:ext cx="3860800" cy="365125"/>
          </a:xfrm>
          <a:prstGeom prst="rect">
            <a:avLst/>
          </a:prstGeom>
        </p:spPr>
        <p:txBody>
          <a:bodyPr lIns="117226" tIns="58613" rIns="117226" bIns="58613"/>
          <a:lstStyle/>
          <a:p>
            <a:endParaRPr lang="nn-NO"/>
          </a:p>
        </p:txBody>
      </p:sp>
      <p:sp>
        <p:nvSpPr>
          <p:cNvPr id="7" name="Plassholder for lysbildenummer 6"/>
          <p:cNvSpPr>
            <a:spLocks noGrp="1"/>
          </p:cNvSpPr>
          <p:nvPr>
            <p:ph type="sldNum" sz="quarter" idx="12"/>
          </p:nvPr>
        </p:nvSpPr>
        <p:spPr>
          <a:xfrm>
            <a:off x="8737600" y="6356352"/>
            <a:ext cx="2844800" cy="365125"/>
          </a:xfrm>
          <a:prstGeom prst="rect">
            <a:avLst/>
          </a:prstGeom>
        </p:spPr>
        <p:txBody>
          <a:bodyPr lIns="117226" tIns="58613" rIns="117226" bIns="58613"/>
          <a:lstStyle/>
          <a:p>
            <a:fld id="{416D6C4B-7144-0249-A8FD-49F545AB9D31}" type="slidenum">
              <a:rPr lang="nn-NO" smtClean="0"/>
              <a:pPr/>
              <a:t>‹#›</a:t>
            </a:fld>
            <a:endParaRPr lang="nn-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936624"/>
            <a:ext cx="4859783" cy="3540125"/>
          </a:xfrm>
        </p:spPr>
        <p:txBody>
          <a:bodyPr/>
          <a:lstStyle/>
          <a:p>
            <a:r>
              <a:rPr lang="nb-NO"/>
              <a:t>I klassen</a:t>
            </a:r>
            <a:r>
              <a:rPr lang="nb-NO" dirty="0"/>
              <a:t>:</a:t>
            </a:r>
            <a:br>
              <a:rPr lang="nb-NO" dirty="0"/>
            </a:br>
            <a:r>
              <a:rPr lang="nb-NO" dirty="0"/>
              <a:t>Digital hverdag </a:t>
            </a:r>
            <a:br>
              <a:rPr lang="nb-NO" dirty="0"/>
            </a:br>
            <a:r>
              <a:rPr lang="nb-NO" dirty="0"/>
              <a:t>og hjernen</a:t>
            </a:r>
            <a:br>
              <a:rPr lang="nb-NO" dirty="0"/>
            </a:br>
            <a:br>
              <a:rPr lang="nb-NO" dirty="0"/>
            </a:br>
            <a:endParaRPr lang="nb-NO" dirty="0"/>
          </a:p>
        </p:txBody>
      </p:sp>
      <p:sp>
        <p:nvSpPr>
          <p:cNvPr id="3" name="Undertittel 2"/>
          <p:cNvSpPr txBox="1">
            <a:spLocks/>
          </p:cNvSpPr>
          <p:nvPr/>
        </p:nvSpPr>
        <p:spPr>
          <a:xfrm>
            <a:off x="6877877" y="4064000"/>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p:txBody>
      </p:sp>
    </p:spTree>
    <p:extLst>
      <p:ext uri="{BB962C8B-B14F-4D97-AF65-F5344CB8AC3E}">
        <p14:creationId xmlns:p14="http://schemas.microsoft.com/office/powerpoint/2010/main" val="131993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a:srcRect l="5906" t="7874" r="18455" b="7874"/>
          <a:stretch>
            <a:fillRect/>
          </a:stretch>
        </p:blipFill>
        <p:spPr>
          <a:xfrm>
            <a:off x="-34347" y="-37770"/>
            <a:ext cx="12296235" cy="6933544"/>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6"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2" name="Tittel 1"/>
          <p:cNvSpPr>
            <a:spLocks noGrp="1"/>
          </p:cNvSpPr>
          <p:nvPr>
            <p:ph type="title"/>
          </p:nvPr>
        </p:nvSpPr>
        <p:spPr>
          <a:xfrm>
            <a:off x="525522" y="1889125"/>
            <a:ext cx="5005246" cy="1342754"/>
          </a:xfrm>
        </p:spPr>
        <p:txBody>
          <a:bodyPr vert="horz" lIns="91436" tIns="45719" rIns="91436" bIns="45719" rtlCol="0" anchor="ctr">
            <a:normAutofit/>
          </a:bodyPr>
          <a:lstStyle/>
          <a:p>
            <a:r>
              <a:rPr lang="en-US" sz="2800" dirty="0" err="1"/>
              <a:t>Nærværstrening</a:t>
            </a:r>
            <a:r>
              <a:rPr lang="en-US" sz="2800" dirty="0"/>
              <a:t> (5 min) </a:t>
            </a:r>
            <a:br>
              <a:rPr lang="en-US" sz="2800" dirty="0"/>
            </a:br>
            <a:endParaRPr lang="en-US" sz="2800" dirty="0"/>
          </a:p>
        </p:txBody>
      </p:sp>
      <p:sp>
        <p:nvSpPr>
          <p:cNvPr id="3" name="Plassholder for innhold 2"/>
          <p:cNvSpPr>
            <a:spLocks noGrp="1"/>
          </p:cNvSpPr>
          <p:nvPr>
            <p:ph sz="half" idx="1"/>
          </p:nvPr>
        </p:nvSpPr>
        <p:spPr>
          <a:xfrm>
            <a:off x="525521" y="2825750"/>
            <a:ext cx="5005247" cy="3810000"/>
          </a:xfrm>
        </p:spPr>
        <p:txBody>
          <a:bodyPr vert="horz" lIns="91436" tIns="45719" rIns="91436" bIns="45719" rtlCol="0" anchor="ctr">
            <a:normAutofit/>
          </a:bodyPr>
          <a:lstStyle/>
          <a:p>
            <a:pPr lvl="0"/>
            <a:r>
              <a:rPr lang="nb-NO" sz="2200" dirty="0">
                <a:solidFill>
                  <a:schemeClr val="tx1">
                    <a:lumMod val="75000"/>
                  </a:schemeClr>
                </a:solidFill>
              </a:rPr>
              <a:t>Sett stolene i ring</a:t>
            </a:r>
          </a:p>
          <a:p>
            <a:pPr lvl="0"/>
            <a:r>
              <a:rPr lang="nb-NO" sz="2200" dirty="0">
                <a:solidFill>
                  <a:schemeClr val="tx1">
                    <a:lumMod val="75000"/>
                  </a:schemeClr>
                </a:solidFill>
              </a:rPr>
              <a:t>Finn en behagelig stilling. Plant bena i gulvet. Lukk gjerne øynene</a:t>
            </a:r>
          </a:p>
          <a:p>
            <a:pPr lvl="0"/>
            <a:r>
              <a:rPr lang="nb-NO" sz="2200" dirty="0">
                <a:solidFill>
                  <a:schemeClr val="tx1">
                    <a:lumMod val="75000"/>
                  </a:schemeClr>
                </a:solidFill>
              </a:rPr>
              <a:t>Øv på å puste ut langsomt. Jo lengre du           klarer å puste ut, jo roligere blir pusten.             Det virker beroligende på kroppen</a:t>
            </a:r>
          </a:p>
          <a:p>
            <a:pPr lvl="0"/>
            <a:r>
              <a:rPr lang="en-US" sz="2200" dirty="0">
                <a:solidFill>
                  <a:schemeClr val="tx1">
                    <a:lumMod val="75000"/>
                  </a:schemeClr>
                </a:solidFill>
              </a:rPr>
              <a:t>Spill </a:t>
            </a:r>
            <a:r>
              <a:rPr lang="en-US" sz="2200" dirty="0" err="1">
                <a:solidFill>
                  <a:schemeClr val="tx1">
                    <a:lumMod val="75000"/>
                  </a:schemeClr>
                </a:solidFill>
              </a:rPr>
              <a:t>svak</a:t>
            </a:r>
            <a:r>
              <a:rPr lang="en-US" sz="2200" dirty="0">
                <a:solidFill>
                  <a:schemeClr val="tx1">
                    <a:lumMod val="75000"/>
                  </a:schemeClr>
                </a:solidFill>
              </a:rPr>
              <a:t> </a:t>
            </a:r>
            <a:r>
              <a:rPr lang="en-US" sz="2200" dirty="0" err="1">
                <a:solidFill>
                  <a:schemeClr val="tx1">
                    <a:lumMod val="75000"/>
                  </a:schemeClr>
                </a:solidFill>
              </a:rPr>
              <a:t>musikk</a:t>
            </a:r>
            <a:r>
              <a:rPr lang="en-US" sz="2200" dirty="0">
                <a:solidFill>
                  <a:schemeClr val="tx1">
                    <a:lumMod val="75000"/>
                  </a:schemeClr>
                </a:solidFill>
              </a:rPr>
              <a:t> </a:t>
            </a:r>
            <a:r>
              <a:rPr lang="en-US" sz="2200" dirty="0" err="1">
                <a:solidFill>
                  <a:schemeClr val="tx1">
                    <a:lumMod val="75000"/>
                  </a:schemeClr>
                </a:solidFill>
              </a:rPr>
              <a:t>fra</a:t>
            </a:r>
            <a:r>
              <a:rPr lang="en-US" sz="2200" dirty="0">
                <a:solidFill>
                  <a:schemeClr val="tx1">
                    <a:lumMod val="75000"/>
                  </a:schemeClr>
                </a:solidFill>
              </a:rPr>
              <a:t> </a:t>
            </a:r>
            <a:r>
              <a:rPr lang="en-US" sz="2200" dirty="0" err="1">
                <a:solidFill>
                  <a:schemeClr val="tx1">
                    <a:lumMod val="75000"/>
                  </a:schemeClr>
                </a:solidFill>
              </a:rPr>
              <a:t>Youtube</a:t>
            </a:r>
            <a:r>
              <a:rPr lang="en-US" sz="2200" dirty="0">
                <a:solidFill>
                  <a:schemeClr val="tx1">
                    <a:lumMod val="75000"/>
                  </a:schemeClr>
                </a:solidFill>
              </a:rPr>
              <a:t>, for </a:t>
            </a:r>
            <a:r>
              <a:rPr lang="en-US" sz="2200" dirty="0" err="1">
                <a:solidFill>
                  <a:schemeClr val="tx1">
                    <a:lumMod val="75000"/>
                  </a:schemeClr>
                </a:solidFill>
              </a:rPr>
              <a:t>eksempel</a:t>
            </a:r>
            <a:r>
              <a:rPr lang="en-US" sz="2200" dirty="0">
                <a:solidFill>
                  <a:schemeClr val="tx1">
                    <a:lumMod val="75000"/>
                  </a:schemeClr>
                </a:solidFill>
              </a:rPr>
              <a:t>: </a:t>
            </a:r>
            <a:r>
              <a:rPr lang="nb-NO" sz="2200" u="sng" dirty="0">
                <a:solidFill>
                  <a:schemeClr val="tx1">
                    <a:lumMod val="75000"/>
                  </a:schemeClr>
                </a:solidFill>
                <a:hlinkClick r:id="rId3"/>
              </a:rPr>
              <a:t>https://www.youtube.com/watch?v=2OEL4P1Rz04</a:t>
            </a:r>
            <a:endParaRPr lang="nb-NO" sz="2200" dirty="0">
              <a:solidFill>
                <a:schemeClr val="tx1">
                  <a:lumMod val="75000"/>
                </a:schemeClr>
              </a:solidFill>
            </a:endParaRPr>
          </a:p>
          <a:p>
            <a:pPr lvl="0">
              <a:buFont typeface="Arial" panose="020B0604020202020204" pitchFamily="34" charset="0"/>
              <a:buChar char="•"/>
            </a:pPr>
            <a:endParaRPr lang="en-US" sz="2200" dirty="0">
              <a:solidFill>
                <a:schemeClr val="tx1">
                  <a:lumMod val="75000"/>
                </a:schemeClr>
              </a:solidFill>
            </a:endParaRPr>
          </a:p>
        </p:txBody>
      </p:sp>
      <p:sp>
        <p:nvSpPr>
          <p:cNvPr id="10" name="TekstSylinder 9"/>
          <p:cNvSpPr txBox="1"/>
          <p:nvPr/>
        </p:nvSpPr>
        <p:spPr>
          <a:xfrm>
            <a:off x="11045842" y="-37770"/>
            <a:ext cx="1216046" cy="272259"/>
          </a:xfrm>
          <a:prstGeom prst="rect">
            <a:avLst/>
          </a:prstGeom>
          <a:noFill/>
        </p:spPr>
        <p:txBody>
          <a:bodyPr wrap="square" lIns="117226" tIns="58613" rIns="117226" bIns="58613" rtlCol="0">
            <a:spAutoFit/>
          </a:bodyPr>
          <a:lstStyle/>
          <a:p>
            <a:r>
              <a:rPr lang="nn-NO" sz="1000" dirty="0">
                <a:solidFill>
                  <a:schemeClr val="bg1">
                    <a:lumMod val="75000"/>
                  </a:schemeClr>
                </a:solidFill>
                <a:latin typeface="Century Gothic"/>
              </a:rPr>
              <a:t>     Pixabay.com</a:t>
            </a:r>
          </a:p>
        </p:txBody>
      </p:sp>
    </p:spTree>
    <p:extLst>
      <p:ext uri="{BB962C8B-B14F-4D97-AF65-F5344CB8AC3E}">
        <p14:creationId xmlns:p14="http://schemas.microsoft.com/office/powerpoint/2010/main" val="54598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r>
              <a:rPr lang="nb-NO" sz="3800" dirty="0"/>
              <a:t>Øvelse i progressiv muskelavslapning ”Kongen befaler” (5 min)</a:t>
            </a:r>
            <a:endParaRPr lang="nn-NO" sz="3800" dirty="0"/>
          </a:p>
        </p:txBody>
      </p:sp>
      <p:sp>
        <p:nvSpPr>
          <p:cNvPr id="3" name="Plassholder for innhold 2"/>
          <p:cNvSpPr>
            <a:spLocks noGrp="1"/>
          </p:cNvSpPr>
          <p:nvPr>
            <p:ph sz="half" idx="1"/>
          </p:nvPr>
        </p:nvSpPr>
        <p:spPr>
          <a:xfrm>
            <a:off x="581889" y="2161452"/>
            <a:ext cx="5181600" cy="4351338"/>
          </a:xfrm>
        </p:spPr>
        <p:txBody>
          <a:bodyPr>
            <a:noAutofit/>
          </a:bodyPr>
          <a:lstStyle/>
          <a:p>
            <a:pPr marL="457200" indent="-457200">
              <a:buFont typeface="Arial"/>
              <a:buChar char="•"/>
            </a:pPr>
            <a:r>
              <a:rPr lang="nb-NO" sz="2300" dirty="0">
                <a:solidFill>
                  <a:schemeClr val="tx1">
                    <a:lumMod val="75000"/>
                  </a:schemeClr>
                </a:solidFill>
              </a:rPr>
              <a:t>Denne øvelsen er demonstrert på foredraget</a:t>
            </a:r>
          </a:p>
          <a:p>
            <a:pPr marL="457200" lvl="0" indent="-457200">
              <a:buFont typeface="Arial"/>
              <a:buChar char="•"/>
            </a:pPr>
            <a:r>
              <a:rPr lang="nb-NO" sz="2300" dirty="0">
                <a:solidFill>
                  <a:schemeClr val="tx1">
                    <a:lumMod val="75000"/>
                  </a:schemeClr>
                </a:solidFill>
              </a:rPr>
              <a:t>Først</a:t>
            </a:r>
            <a:r>
              <a:rPr lang="nb-NO" sz="2300" b="1" dirty="0">
                <a:solidFill>
                  <a:schemeClr val="tx1">
                    <a:lumMod val="75000"/>
                  </a:schemeClr>
                </a:solidFill>
              </a:rPr>
              <a:t> </a:t>
            </a:r>
            <a:r>
              <a:rPr lang="nb-NO" sz="2300" dirty="0">
                <a:solidFill>
                  <a:schemeClr val="tx1">
                    <a:lumMod val="75000"/>
                  </a:schemeClr>
                </a:solidFill>
              </a:rPr>
              <a:t>ber læreren klassen å gjøre muskeløvelser, med påfølgende avslapning – ”stramme og slappe av” </a:t>
            </a:r>
          </a:p>
          <a:p>
            <a:pPr marL="457200" lvl="0" indent="-457200">
              <a:buFont typeface="Arial"/>
              <a:buChar char="•"/>
            </a:pPr>
            <a:r>
              <a:rPr lang="nb-NO" sz="2300" dirty="0">
                <a:solidFill>
                  <a:schemeClr val="tx1">
                    <a:lumMod val="75000"/>
                  </a:schemeClr>
                </a:solidFill>
              </a:rPr>
              <a:t>Deretter gjøres samme øvelse, men nå som leken ”Kongen befaler”. Den som handler uten at kongen har befalt, må sette seg og telle til 20.</a:t>
            </a:r>
          </a:p>
        </p:txBody>
      </p:sp>
      <p:pic>
        <p:nvPicPr>
          <p:cNvPr id="7" name="Bilde 6"/>
          <p:cNvPicPr>
            <a:picLocks noChangeAspect="1"/>
          </p:cNvPicPr>
          <p:nvPr/>
        </p:nvPicPr>
        <p:blipFill>
          <a:blip r:embed="rId2"/>
          <a:srcRect l="5906" r="16978"/>
          <a:stretch>
            <a:fillRect/>
          </a:stretch>
        </p:blipFill>
        <p:spPr>
          <a:xfrm>
            <a:off x="6640759" y="2161452"/>
            <a:ext cx="4551116" cy="3629500"/>
          </a:xfrm>
          <a:prstGeom prst="rect">
            <a:avLst/>
          </a:prstGeom>
        </p:spPr>
      </p:pic>
      <p:sp>
        <p:nvSpPr>
          <p:cNvPr id="6" name="TekstSylinder 5"/>
          <p:cNvSpPr txBox="1"/>
          <p:nvPr/>
        </p:nvSpPr>
        <p:spPr>
          <a:xfrm>
            <a:off x="9896039" y="2161452"/>
            <a:ext cx="1295836" cy="272259"/>
          </a:xfrm>
          <a:prstGeom prst="rect">
            <a:avLst/>
          </a:prstGeom>
          <a:noFill/>
        </p:spPr>
        <p:txBody>
          <a:bodyPr wrap="square" lIns="117226" tIns="58613" rIns="117226" bIns="58613" rtlCol="0">
            <a:spAutoFit/>
          </a:bodyPr>
          <a:lstStyle/>
          <a:p>
            <a:r>
              <a:rPr lang="nn-NO" sz="1000" dirty="0">
                <a:solidFill>
                  <a:schemeClr val="bg1">
                    <a:lumMod val="75000"/>
                  </a:schemeClr>
                </a:solidFill>
              </a:rPr>
              <a:t>        </a:t>
            </a:r>
            <a:r>
              <a:rPr lang="nn-NO" sz="1000" dirty="0">
                <a:solidFill>
                  <a:schemeClr val="bg1">
                    <a:lumMod val="65000"/>
                  </a:schemeClr>
                </a:solidFill>
                <a:latin typeface="Century Gothic"/>
              </a:rPr>
              <a:t>Pixabay.com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4" name="Plassholder for bilde 3"/>
          <p:cNvPicPr>
            <a:picLocks noGrp="1" noChangeAspect="1"/>
          </p:cNvPicPr>
          <p:nvPr>
            <p:ph type="pic" idx="1"/>
          </p:nvPr>
        </p:nvPicPr>
        <p:blipFill>
          <a:blip r:embed="rId2"/>
          <a:srcRect l="-9259" r="-9259"/>
          <a:stretch>
            <a:fillRect/>
          </a:stretch>
        </p:blipFill>
        <p:spPr>
          <a:prstGeom prst="rect">
            <a:avLst/>
          </a:prstGeom>
        </p:spPr>
      </p:pic>
      <p:sp>
        <p:nvSpPr>
          <p:cNvPr id="5" name="TekstSylinder 4"/>
          <p:cNvSpPr txBox="1"/>
          <p:nvPr/>
        </p:nvSpPr>
        <p:spPr>
          <a:xfrm>
            <a:off x="993914" y="6642556"/>
            <a:ext cx="1461128" cy="246221"/>
          </a:xfrm>
          <a:prstGeom prst="rect">
            <a:avLst/>
          </a:prstGeom>
          <a:noFill/>
        </p:spPr>
        <p:txBody>
          <a:bodyPr wrap="square" rtlCol="0">
            <a:spAutoFit/>
          </a:bodyPr>
          <a:lstStyle/>
          <a:p>
            <a:r>
              <a:rPr lang="nn-NO" sz="1000" dirty="0">
                <a:solidFill>
                  <a:schemeClr val="bg1">
                    <a:lumMod val="75000"/>
                  </a:schemeClr>
                </a:solidFill>
              </a:rPr>
              <a:t>Pixabay.com</a:t>
            </a:r>
          </a:p>
        </p:txBody>
      </p:sp>
      <p:sp>
        <p:nvSpPr>
          <p:cNvPr id="6" name="Tittel 1"/>
          <p:cNvSpPr txBox="1">
            <a:spLocks/>
          </p:cNvSpPr>
          <p:nvPr/>
        </p:nvSpPr>
        <p:spPr>
          <a:xfrm>
            <a:off x="581889" y="365125"/>
            <a:ext cx="10993584"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b-NO" sz="3800" b="1" i="0" u="none" strike="noStrike" kern="1200" cap="none" spc="0" normalizeH="0" baseline="0" noProof="0" dirty="0">
                <a:ln>
                  <a:noFill/>
                </a:ln>
                <a:solidFill>
                  <a:schemeClr val="tx1"/>
                </a:solidFill>
                <a:effectLst/>
                <a:uLnTx/>
                <a:uFillTx/>
                <a:latin typeface="Georgia" panose="02040502050405020303" pitchFamily="18" charset="0"/>
                <a:ea typeface="+mj-ea"/>
                <a:cs typeface="+mj-cs"/>
              </a:rPr>
              <a:t>Timen LIVET (40 min)</a:t>
            </a:r>
            <a:endParaRPr kumimoji="0" lang="nn-NO" sz="3800" b="1" i="0" u="none" strike="noStrike" kern="1200" cap="none" spc="0" normalizeH="0" baseline="0" noProof="0" dirty="0">
              <a:ln>
                <a:noFill/>
              </a:ln>
              <a:solidFill>
                <a:schemeClr val="tx1"/>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353063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609600" y="578892"/>
            <a:ext cx="10972800" cy="5882233"/>
          </a:xfrm>
        </p:spPr>
        <p:txBody>
          <a:bodyPr>
            <a:normAutofit fontScale="92500" lnSpcReduction="10000"/>
          </a:bodyPr>
          <a:lstStyle/>
          <a:p>
            <a:r>
              <a:rPr lang="nb-NO" sz="2162" dirty="0">
                <a:solidFill>
                  <a:schemeClr val="tx1">
                    <a:lumMod val="75000"/>
                  </a:schemeClr>
                </a:solidFill>
              </a:rPr>
              <a:t>Et råd fra unge selv, er å legge til rette for at elever må få snakke mer sammen om hvordan skolen og livet kjennes. Timen LIVET er en snakketime, om viktige tema for elevene. Samtalen må ledes av en lærer som klassen er trygg på</a:t>
            </a:r>
          </a:p>
          <a:p>
            <a:pPr>
              <a:buNone/>
            </a:pPr>
            <a:endParaRPr lang="nb-NO" sz="2162" dirty="0">
              <a:solidFill>
                <a:schemeClr val="tx1">
                  <a:lumMod val="75000"/>
                </a:schemeClr>
              </a:solidFill>
            </a:endParaRPr>
          </a:p>
          <a:p>
            <a:r>
              <a:rPr lang="nb-NO" sz="2162" dirty="0">
                <a:solidFill>
                  <a:schemeClr val="tx1">
                    <a:lumMod val="75000"/>
                  </a:schemeClr>
                </a:solidFill>
              </a:rPr>
              <a:t>Skyv pultene inntil veggen. Sitt i ring, annenhver gutt og jente. Lærer innleder med spørsmål og styrer ordet slik at det går etter tur i ringen. Elevene har lov til å si “pass”</a:t>
            </a:r>
          </a:p>
          <a:p>
            <a:pPr>
              <a:buNone/>
            </a:pPr>
            <a:endParaRPr lang="nb-NO" sz="2162" dirty="0">
              <a:solidFill>
                <a:schemeClr val="tx1">
                  <a:lumMod val="75000"/>
                </a:schemeClr>
              </a:solidFill>
            </a:endParaRPr>
          </a:p>
          <a:p>
            <a:r>
              <a:rPr lang="nb-NO" sz="2162" b="1" dirty="0">
                <a:solidFill>
                  <a:schemeClr val="tx1">
                    <a:lumMod val="75000"/>
                  </a:schemeClr>
                </a:solidFill>
              </a:rPr>
              <a:t>Oppvarmingsrunde:</a:t>
            </a:r>
            <a:endParaRPr lang="nb-NO" sz="2162" dirty="0">
              <a:solidFill>
                <a:schemeClr val="tx1">
                  <a:lumMod val="75000"/>
                </a:schemeClr>
              </a:solidFill>
            </a:endParaRPr>
          </a:p>
          <a:p>
            <a:pPr lvl="1"/>
            <a:r>
              <a:rPr lang="nb-NO" sz="2162" dirty="0">
                <a:solidFill>
                  <a:schemeClr val="tx1">
                    <a:lumMod val="75000"/>
                  </a:schemeClr>
                </a:solidFill>
              </a:rPr>
              <a:t>Mitt favorittgodteri (ufarlig oppvarmingsøvelse, alle skal kunne si noe)</a:t>
            </a:r>
          </a:p>
          <a:p>
            <a:pPr>
              <a:buNone/>
            </a:pPr>
            <a:r>
              <a:rPr lang="nb-NO" sz="2162" b="1" dirty="0">
                <a:solidFill>
                  <a:schemeClr val="tx1">
                    <a:lumMod val="75000"/>
                  </a:schemeClr>
                </a:solidFill>
              </a:rPr>
              <a:t> </a:t>
            </a:r>
            <a:endParaRPr lang="nb-NO" sz="2162" dirty="0">
              <a:solidFill>
                <a:schemeClr val="tx1">
                  <a:lumMod val="75000"/>
                </a:schemeClr>
              </a:solidFill>
            </a:endParaRPr>
          </a:p>
          <a:p>
            <a:r>
              <a:rPr lang="nb-NO" sz="2162" b="1" dirty="0">
                <a:solidFill>
                  <a:schemeClr val="tx1">
                    <a:lumMod val="75000"/>
                  </a:schemeClr>
                </a:solidFill>
              </a:rPr>
              <a:t>Forslag til</a:t>
            </a:r>
            <a:r>
              <a:rPr lang="nb-NO" sz="2162" dirty="0">
                <a:solidFill>
                  <a:schemeClr val="tx1">
                    <a:lumMod val="75000"/>
                  </a:schemeClr>
                </a:solidFill>
              </a:rPr>
              <a:t> </a:t>
            </a:r>
            <a:r>
              <a:rPr lang="nb-NO" sz="2162" b="1" dirty="0">
                <a:solidFill>
                  <a:schemeClr val="tx1">
                    <a:lumMod val="75000"/>
                  </a:schemeClr>
                </a:solidFill>
              </a:rPr>
              <a:t>temaspørsmål:</a:t>
            </a:r>
            <a:endParaRPr lang="nb-NO" sz="2162" dirty="0">
              <a:solidFill>
                <a:schemeClr val="tx1">
                  <a:lumMod val="75000"/>
                </a:schemeClr>
              </a:solidFill>
            </a:endParaRPr>
          </a:p>
          <a:p>
            <a:pPr lvl="1"/>
            <a:r>
              <a:rPr lang="nb-NO" sz="2162" dirty="0">
                <a:solidFill>
                  <a:schemeClr val="tx1">
                    <a:lumMod val="75000"/>
                  </a:schemeClr>
                </a:solidFill>
              </a:rPr>
              <a:t>Hvordan bruker gutter og jenter sosiale medier forskjellig? Hva er likt?</a:t>
            </a:r>
          </a:p>
          <a:p>
            <a:pPr lvl="1"/>
            <a:r>
              <a:rPr lang="nb-NO" sz="2162" dirty="0">
                <a:solidFill>
                  <a:schemeClr val="tx1">
                    <a:lumMod val="75000"/>
                  </a:schemeClr>
                </a:solidFill>
              </a:rPr>
              <a:t>Hvorfor tror du forskere finner en sammenheng mellom sosiale medier og jenters psykiske helse, og ikke gutters psykiske helse?</a:t>
            </a:r>
          </a:p>
          <a:p>
            <a:pPr lvl="1"/>
            <a:r>
              <a:rPr lang="nb-NO" sz="2162" dirty="0">
                <a:solidFill>
                  <a:schemeClr val="tx1">
                    <a:lumMod val="75000"/>
                  </a:schemeClr>
                </a:solidFill>
              </a:rPr>
              <a:t>Hvordan er den digitale hverdagen bra for deg?</a:t>
            </a:r>
          </a:p>
          <a:p>
            <a:pPr lvl="1"/>
            <a:r>
              <a:rPr lang="nb-NO" sz="2162" dirty="0">
                <a:solidFill>
                  <a:schemeClr val="tx1">
                    <a:lumMod val="75000"/>
                  </a:schemeClr>
                </a:solidFill>
              </a:rPr>
              <a:t>Hvis du skulle laget deg tre gode digitale vaner - hva skulle de vært? </a:t>
            </a:r>
          </a:p>
          <a:p>
            <a:pPr lvl="1"/>
            <a:r>
              <a:rPr lang="nb-NO" sz="2162" dirty="0">
                <a:solidFill>
                  <a:schemeClr val="tx1">
                    <a:lumMod val="75000"/>
                  </a:schemeClr>
                </a:solidFill>
              </a:rPr>
              <a:t>Hva tror du bekymrer voksengenerasjonen aller mest med skjermbruk? </a:t>
            </a:r>
          </a:p>
          <a:p>
            <a:pPr lvl="1"/>
            <a:r>
              <a:rPr lang="nb-NO" sz="2162" dirty="0">
                <a:solidFill>
                  <a:schemeClr val="tx1">
                    <a:lumMod val="75000"/>
                  </a:schemeClr>
                </a:solidFill>
              </a:rPr>
              <a:t>Hva syns du om å ta digitale pauser?</a:t>
            </a:r>
          </a:p>
          <a:p>
            <a:endParaRPr lang="nb-NO" sz="2500" dirty="0">
              <a:solidFill>
                <a:schemeClr val="tx1">
                  <a:lumMod val="75000"/>
                </a:schemeClr>
              </a:solidFill>
            </a:endParaRPr>
          </a:p>
          <a:p>
            <a:pPr lvl="0"/>
            <a:endParaRPr lang="nb-NO" dirty="0">
              <a:solidFill>
                <a:schemeClr val="tx1">
                  <a:lumMod val="75000"/>
                </a:schemeClr>
              </a:solidFill>
            </a:endParaRPr>
          </a:p>
          <a:p>
            <a:endParaRPr lang="nn-NO" dirty="0">
              <a:solidFill>
                <a:schemeClr val="tx1">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normAutofit/>
          </a:bodyPr>
          <a:lstStyle/>
          <a:p>
            <a:pPr marL="342900" lvl="0" indent="-342900" defTabSz="457200">
              <a:lnSpc>
                <a:spcPct val="100000"/>
              </a:lnSpc>
              <a:spcBef>
                <a:spcPct val="20000"/>
              </a:spcBef>
              <a:buFont typeface="Arial"/>
              <a:buChar char="•"/>
            </a:pPr>
            <a:r>
              <a:rPr lang="nb-NO" sz="2300" dirty="0">
                <a:solidFill>
                  <a:schemeClr val="tx1">
                    <a:lumMod val="75000"/>
                  </a:schemeClr>
                </a:solidFill>
                <a:latin typeface="Calibri"/>
                <a:ea typeface="+mn-ea"/>
                <a:cs typeface="+mn-cs"/>
              </a:rPr>
              <a:t>Utpek noen av elevene til lekeledere. Gi forberedelsestid. La elevene velge hvilke leker de vil leke fra lekeheftet. For eksempel:</a:t>
            </a:r>
          </a:p>
          <a:p>
            <a:pPr marL="742950" lvl="1" indent="-285750" defTabSz="457200">
              <a:lnSpc>
                <a:spcPct val="100000"/>
              </a:lnSpc>
              <a:spcBef>
                <a:spcPct val="20000"/>
              </a:spcBef>
              <a:buFont typeface="Arial"/>
              <a:buChar char="•"/>
            </a:pPr>
            <a:r>
              <a:rPr lang="nb-NO" sz="2300" b="1" dirty="0">
                <a:solidFill>
                  <a:schemeClr val="tx1">
                    <a:lumMod val="75000"/>
                  </a:schemeClr>
                </a:solidFill>
                <a:latin typeface="Calibri"/>
                <a:ea typeface="+mn-ea"/>
                <a:cs typeface="+mn-cs"/>
              </a:rPr>
              <a:t>Ballonglek</a:t>
            </a:r>
          </a:p>
          <a:p>
            <a:pPr marL="742950" lvl="1" indent="-285750" defTabSz="457200">
              <a:lnSpc>
                <a:spcPct val="100000"/>
              </a:lnSpc>
              <a:spcBef>
                <a:spcPct val="20000"/>
              </a:spcBef>
              <a:buFont typeface="Arial"/>
              <a:buChar char="•"/>
            </a:pPr>
            <a:r>
              <a:rPr lang="nb-NO" sz="2300" b="1" dirty="0">
                <a:solidFill>
                  <a:schemeClr val="tx1">
                    <a:lumMod val="75000"/>
                  </a:schemeClr>
                </a:solidFill>
                <a:latin typeface="Calibri"/>
                <a:ea typeface="+mn-ea"/>
                <a:cs typeface="+mn-cs"/>
              </a:rPr>
              <a:t>Sheriff</a:t>
            </a:r>
          </a:p>
          <a:p>
            <a:endParaRPr lang="nb-NO" sz="2300" dirty="0">
              <a:solidFill>
                <a:schemeClr val="tx1">
                  <a:lumMod val="75000"/>
                </a:schemeClr>
              </a:solidFill>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dirty="0"/>
              <a:t>Leker (20 min)</a:t>
            </a:r>
            <a:endParaRPr lang="nb-NO" dirty="0"/>
          </a:p>
        </p:txBody>
      </p:sp>
      <p:pic>
        <p:nvPicPr>
          <p:cNvPr id="4" name="Bilde 3"/>
          <p:cNvPicPr>
            <a:picLocks noChangeAspect="1"/>
          </p:cNvPicPr>
          <p:nvPr/>
        </p:nvPicPr>
        <p:blipFill>
          <a:blip r:embed="rId2"/>
          <a:stretch>
            <a:fillRect/>
          </a:stretch>
        </p:blipFill>
        <p:spPr>
          <a:xfrm>
            <a:off x="6298495" y="3659791"/>
            <a:ext cx="5083880" cy="2674333"/>
          </a:xfrm>
          <a:prstGeom prst="rect">
            <a:avLst/>
          </a:prstGeom>
        </p:spPr>
      </p:pic>
      <p:sp>
        <p:nvSpPr>
          <p:cNvPr id="5" name="TekstSylinder 4"/>
          <p:cNvSpPr txBox="1"/>
          <p:nvPr/>
        </p:nvSpPr>
        <p:spPr>
          <a:xfrm rot="20953620">
            <a:off x="8233038" y="4033852"/>
            <a:ext cx="1013372" cy="246221"/>
          </a:xfrm>
          <a:prstGeom prst="rect">
            <a:avLst/>
          </a:prstGeom>
          <a:noFill/>
        </p:spPr>
        <p:txBody>
          <a:bodyPr wrap="square" rtlCol="0">
            <a:spAutoFit/>
          </a:bodyPr>
          <a:lstStyle/>
          <a:p>
            <a:r>
              <a:rPr lang="nn-NO" sz="1000" dirty="0">
                <a:solidFill>
                  <a:schemeClr val="bg1">
                    <a:lumMod val="65000"/>
                  </a:schemeClr>
                </a:solidFill>
                <a:latin typeface="Century Gothic"/>
              </a:rPr>
              <a:t>Pixabay.com</a:t>
            </a:r>
          </a:p>
        </p:txBody>
      </p:sp>
    </p:spTree>
    <p:extLst>
      <p:ext uri="{BB962C8B-B14F-4D97-AF65-F5344CB8AC3E}">
        <p14:creationId xmlns:p14="http://schemas.microsoft.com/office/powerpoint/2010/main" val="48647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32D6241-D82A-5343-8AD1-193257EBFBB0}"/>
              </a:ext>
            </a:extLst>
          </p:cNvPr>
          <p:cNvSpPr>
            <a:spLocks noGrp="1"/>
          </p:cNvSpPr>
          <p:nvPr>
            <p:ph type="body" idx="10"/>
          </p:nvPr>
        </p:nvSpPr>
        <p:spPr/>
        <p:txBody>
          <a:bodyPr/>
          <a:lstStyle/>
          <a:p>
            <a:r>
              <a:rPr lang="nb-NO" dirty="0"/>
              <a:t>Stå i ring. Kast ut tre ballonger og be elevene sende ballongene rundt i ringen uten være nær dem med hendene. </a:t>
            </a:r>
          </a:p>
          <a:p>
            <a:r>
              <a:rPr lang="nb-NO" dirty="0"/>
              <a:t>Hold på så lenge det er gøy.</a:t>
            </a:r>
          </a:p>
          <a:p>
            <a:endParaRPr lang="nb-NO" dirty="0"/>
          </a:p>
        </p:txBody>
      </p:sp>
      <p:sp>
        <p:nvSpPr>
          <p:cNvPr id="3" name="Tittel 2">
            <a:extLst>
              <a:ext uri="{FF2B5EF4-FFF2-40B4-BE49-F238E27FC236}">
                <a16:creationId xmlns:a16="http://schemas.microsoft.com/office/drawing/2014/main" id="{B86E3137-6662-774D-8BB9-723EF6162022}"/>
              </a:ext>
            </a:extLst>
          </p:cNvPr>
          <p:cNvSpPr>
            <a:spLocks noGrp="1"/>
          </p:cNvSpPr>
          <p:nvPr>
            <p:ph type="title"/>
          </p:nvPr>
        </p:nvSpPr>
        <p:spPr/>
        <p:txBody>
          <a:bodyPr/>
          <a:lstStyle/>
          <a:p>
            <a:r>
              <a:rPr lang="nb-NO" dirty="0"/>
              <a:t>BALLONGLEK</a:t>
            </a:r>
          </a:p>
        </p:txBody>
      </p:sp>
    </p:spTree>
    <p:extLst>
      <p:ext uri="{BB962C8B-B14F-4D97-AF65-F5344CB8AC3E}">
        <p14:creationId xmlns:p14="http://schemas.microsoft.com/office/powerpoint/2010/main" val="9201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AD5A1E2-80E3-3D4D-A94A-1B639E936494}"/>
              </a:ext>
            </a:extLst>
          </p:cNvPr>
          <p:cNvSpPr>
            <a:spLocks noGrp="1"/>
          </p:cNvSpPr>
          <p:nvPr>
            <p:ph type="body" idx="10"/>
          </p:nvPr>
        </p:nvSpPr>
        <p:spPr/>
        <p:txBody>
          <a:bodyPr>
            <a:normAutofit fontScale="85000" lnSpcReduction="20000"/>
          </a:bodyPr>
          <a:lstStyle/>
          <a:p>
            <a:r>
              <a:rPr lang="nb-NO" dirty="0"/>
              <a:t>Elevene står i en ring. Én utvelges til sheriff og stiller seg i midten. Sheriffen peker på en i ringen med begge armene strakt frem (som om han/hun holder en pistol) og sier ”PANG”. Vedkommende må da sette seg kjapt ned/dukke. Elevene som står på hver sin side av denne personen må så sikte på hverandre og forte seg å si PANG først. Den tregeste ”taper” duellen, og setter seg ned/er ute. Slik fortsetter det til det kun er to igjen i ringen. </a:t>
            </a:r>
          </a:p>
          <a:p>
            <a:r>
              <a:rPr lang="nb-NO" dirty="0"/>
              <a:t>Disse går videre til en duell som foregår slik: Personene stiller seg rygg mot rygg og folder hendene som en pistol de holder foran brystet. Sheriffen bestemmer nå en regel, for eksempel kan det være ”en frukt” eller ”et ord som inneholder bokstaven B”, ”en hovedstad” eller liknende. Sheriffen sier en rekke med ord. For hvert ord tar duellantene et skritt fra hverandre. Når sheriffen sier ordet (som for eksempel er en frukt, eller en hovedstad) skal duellantene snu seg kjapt, ”skyte” og si ”PANG”. Den raskeste vinner og blir sheriff i neste runde.</a:t>
            </a:r>
          </a:p>
          <a:p>
            <a:endParaRPr lang="nb-NO" dirty="0"/>
          </a:p>
        </p:txBody>
      </p:sp>
      <p:sp>
        <p:nvSpPr>
          <p:cNvPr id="3" name="Tittel 2">
            <a:extLst>
              <a:ext uri="{FF2B5EF4-FFF2-40B4-BE49-F238E27FC236}">
                <a16:creationId xmlns:a16="http://schemas.microsoft.com/office/drawing/2014/main" id="{5D4B7EB3-54A6-1548-95BD-903BDB4CB02F}"/>
              </a:ext>
            </a:extLst>
          </p:cNvPr>
          <p:cNvSpPr>
            <a:spLocks noGrp="1"/>
          </p:cNvSpPr>
          <p:nvPr>
            <p:ph type="title"/>
          </p:nvPr>
        </p:nvSpPr>
        <p:spPr/>
        <p:txBody>
          <a:bodyPr/>
          <a:lstStyle/>
          <a:p>
            <a:r>
              <a:rPr lang="nb-NO" dirty="0"/>
              <a:t>SHERIFF</a:t>
            </a:r>
          </a:p>
        </p:txBody>
      </p:sp>
    </p:spTree>
    <p:extLst>
      <p:ext uri="{BB962C8B-B14F-4D97-AF65-F5344CB8AC3E}">
        <p14:creationId xmlns:p14="http://schemas.microsoft.com/office/powerpoint/2010/main" val="398305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325185"/>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2191</TotalTime>
  <Words>643</Words>
  <Application>Microsoft Macintosh PowerPoint</Application>
  <PresentationFormat>Widescreen</PresentationFormat>
  <Paragraphs>43</Paragraphs>
  <Slides>9</Slides>
  <Notes>0</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9</vt:i4>
      </vt:variant>
    </vt:vector>
  </HeadingPairs>
  <TitlesOfParts>
    <vt:vector size="18" baseType="lpstr">
      <vt:lpstr>Arial</vt:lpstr>
      <vt:lpstr>Calibri</vt:lpstr>
      <vt:lpstr>Calibri Light</vt:lpstr>
      <vt:lpstr>Century Gothic</vt:lpstr>
      <vt:lpstr>Georgia</vt:lpstr>
      <vt:lpstr>4_Office-tema</vt:lpstr>
      <vt:lpstr>5_Office-tema</vt:lpstr>
      <vt:lpstr>3_Office-tema</vt:lpstr>
      <vt:lpstr>6_Office-tema</vt:lpstr>
      <vt:lpstr>I klassen: Digital hverdag  og hjernen  </vt:lpstr>
      <vt:lpstr>Nærværstrening (5 min)  </vt:lpstr>
      <vt:lpstr>Øvelse i progressiv muskelavslapning ”Kongen befaler” (5 min)</vt:lpstr>
      <vt:lpstr>PowerPoint-presentasjon</vt:lpstr>
      <vt:lpstr>PowerPoint-presentasjon</vt:lpstr>
      <vt:lpstr>Leker (20 min)</vt:lpstr>
      <vt:lpstr>BALLONGLEK</vt:lpstr>
      <vt:lpstr>SHERIFF</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33</cp:revision>
  <dcterms:created xsi:type="dcterms:W3CDTF">2020-06-13T16:29:58Z</dcterms:created>
  <dcterms:modified xsi:type="dcterms:W3CDTF">2022-02-19T06:15:06Z</dcterms:modified>
</cp:coreProperties>
</file>