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3"/>
  </p:notesMasterIdLst>
  <p:sldIdLst>
    <p:sldId id="261" r:id="rId5"/>
    <p:sldId id="270" r:id="rId6"/>
    <p:sldId id="278" r:id="rId7"/>
    <p:sldId id="290" r:id="rId8"/>
    <p:sldId id="291" r:id="rId9"/>
    <p:sldId id="279" r:id="rId10"/>
    <p:sldId id="281" r:id="rId11"/>
    <p:sldId id="280" r:id="rId12"/>
    <p:sldId id="293" r:id="rId13"/>
    <p:sldId id="283" r:id="rId14"/>
    <p:sldId id="286" r:id="rId15"/>
    <p:sldId id="285" r:id="rId16"/>
    <p:sldId id="284" r:id="rId17"/>
    <p:sldId id="287" r:id="rId18"/>
    <p:sldId id="275" r:id="rId19"/>
    <p:sldId id="288" r:id="rId20"/>
    <p:sldId id="292" r:id="rId21"/>
    <p:sldId id="277"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3861"/>
    <p:restoredTop sz="92683"/>
  </p:normalViewPr>
  <p:slideViewPr>
    <p:cSldViewPr snapToGrid="0" snapToObjects="1">
      <p:cViewPr>
        <p:scale>
          <a:sx n="77" d="100"/>
          <a:sy n="77" d="100"/>
        </p:scale>
        <p:origin x="2808" y="108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521F1-B940-3342-A266-D4896F59291A}" type="datetimeFigureOut">
              <a:rPr lang="nb-NO" smtClean="0"/>
              <a:t>24.08.2020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688CB-4049-1241-816C-7DACBC8E2A45}" type="slidenum">
              <a:rPr lang="nb-NO" smtClean="0"/>
              <a:t>‹#›</a:t>
            </a:fld>
            <a:endParaRPr lang="nb-NO"/>
          </a:p>
        </p:txBody>
      </p:sp>
    </p:spTree>
    <p:extLst>
      <p:ext uri="{BB962C8B-B14F-4D97-AF65-F5344CB8AC3E}">
        <p14:creationId xmlns:p14="http://schemas.microsoft.com/office/powerpoint/2010/main" val="108800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en.wikipedia.org/wiki/Ben_Franklin_effec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universedoyoucopy.com/inner-bullies-are-like-dementor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vimeo.com/31587771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Vi har ikke kontroll. Ting skjer. </a:t>
            </a:r>
            <a:r>
              <a:rPr lang="nb-NO" sz="1200" kern="1200" dirty="0" smtClean="0">
                <a:solidFill>
                  <a:schemeClr val="tx1"/>
                </a:solidFill>
                <a:effectLst/>
                <a:latin typeface="+mn-lt"/>
                <a:ea typeface="+mn-ea"/>
                <a:cs typeface="+mn-cs"/>
              </a:rPr>
              <a:t>Livet er fullt av vonde og dårlige ting som kan suge kreftene ut av oss.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a:t>
            </a:fld>
            <a:endParaRPr lang="nb-NO"/>
          </a:p>
        </p:txBody>
      </p:sp>
    </p:spTree>
    <p:extLst>
      <p:ext uri="{BB962C8B-B14F-4D97-AF65-F5344CB8AC3E}">
        <p14:creationId xmlns:p14="http://schemas.microsoft.com/office/powerpoint/2010/main" val="10689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04-147 Undersøkelser viser at mennesker som er stolte gjør mer for andre </a:t>
            </a:r>
            <a:r>
              <a:rPr lang="nb-NO" sz="1200" i="1" kern="1200" dirty="0">
                <a:solidFill>
                  <a:schemeClr val="tx1"/>
                </a:solidFill>
                <a:effectLst/>
                <a:latin typeface="+mn-lt"/>
                <a:ea typeface="+mn-ea"/>
                <a:cs typeface="+mn-cs"/>
              </a:rPr>
              <a:t>helt av seg selv</a:t>
            </a:r>
            <a:r>
              <a:rPr lang="nb-NO" sz="1200" kern="1200" dirty="0">
                <a:solidFill>
                  <a:schemeClr val="tx1"/>
                </a:solidFill>
                <a:effectLst/>
                <a:latin typeface="+mn-lt"/>
                <a:ea typeface="+mn-ea"/>
                <a:cs typeface="+mn-cs"/>
              </a:rPr>
              <a:t>. En stolt rektor, en stolt lærer, en stolt fotballspiller, en stolt elev, en stolt storesøster, en stolt mamma, en stolt lege. De gjør mer for andre, og jobber hardere for andre, fordi de har lyst.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11</a:t>
            </a:fld>
            <a:endParaRPr lang="nb-NO"/>
          </a:p>
        </p:txBody>
      </p:sp>
    </p:spTree>
    <p:extLst>
      <p:ext uri="{BB962C8B-B14F-4D97-AF65-F5344CB8AC3E}">
        <p14:creationId xmlns:p14="http://schemas.microsoft.com/office/powerpoint/2010/main" val="427401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03322 Hvorfor er det bra å ha mye omsorgsfølelse?</a:t>
            </a:r>
            <a:r>
              <a:rPr lang="nb-NO" sz="1200" kern="1200" dirty="0">
                <a:solidFill>
                  <a:schemeClr val="tx1"/>
                </a:solidFill>
                <a:effectLst/>
                <a:latin typeface="+mn-lt"/>
                <a:ea typeface="+mn-ea"/>
                <a:cs typeface="+mn-cs"/>
              </a:rPr>
              <a:t> Igjen kan vi tenke på alternativet – å ikke ha mye omsorgsfølelse. Det vil si mer ego, mer selvsentrert, mer selvopptatt, tenker mer på seg selv og egne behov enn andres. Det er lett å tenke seg hvem av disse to variantene som har det best. Det fine med å ha omsorg for andre er at vi plutselig glemmer oss selv. Vi får litt fri fra oss selv. Når du kjenner omsorg blir det plutselig viktigere å hjelpe andre, og så glemmer du at du egentlig er trist.</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12</a:t>
            </a:fld>
            <a:endParaRPr lang="nb-NO"/>
          </a:p>
        </p:txBody>
      </p:sp>
    </p:spTree>
    <p:extLst>
      <p:ext uri="{BB962C8B-B14F-4D97-AF65-F5344CB8AC3E}">
        <p14:creationId xmlns:p14="http://schemas.microsoft.com/office/powerpoint/2010/main" val="15759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a:solidFill>
                  <a:schemeClr val="tx1"/>
                </a:solidFill>
                <a:effectLst/>
                <a:latin typeface="+mn-lt"/>
                <a:ea typeface="+mn-ea"/>
                <a:cs typeface="+mn-cs"/>
              </a:rPr>
              <a:t>03478</a:t>
            </a:r>
            <a:r>
              <a:rPr lang="nb-NO">
                <a:effectLst/>
              </a:rPr>
              <a:t> </a:t>
            </a:r>
            <a:r>
              <a:rPr lang="nb-NO" sz="1200" b="1" kern="1200">
                <a:solidFill>
                  <a:schemeClr val="tx1"/>
                </a:solidFill>
                <a:effectLst/>
                <a:latin typeface="+mn-lt"/>
                <a:ea typeface="+mn-ea"/>
                <a:cs typeface="+mn-cs"/>
              </a:rPr>
              <a:t>Den </a:t>
            </a:r>
            <a:r>
              <a:rPr lang="nb-NO" sz="1200" b="1" kern="1200" dirty="0">
                <a:solidFill>
                  <a:schemeClr val="tx1"/>
                </a:solidFill>
                <a:effectLst/>
                <a:latin typeface="+mn-lt"/>
                <a:ea typeface="+mn-ea"/>
                <a:cs typeface="+mn-cs"/>
              </a:rPr>
              <a:t>mest effektive måten å få venner</a:t>
            </a:r>
            <a:r>
              <a:rPr lang="nb-NO" sz="1200" kern="1200" dirty="0">
                <a:solidFill>
                  <a:schemeClr val="tx1"/>
                </a:solidFill>
                <a:effectLst/>
                <a:latin typeface="+mn-lt"/>
                <a:ea typeface="+mn-ea"/>
                <a:cs typeface="+mn-cs"/>
              </a:rPr>
              <a:t>, og skape bånd mellom mennesker, hva er det? Svar: Å be om hjelp til noe. Det kalles </a:t>
            </a:r>
            <a:r>
              <a:rPr lang="nb-NO" sz="1200" u="sng" kern="1200" dirty="0">
                <a:solidFill>
                  <a:schemeClr val="tx1"/>
                </a:solidFill>
                <a:effectLst/>
                <a:latin typeface="+mn-lt"/>
                <a:ea typeface="+mn-ea"/>
                <a:cs typeface="+mn-cs"/>
                <a:hlinkClick r:id="rId3"/>
              </a:rPr>
              <a:t>«Ben Franklin-effekten»,</a:t>
            </a:r>
            <a:r>
              <a:rPr lang="nb-NO" sz="1200" kern="1200" dirty="0">
                <a:solidFill>
                  <a:schemeClr val="tx1"/>
                </a:solidFill>
                <a:effectLst/>
                <a:latin typeface="+mn-lt"/>
                <a:ea typeface="+mn-ea"/>
                <a:cs typeface="+mn-cs"/>
              </a:rPr>
              <a:t> etter den amerikanske stats- og vitenskapsmannen. Franklin ba om å få låne en bok av en sine «hatere», og dette snudde forholdet til et vennskap. Dette var hans strategi: Han ba ulike folk om hjelp, og så endte det med at de ble venner. Genial strategi! Nesten all mennesker liker jo å hjelpe andre. Da kjenner vi oss betydningsfulle. Om DU viser tillit og ber MEG om hjelp</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13</a:t>
            </a:fld>
            <a:endParaRPr lang="nb-NO"/>
          </a:p>
        </p:txBody>
      </p:sp>
    </p:spTree>
    <p:extLst>
      <p:ext uri="{BB962C8B-B14F-4D97-AF65-F5344CB8AC3E}">
        <p14:creationId xmlns:p14="http://schemas.microsoft.com/office/powerpoint/2010/main" val="241559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Bilde 03226 - Takknemlighet er magisk. </a:t>
            </a:r>
            <a:r>
              <a:rPr lang="nb-NO" sz="1200" kern="1200" dirty="0">
                <a:solidFill>
                  <a:schemeClr val="tx1"/>
                </a:solidFill>
                <a:effectLst/>
                <a:latin typeface="+mn-lt"/>
                <a:ea typeface="+mn-ea"/>
                <a:cs typeface="+mn-cs"/>
              </a:rPr>
              <a:t>Takknemlighet gjør folk enda mer stolte og enda mer omsorgsfulle, som fører til enda mer takknemlighet, som fører til enda mer stolthet og enda mer omsorgsfølelse. En bra runddans med bra ting som skjer. </a:t>
            </a:r>
            <a:r>
              <a:rPr lang="nb-NO" sz="1200" b="1" kern="1200" dirty="0">
                <a:solidFill>
                  <a:schemeClr val="tx1"/>
                </a:solidFill>
                <a:effectLst/>
                <a:latin typeface="+mn-lt"/>
                <a:ea typeface="+mn-ea"/>
                <a:cs typeface="+mn-cs"/>
              </a:rPr>
              <a:t>Noe av det lureste vi kan gjøre</a:t>
            </a:r>
            <a:r>
              <a:rPr lang="nb-NO" sz="1200" kern="1200" dirty="0">
                <a:solidFill>
                  <a:schemeClr val="tx1"/>
                </a:solidFill>
                <a:effectLst/>
                <a:latin typeface="+mn-lt"/>
                <a:ea typeface="+mn-ea"/>
                <a:cs typeface="+mn-cs"/>
              </a:rPr>
              <a:t> for å snu eget humør er å tenke på ting vi er takknemlig for, ting vi er stolte av, mennesker vi bryr oss om, og mennesker som bryr seg om oss. For eksempel tre ting hver kveld. </a:t>
            </a:r>
          </a:p>
          <a:p>
            <a:r>
              <a:rPr lang="nb-NO" sz="1200" kern="1200" dirty="0">
                <a:solidFill>
                  <a:schemeClr val="tx1"/>
                </a:solidFill>
                <a:effectLst/>
                <a:latin typeface="+mn-lt"/>
                <a:ea typeface="+mn-ea"/>
                <a:cs typeface="+mn-cs"/>
              </a:rPr>
              <a:t>”Jeg er takknemlig for at jeg rakk skolen”</a:t>
            </a:r>
          </a:p>
          <a:p>
            <a:r>
              <a:rPr lang="nb-NO" sz="1200" kern="1200" dirty="0">
                <a:solidFill>
                  <a:schemeClr val="tx1"/>
                </a:solidFill>
                <a:effectLst/>
                <a:latin typeface="+mn-lt"/>
                <a:ea typeface="+mn-ea"/>
                <a:cs typeface="+mn-cs"/>
              </a:rPr>
              <a:t>”Jeg er takknemlig for at jeg er ferdig med matteprøven”</a:t>
            </a:r>
          </a:p>
          <a:p>
            <a:r>
              <a:rPr lang="nb-NO" sz="1200" kern="1200" dirty="0">
                <a:solidFill>
                  <a:schemeClr val="tx1"/>
                </a:solidFill>
                <a:effectLst/>
                <a:latin typeface="+mn-lt"/>
                <a:ea typeface="+mn-ea"/>
                <a:cs typeface="+mn-cs"/>
              </a:rPr>
              <a:t>”Jeg er takknemlig for at jeg er frisk”</a:t>
            </a:r>
          </a:p>
          <a:p>
            <a:r>
              <a:rPr lang="nb-NO" sz="1200" kern="1200" dirty="0">
                <a:solidFill>
                  <a:schemeClr val="tx1"/>
                </a:solidFill>
                <a:effectLst/>
                <a:latin typeface="+mn-lt"/>
                <a:ea typeface="+mn-ea"/>
                <a:cs typeface="+mn-cs"/>
              </a:rPr>
              <a:t>”Jeg er takknemlig for at mamma og jeg er venner igjen”</a:t>
            </a:r>
          </a:p>
          <a:p>
            <a:r>
              <a:rPr lang="nb-NO" sz="1200" kern="1200" dirty="0">
                <a:solidFill>
                  <a:schemeClr val="tx1"/>
                </a:solidFill>
                <a:effectLst/>
                <a:latin typeface="+mn-lt"/>
                <a:ea typeface="+mn-ea"/>
                <a:cs typeface="+mn-cs"/>
              </a:rPr>
              <a:t>Kan du klare det?</a:t>
            </a:r>
          </a:p>
          <a:p>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Filmeksempel kan vises her: Filmeksempel: Harry Potter og fangen fra Azkaban (film 3). Scene: Harry Potter lærer å bekjempe </a:t>
            </a:r>
            <a:r>
              <a:rPr lang="nb-NO" sz="1200" kern="1200" dirty="0" err="1">
                <a:solidFill>
                  <a:schemeClr val="tx1"/>
                </a:solidFill>
                <a:effectLst/>
                <a:latin typeface="+mn-lt"/>
                <a:ea typeface="+mn-ea"/>
                <a:cs typeface="+mn-cs"/>
              </a:rPr>
              <a:t>desperanter</a:t>
            </a:r>
            <a:r>
              <a:rPr lang="nb-NO" sz="1200" kern="1200" dirty="0">
                <a:solidFill>
                  <a:schemeClr val="tx1"/>
                </a:solidFill>
                <a:effectLst/>
                <a:latin typeface="+mn-lt"/>
                <a:ea typeface="+mn-ea"/>
                <a:cs typeface="+mn-cs"/>
              </a:rPr>
              <a:t> som ville suge gleden og livet ut av ham. Han øvde et helt </a:t>
            </a:r>
            <a:r>
              <a:rPr lang="nb-NO" sz="1200" kern="1200" dirty="0" err="1">
                <a:solidFill>
                  <a:schemeClr val="tx1"/>
                </a:solidFill>
                <a:effectLst/>
                <a:latin typeface="+mn-lt"/>
                <a:ea typeface="+mn-ea"/>
                <a:cs typeface="+mn-cs"/>
              </a:rPr>
              <a:t>år</a:t>
            </a:r>
            <a:r>
              <a:rPr lang="nb-NO" sz="1200" kern="1200">
                <a:solidFill>
                  <a:schemeClr val="tx1"/>
                </a:solidFill>
                <a:effectLst/>
                <a:latin typeface="+mn-lt"/>
                <a:ea typeface="+mn-ea"/>
                <a:cs typeface="+mn-cs"/>
              </a:rPr>
              <a:t>. Han </a:t>
            </a:r>
            <a:r>
              <a:rPr lang="nb-NO" sz="1200" kern="1200" dirty="0">
                <a:solidFill>
                  <a:schemeClr val="tx1"/>
                </a:solidFill>
                <a:effectLst/>
                <a:latin typeface="+mn-lt"/>
                <a:ea typeface="+mn-ea"/>
                <a:cs typeface="+mn-cs"/>
              </a:rPr>
              <a:t>måtte</a:t>
            </a:r>
            <a:r>
              <a:rPr lang="nb-NO" sz="1200" kern="1200" baseline="0" dirty="0">
                <a:solidFill>
                  <a:schemeClr val="tx1"/>
                </a:solidFill>
                <a:effectLst/>
                <a:latin typeface="+mn-lt"/>
                <a:ea typeface="+mn-ea"/>
                <a:cs typeface="+mn-cs"/>
              </a:rPr>
              <a:t> lete etter minner som ga gode følelser</a:t>
            </a:r>
            <a:r>
              <a:rPr lang="nb-NO" sz="1200" kern="1200" dirty="0">
                <a:solidFill>
                  <a:schemeClr val="tx1"/>
                </a:solidFill>
                <a:effectLst/>
                <a:latin typeface="+mn-lt"/>
                <a:ea typeface="+mn-ea"/>
                <a:cs typeface="+mn-cs"/>
              </a:rPr>
              <a:t> (Filmen </a:t>
            </a:r>
            <a:r>
              <a:rPr lang="nb-NO" sz="1200" kern="1200" dirty="0" err="1">
                <a:solidFill>
                  <a:schemeClr val="tx1"/>
                </a:solidFill>
                <a:effectLst/>
                <a:latin typeface="+mn-lt"/>
                <a:ea typeface="+mn-ea"/>
                <a:cs typeface="+mn-cs"/>
              </a:rPr>
              <a:t>ma</a:t>
            </a:r>
            <a:r>
              <a:rPr lang="nb-NO" sz="1200" kern="1200" dirty="0">
                <a:solidFill>
                  <a:schemeClr val="tx1"/>
                </a:solidFill>
                <a:effectLst/>
                <a:latin typeface="+mn-lt"/>
                <a:ea typeface="+mn-ea"/>
                <a:cs typeface="+mn-cs"/>
              </a:rPr>
              <a:t>̊ kjøpes og lastes ned </a:t>
            </a:r>
            <a:r>
              <a:rPr lang="nb-NO" sz="1200" kern="1200" dirty="0" err="1">
                <a:solidFill>
                  <a:schemeClr val="tx1"/>
                </a:solidFill>
                <a:effectLst/>
                <a:latin typeface="+mn-lt"/>
                <a:ea typeface="+mn-ea"/>
                <a:cs typeface="+mn-cs"/>
              </a:rPr>
              <a:t>pa</a:t>
            </a:r>
            <a:r>
              <a:rPr lang="nb-NO" sz="1200" kern="1200" dirty="0">
                <a:solidFill>
                  <a:schemeClr val="tx1"/>
                </a:solidFill>
                <a:effectLst/>
                <a:latin typeface="+mn-lt"/>
                <a:ea typeface="+mn-ea"/>
                <a:cs typeface="+mn-cs"/>
              </a:rPr>
              <a:t>̊ lokal maskin). </a:t>
            </a:r>
            <a:endParaRPr lang="nb-NO" dirty="0">
              <a:effectLst/>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14</a:t>
            </a:fld>
            <a:endParaRPr lang="nb-NO"/>
          </a:p>
        </p:txBody>
      </p:sp>
    </p:spTree>
    <p:extLst>
      <p:ext uri="{BB962C8B-B14F-4D97-AF65-F5344CB8AC3E}">
        <p14:creationId xmlns:p14="http://schemas.microsoft.com/office/powerpoint/2010/main" val="354475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Bilde 03119 - Det vi har lært om i dag, kalles positiv psykologi.</a:t>
            </a:r>
            <a:r>
              <a:rPr lang="nb-NO" sz="1200" kern="1200" dirty="0" smtClean="0">
                <a:solidFill>
                  <a:schemeClr val="tx1"/>
                </a:solidFill>
                <a:effectLst/>
                <a:latin typeface="+mn-lt"/>
                <a:ea typeface="+mn-ea"/>
                <a:cs typeface="+mn-cs"/>
              </a:rPr>
              <a:t> Positiv psykologi handler om å lære om det som hjelper, i stedet for å fokusere på problemer og vanskeligheter. Noen sier: Dette er selvfølgeligheter. Dette vet vi. Hvorfor skal vi lære om det vi vet, og det som skjer helt av seg selv?</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Da spør jeg: Men bruker du det?</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15</a:t>
            </a:fld>
            <a:endParaRPr lang="nb-NO"/>
          </a:p>
        </p:txBody>
      </p:sp>
    </p:spTree>
    <p:extLst>
      <p:ext uri="{BB962C8B-B14F-4D97-AF65-F5344CB8AC3E}">
        <p14:creationId xmlns:p14="http://schemas.microsoft.com/office/powerpoint/2010/main" val="85570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1733 Ved </a:t>
            </a:r>
            <a:r>
              <a:rPr lang="nb-NO" sz="1200" kern="1200" dirty="0">
                <a:solidFill>
                  <a:schemeClr val="tx1"/>
                </a:solidFill>
                <a:effectLst/>
                <a:latin typeface="+mn-lt"/>
                <a:ea typeface="+mn-ea"/>
                <a:cs typeface="+mn-cs"/>
              </a:rPr>
              <a:t>å tenke helt bevisst og øve, styrker vi koblingene i hjernen. For å takle motgang bør vi systematisk øve på hverdagsgleder, stolthet, omsorg og takknemlighet, </a:t>
            </a:r>
            <a:r>
              <a:rPr lang="nb-NO" sz="1200" kern="1200" dirty="0" err="1">
                <a:solidFill>
                  <a:schemeClr val="tx1"/>
                </a:solidFill>
                <a:effectLst/>
                <a:latin typeface="+mn-lt"/>
                <a:ea typeface="+mn-ea"/>
                <a:cs typeface="+mn-cs"/>
              </a:rPr>
              <a:t>flow</a:t>
            </a:r>
            <a:r>
              <a:rPr lang="nb-NO" sz="1200" kern="1200" dirty="0">
                <a:solidFill>
                  <a:schemeClr val="tx1"/>
                </a:solidFill>
                <a:effectLst/>
                <a:latin typeface="+mn-lt"/>
                <a:ea typeface="+mn-ea"/>
                <a:cs typeface="+mn-cs"/>
              </a:rPr>
              <a:t> - og 16 typer gleder. I tillegg til at dagen din kan bli bedre her og nå, øker vi sjansen for at vi klarer å bruke noe av det når vi virkelig trenger det.</a:t>
            </a:r>
            <a:r>
              <a:rPr lang="nb-NO" sz="1200" i="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16</a:t>
            </a:fld>
            <a:endParaRPr lang="nb-NO"/>
          </a:p>
        </p:txBody>
      </p:sp>
    </p:spTree>
    <p:extLst>
      <p:ext uri="{BB962C8B-B14F-4D97-AF65-F5344CB8AC3E}">
        <p14:creationId xmlns:p14="http://schemas.microsoft.com/office/powerpoint/2010/main" val="330632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Filmeksempel: </a:t>
            </a:r>
            <a:r>
              <a:rPr lang="nb-NO" sz="1200" kern="1200" dirty="0" err="1" smtClean="0">
                <a:solidFill>
                  <a:schemeClr val="tx1"/>
                </a:solidFill>
                <a:effectLst/>
                <a:latin typeface="+mn-lt"/>
                <a:ea typeface="+mn-ea"/>
                <a:cs typeface="+mn-cs"/>
              </a:rPr>
              <a:t>Gratitude</a:t>
            </a:r>
            <a:r>
              <a:rPr lang="nb-NO" sz="1200" kern="1200" dirty="0" smtClean="0">
                <a:solidFill>
                  <a:schemeClr val="tx1"/>
                </a:solidFill>
                <a:effectLst/>
                <a:latin typeface="+mn-lt"/>
                <a:ea typeface="+mn-ea"/>
                <a:cs typeface="+mn-cs"/>
              </a:rPr>
              <a:t>: The </a:t>
            </a:r>
            <a:r>
              <a:rPr lang="nb-NO" sz="1200" kern="1200" dirty="0" err="1" smtClean="0">
                <a:solidFill>
                  <a:schemeClr val="tx1"/>
                </a:solidFill>
                <a:effectLst/>
                <a:latin typeface="+mn-lt"/>
                <a:ea typeface="+mn-ea"/>
                <a:cs typeface="+mn-cs"/>
              </a:rPr>
              <a:t>short</a:t>
            </a:r>
            <a:r>
              <a:rPr lang="nb-NO" sz="1200" kern="1200" dirty="0" smtClean="0">
                <a:solidFill>
                  <a:schemeClr val="tx1"/>
                </a:solidFill>
                <a:effectLst/>
                <a:latin typeface="+mn-lt"/>
                <a:ea typeface="+mn-ea"/>
                <a:cs typeface="+mn-cs"/>
              </a:rPr>
              <a:t> film by Louis </a:t>
            </a:r>
            <a:r>
              <a:rPr lang="nb-NO" sz="1200" kern="1200" dirty="0" err="1" smtClean="0">
                <a:solidFill>
                  <a:schemeClr val="tx1"/>
                </a:solidFill>
                <a:effectLst/>
                <a:latin typeface="+mn-lt"/>
                <a:ea typeface="+mn-ea"/>
                <a:cs typeface="+mn-cs"/>
              </a:rPr>
              <a:t>Schwarztberg</a:t>
            </a:r>
            <a:r>
              <a:rPr lang="nb-NO" sz="1200" kern="1200" dirty="0" smtClean="0">
                <a:solidFill>
                  <a:schemeClr val="tx1"/>
                </a:solidFill>
                <a:effectLst/>
                <a:latin typeface="+mn-lt"/>
                <a:ea typeface="+mn-ea"/>
                <a:cs typeface="+mn-cs"/>
              </a:rPr>
              <a:t> (6 min) </a:t>
            </a:r>
            <a:r>
              <a:rPr lang="nb-NO" sz="1200" kern="1200" dirty="0" err="1" smtClean="0">
                <a:solidFill>
                  <a:schemeClr val="tx1"/>
                </a:solidFill>
                <a:effectLst/>
                <a:latin typeface="+mn-lt"/>
                <a:ea typeface="+mn-ea"/>
                <a:cs typeface="+mn-cs"/>
              </a:rPr>
              <a:t>vimeo.com</a:t>
            </a:r>
            <a:r>
              <a:rPr lang="nb-NO" sz="1200" kern="1200" dirty="0" smtClean="0">
                <a:solidFill>
                  <a:schemeClr val="tx1"/>
                </a:solidFill>
                <a:effectLst/>
                <a:latin typeface="+mn-lt"/>
                <a:ea typeface="+mn-ea"/>
                <a:cs typeface="+mn-cs"/>
              </a:rPr>
              <a:t>/44131171?fbclid=IwAR2Ni0Ga77jL-FzNOgMpqlEke-Ow3TKmTcVE- SaQb3rHSyS5-yEJ8s5e61mE </a:t>
            </a:r>
            <a:endParaRPr lang="nb-NO" dirty="0" smtClean="0">
              <a:effectLst/>
            </a:endParaRP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17</a:t>
            </a:fld>
            <a:endParaRPr lang="nb-NO"/>
          </a:p>
        </p:txBody>
      </p:sp>
    </p:spTree>
    <p:extLst>
      <p:ext uri="{BB962C8B-B14F-4D97-AF65-F5344CB8AC3E}">
        <p14:creationId xmlns:p14="http://schemas.microsoft.com/office/powerpoint/2010/main" val="61858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Motgang kan føles som et </a:t>
            </a:r>
            <a:r>
              <a:rPr lang="nb-NO" sz="1200" kern="1200" dirty="0" err="1" smtClean="0">
                <a:solidFill>
                  <a:schemeClr val="tx1"/>
                </a:solidFill>
                <a:effectLst/>
                <a:latin typeface="+mn-lt"/>
                <a:ea typeface="+mn-ea"/>
                <a:cs typeface="+mn-cs"/>
              </a:rPr>
              <a:t>desperantangrep</a:t>
            </a:r>
            <a:r>
              <a:rPr lang="nb-NO" sz="1200" kern="1200" dirty="0" smtClean="0">
                <a:solidFill>
                  <a:schemeClr val="tx1"/>
                </a:solidFill>
                <a:effectLst/>
                <a:latin typeface="+mn-lt"/>
                <a:ea typeface="+mn-ea"/>
                <a:cs typeface="+mn-cs"/>
              </a:rPr>
              <a:t>, som Harry Potter opplever, hvor all glede og livsgnist forsvinner. </a:t>
            </a:r>
            <a:r>
              <a:rPr lang="nb-NO" sz="1200" b="1" kern="1200" dirty="0" smtClean="0">
                <a:solidFill>
                  <a:schemeClr val="tx1"/>
                </a:solidFill>
                <a:effectLst/>
                <a:latin typeface="+mn-lt"/>
                <a:ea typeface="+mn-ea"/>
                <a:cs typeface="+mn-cs"/>
              </a:rPr>
              <a:t>Hva kan hjelpe oss til å takle motgang? Dere har lært om hjelpehånden. </a:t>
            </a:r>
            <a:r>
              <a:rPr lang="nb-NO" sz="1200" kern="1200" dirty="0" smtClean="0">
                <a:solidFill>
                  <a:schemeClr val="tx1"/>
                </a:solidFill>
                <a:effectLst/>
                <a:latin typeface="+mn-lt"/>
                <a:ea typeface="+mn-ea"/>
                <a:cs typeface="+mn-cs"/>
              </a:rPr>
              <a:t>Hvordan var den igjen? La oss ta en kjapp repetisjon.</a:t>
            </a:r>
          </a:p>
          <a:p>
            <a:r>
              <a:rPr lang="nb-NO" dirty="0" smtClean="0">
                <a:hlinkClick r:id="rId3"/>
              </a:rPr>
              <a:t>Desperant:</a:t>
            </a:r>
            <a:r>
              <a:rPr lang="nb-NO" baseline="0" dirty="0" smtClean="0">
                <a:hlinkClick r:id="rId3"/>
              </a:rPr>
              <a:t> </a:t>
            </a:r>
            <a:r>
              <a:rPr lang="nb-NO" dirty="0" smtClean="0">
                <a:hlinkClick r:id="rId3"/>
              </a:rPr>
              <a:t>https://universedoyoucopy.com/inner-bullies-are-like-dementors/</a:t>
            </a:r>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2</a:t>
            </a:fld>
            <a:endParaRPr lang="nb-NO"/>
          </a:p>
        </p:txBody>
      </p:sp>
    </p:spTree>
    <p:extLst>
      <p:ext uri="{BB962C8B-B14F-4D97-AF65-F5344CB8AC3E}">
        <p14:creationId xmlns:p14="http://schemas.microsoft.com/office/powerpoint/2010/main" val="122221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smtClean="0">
                <a:solidFill>
                  <a:schemeClr val="tx1"/>
                </a:solidFill>
                <a:effectLst/>
                <a:latin typeface="+mn-lt"/>
                <a:ea typeface="+mn-ea"/>
                <a:cs typeface="+mn-cs"/>
              </a:rPr>
              <a:t>Først skjer det noe kjipt, som å bli syk eller dumpet av kjæresten.</a:t>
            </a:r>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Så finne ut av følelsene. Er jeg redd, lei meg, sint?</a:t>
            </a:r>
          </a:p>
          <a:p>
            <a:pPr lvl="0"/>
            <a:r>
              <a:rPr lang="nb-NO" sz="1200" kern="1200" dirty="0" smtClean="0">
                <a:solidFill>
                  <a:schemeClr val="tx1"/>
                </a:solidFill>
                <a:effectLst/>
                <a:latin typeface="+mn-lt"/>
                <a:ea typeface="+mn-ea"/>
                <a:cs typeface="+mn-cs"/>
              </a:rPr>
              <a:t>Så finne ut av tankene: Katastrofetankene, hevntankene, jeg kommer ikke til å klare dette.</a:t>
            </a:r>
          </a:p>
          <a:p>
            <a:pPr lvl="0"/>
            <a:r>
              <a:rPr lang="nb-NO" sz="1200" kern="1200" dirty="0" smtClean="0">
                <a:solidFill>
                  <a:schemeClr val="tx1"/>
                </a:solidFill>
                <a:effectLst/>
                <a:latin typeface="+mn-lt"/>
                <a:ea typeface="+mn-ea"/>
                <a:cs typeface="+mn-cs"/>
              </a:rPr>
              <a:t>Det var de tre første fingrene. </a:t>
            </a:r>
          </a:p>
          <a:p>
            <a:pPr lvl="0"/>
            <a:r>
              <a:rPr lang="nb-NO" sz="1200" kern="1200" dirty="0" smtClean="0">
                <a:solidFill>
                  <a:schemeClr val="tx1"/>
                </a:solidFill>
                <a:effectLst/>
                <a:latin typeface="+mn-lt"/>
                <a:ea typeface="+mn-ea"/>
                <a:cs typeface="+mn-cs"/>
              </a:rPr>
              <a:t>Så kan vi tenke videre, og lete etter de positive og støttende hjelpetankene (grønne tanker). </a:t>
            </a:r>
          </a:p>
          <a:p>
            <a:pPr lvl="0"/>
            <a:r>
              <a:rPr lang="nb-NO" sz="1200" kern="1200" dirty="0" smtClean="0">
                <a:solidFill>
                  <a:schemeClr val="tx1"/>
                </a:solidFill>
                <a:effectLst/>
                <a:latin typeface="+mn-lt"/>
                <a:ea typeface="+mn-ea"/>
                <a:cs typeface="+mn-cs"/>
              </a:rPr>
              <a:t>Vi kan prøve å gjøre noe annerledes, som å spille mer dataspill.</a:t>
            </a:r>
          </a:p>
          <a:p>
            <a:pPr lvl="0"/>
            <a:r>
              <a:rPr lang="nb-NO" sz="1200" kern="1200" dirty="0" smtClean="0">
                <a:solidFill>
                  <a:schemeClr val="tx1"/>
                </a:solidFill>
                <a:effectLst/>
                <a:latin typeface="+mn-lt"/>
                <a:ea typeface="+mn-ea"/>
                <a:cs typeface="+mn-cs"/>
              </a:rPr>
              <a:t>Helt til slutt bør vi tenke på hvem vi kan snakke med og som kan hjelpe oss, for det er ikke meningen at vi skal klare livet alene. </a:t>
            </a: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extLst>
      <p:ext uri="{BB962C8B-B14F-4D97-AF65-F5344CB8AC3E}">
        <p14:creationId xmlns:p14="http://schemas.microsoft.com/office/powerpoint/2010/main" val="30310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Filmeksempel: Livet svinger (POFU) (1 min)</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a:t>
            </a:r>
            <a:r>
              <a:rPr lang="pt-BR" dirty="0" smtClean="0">
                <a:hlinkClick r:id="rId3"/>
              </a:rPr>
              <a:t>https://vimeo.com/315877710</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err="1" smtClean="0">
                <a:solidFill>
                  <a:schemeClr val="tx1"/>
                </a:solidFill>
                <a:effectLst/>
                <a:latin typeface="+mn-lt"/>
                <a:ea typeface="+mn-ea"/>
                <a:cs typeface="+mn-cs"/>
              </a:rPr>
              <a:t>Og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her</a:t>
            </a:r>
            <a:r>
              <a:rPr lang="pt-BR" sz="1200" kern="1200" dirty="0" smtClean="0">
                <a:solidFill>
                  <a:schemeClr val="tx1"/>
                </a:solidFill>
                <a:effectLst/>
                <a:latin typeface="+mn-lt"/>
                <a:ea typeface="+mn-ea"/>
                <a:cs typeface="+mn-cs"/>
              </a:rPr>
              <a:t>:</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www.facebook.com</a:t>
            </a:r>
            <a:r>
              <a:rPr lang="nb-NO" sz="1200" kern="1200" dirty="0" smtClean="0">
                <a:solidFill>
                  <a:schemeClr val="tx1"/>
                </a:solidFill>
                <a:effectLst/>
                <a:latin typeface="+mn-lt"/>
                <a:ea typeface="+mn-ea"/>
                <a:cs typeface="+mn-cs"/>
              </a:rPr>
              <a:t>/</a:t>
            </a:r>
            <a:r>
              <a:rPr lang="nb-NO" sz="1200" kern="1200" dirty="0" err="1" smtClean="0">
                <a:solidFill>
                  <a:schemeClr val="tx1"/>
                </a:solidFill>
                <a:effectLst/>
                <a:latin typeface="+mn-lt"/>
                <a:ea typeface="+mn-ea"/>
                <a:cs typeface="+mn-cs"/>
              </a:rPr>
              <a:t>pofu.psykologistudentenes</a:t>
            </a:r>
            <a:r>
              <a:rPr lang="nb-NO" sz="1200" kern="1200" dirty="0" smtClean="0">
                <a:solidFill>
                  <a:schemeClr val="tx1"/>
                </a:solidFill>
                <a:effectLst/>
                <a:latin typeface="+mn-lt"/>
                <a:ea typeface="+mn-ea"/>
                <a:cs typeface="+mn-cs"/>
              </a:rPr>
              <a:t>. opplysningsarbeid/videos/196883124723910/ </a:t>
            </a:r>
            <a:endParaRPr lang="nb-NO" dirty="0" smtClean="0">
              <a:effectLst/>
            </a:endParaRP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4</a:t>
            </a:fld>
            <a:endParaRPr lang="nb-NO"/>
          </a:p>
        </p:txBody>
      </p:sp>
    </p:spTree>
    <p:extLst>
      <p:ext uri="{BB962C8B-B14F-4D97-AF65-F5344CB8AC3E}">
        <p14:creationId xmlns:p14="http://schemas.microsoft.com/office/powerpoint/2010/main" val="11949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nb-NO" sz="900" kern="1200" dirty="0" smtClean="0">
                <a:solidFill>
                  <a:schemeClr val="tx1"/>
                </a:solidFill>
                <a:effectLst/>
                <a:latin typeface="+mn-lt"/>
                <a:ea typeface="+mn-ea"/>
                <a:cs typeface="+mn-cs"/>
              </a:rPr>
              <a:t>Filmeksempel: Hva er hverdagsglede? (</a:t>
            </a:r>
            <a:r>
              <a:rPr lang="nb-NO" sz="900" kern="1200" dirty="0" err="1" smtClean="0">
                <a:solidFill>
                  <a:schemeClr val="tx1"/>
                </a:solidFill>
                <a:effectLst/>
                <a:latin typeface="+mn-lt"/>
                <a:ea typeface="+mn-ea"/>
                <a:cs typeface="+mn-cs"/>
              </a:rPr>
              <a:t>Rådet</a:t>
            </a:r>
            <a:r>
              <a:rPr lang="nb-NO" sz="900" kern="1200" dirty="0" smtClean="0">
                <a:solidFill>
                  <a:schemeClr val="tx1"/>
                </a:solidFill>
                <a:effectLst/>
                <a:latin typeface="+mn-lt"/>
                <a:ea typeface="+mn-ea"/>
                <a:cs typeface="+mn-cs"/>
              </a:rPr>
              <a:t> for Psykisk helse) (3:22 min) </a:t>
            </a:r>
            <a:r>
              <a:rPr lang="nb-NO" sz="900" kern="1200" dirty="0" err="1" smtClean="0">
                <a:solidFill>
                  <a:schemeClr val="tx1"/>
                </a:solidFill>
                <a:effectLst/>
                <a:latin typeface="+mn-lt"/>
                <a:ea typeface="+mn-ea"/>
                <a:cs typeface="+mn-cs"/>
              </a:rPr>
              <a:t>www.youtube.com</a:t>
            </a:r>
            <a:r>
              <a:rPr lang="nb-NO" sz="900" kern="1200" dirty="0" smtClean="0">
                <a:solidFill>
                  <a:schemeClr val="tx1"/>
                </a:solidFill>
                <a:effectLst/>
                <a:latin typeface="+mn-lt"/>
                <a:ea typeface="+mn-ea"/>
                <a:cs typeface="+mn-cs"/>
              </a:rPr>
              <a:t>/</a:t>
            </a:r>
            <a:r>
              <a:rPr lang="nb-NO" sz="900" kern="1200" dirty="0" err="1" smtClean="0">
                <a:solidFill>
                  <a:schemeClr val="tx1"/>
                </a:solidFill>
                <a:effectLst/>
                <a:latin typeface="+mn-lt"/>
                <a:ea typeface="+mn-ea"/>
                <a:cs typeface="+mn-cs"/>
              </a:rPr>
              <a:t>watch?time_continue</a:t>
            </a:r>
            <a:r>
              <a:rPr lang="nb-NO" sz="900" kern="1200" dirty="0" smtClean="0">
                <a:solidFill>
                  <a:schemeClr val="tx1"/>
                </a:solidFill>
                <a:effectLst/>
                <a:latin typeface="+mn-lt"/>
                <a:ea typeface="+mn-ea"/>
                <a:cs typeface="+mn-cs"/>
              </a:rPr>
              <a:t>=2&amp;v=_l51ozqfBT8 </a:t>
            </a:r>
            <a:endParaRPr lang="nb-NO" dirty="0" smtClean="0">
              <a:effectLst/>
            </a:endParaRPr>
          </a:p>
          <a:p>
            <a:endParaRPr lang="nb-NO" dirty="0"/>
          </a:p>
        </p:txBody>
      </p:sp>
      <p:sp>
        <p:nvSpPr>
          <p:cNvPr id="4" name="Plassholder for lysbildenummer 3"/>
          <p:cNvSpPr>
            <a:spLocks noGrp="1"/>
          </p:cNvSpPr>
          <p:nvPr>
            <p:ph type="sldNum" sz="quarter" idx="10"/>
          </p:nvPr>
        </p:nvSpPr>
        <p:spPr/>
        <p:txBody>
          <a:bodyPr/>
          <a:lstStyle/>
          <a:p>
            <a:fld id="{CCE94766-FD40-9B4F-A461-8ED987A2C569}" type="slidenum">
              <a:rPr lang="nb-NO" smtClean="0"/>
              <a:pPr/>
              <a:t>5</a:t>
            </a:fld>
            <a:endParaRPr lang="nb-NO"/>
          </a:p>
        </p:txBody>
      </p:sp>
    </p:spTree>
    <p:extLst>
      <p:ext uri="{BB962C8B-B14F-4D97-AF65-F5344CB8AC3E}">
        <p14:creationId xmlns:p14="http://schemas.microsoft.com/office/powerpoint/2010/main" val="76172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Bilde 1968 - Men det er ikke alltid vi klarer å tenke smart, at vi har energi til det. </a:t>
            </a:r>
            <a:r>
              <a:rPr lang="nb-NO" sz="1200" kern="1200" dirty="0" smtClean="0">
                <a:solidFill>
                  <a:schemeClr val="tx1"/>
                </a:solidFill>
                <a:effectLst/>
                <a:latin typeface="+mn-lt"/>
                <a:ea typeface="+mn-ea"/>
                <a:cs typeface="+mn-cs"/>
              </a:rPr>
              <a:t>Når vi er langt nede, kommer de dårlige tankene som hagl. Vi blir fryktelig slitne. Sånne dager gjelder det bare å komme seg igjennom, så de går fort over. Eller vi kan forsøke å redde humøret og dagen, ved å gå på jakt etter hverdagsgleder.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6</a:t>
            </a:fld>
            <a:endParaRPr lang="nb-NO"/>
          </a:p>
        </p:txBody>
      </p:sp>
    </p:spTree>
    <p:extLst>
      <p:ext uri="{BB962C8B-B14F-4D97-AF65-F5344CB8AC3E}">
        <p14:creationId xmlns:p14="http://schemas.microsoft.com/office/powerpoint/2010/main" val="211676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Bilde 1737 - For eksempel: Hvilke aktiviteter får deg til å glemme alt, glemme tid og sted? </a:t>
            </a:r>
            <a:r>
              <a:rPr lang="nb-NO" sz="1200" kern="1200" dirty="0" smtClean="0">
                <a:solidFill>
                  <a:schemeClr val="tx1"/>
                </a:solidFill>
                <a:effectLst/>
                <a:latin typeface="+mn-lt"/>
                <a:ea typeface="+mn-ea"/>
                <a:cs typeface="+mn-cs"/>
              </a:rPr>
              <a:t>Når har du ”</a:t>
            </a:r>
            <a:r>
              <a:rPr lang="nb-NO" sz="1200" kern="1200" dirty="0" err="1" smtClean="0">
                <a:solidFill>
                  <a:schemeClr val="tx1"/>
                </a:solidFill>
                <a:effectLst/>
                <a:latin typeface="+mn-lt"/>
                <a:ea typeface="+mn-ea"/>
                <a:cs typeface="+mn-cs"/>
              </a:rPr>
              <a:t>flow</a:t>
            </a:r>
            <a:r>
              <a:rPr lang="nb-NO" sz="1200" kern="1200" dirty="0" smtClean="0">
                <a:solidFill>
                  <a:schemeClr val="tx1"/>
                </a:solidFill>
                <a:effectLst/>
                <a:latin typeface="+mn-lt"/>
                <a:ea typeface="+mn-ea"/>
                <a:cs typeface="+mn-cs"/>
              </a:rPr>
              <a:t>”?</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For å komme oss gjennom dårlige tider er det utrolig viktig at vi har noen morsomme ting å holde på med. Dette ble det forsket på etter andre verdenskrig. I Roma ble omtrent hele byen skadet og alle mistet nesten alt de hadde. De mistet jobbene sine, fine hus og sitt vanlige liv. Hva gjorde at noen ble helt ødelagt av det, mens andre klarte å komme seg og få det bra igjen, finne noe å leve for? Det viste seg at de som etter hvert fikk det bra igjen, var så heldige at de hadde en aktivitet de likte å holde på med.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7</a:t>
            </a:fld>
            <a:endParaRPr lang="nb-NO"/>
          </a:p>
        </p:txBody>
      </p:sp>
    </p:spTree>
    <p:extLst>
      <p:ext uri="{BB962C8B-B14F-4D97-AF65-F5344CB8AC3E}">
        <p14:creationId xmlns:p14="http://schemas.microsoft.com/office/powerpoint/2010/main" val="182163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Bilde 1589 - </a:t>
            </a:r>
            <a:r>
              <a:rPr lang="nb-NO" sz="1200" kern="1200" dirty="0" smtClean="0">
                <a:solidFill>
                  <a:schemeClr val="tx1"/>
                </a:solidFill>
                <a:effectLst/>
                <a:latin typeface="+mn-lt"/>
                <a:ea typeface="+mn-ea"/>
                <a:cs typeface="+mn-cs"/>
              </a:rPr>
              <a:t>Denne aktiviteten gjorde dem glade, engasjerte, ivrige, og konsentrerte: de glemte tid og sted, tiden fløy. Det kunne være snekring, eller lage musikk, spille musikk, danse, tegne, male, strikke, bake, trene, lese bok. Når de gjorde den aktiviteten, så fikk de det bedre. Dermed ble begrepet ”</a:t>
            </a:r>
            <a:r>
              <a:rPr lang="nb-NO" sz="1200" kern="1200" dirty="0" err="1" smtClean="0">
                <a:solidFill>
                  <a:schemeClr val="tx1"/>
                </a:solidFill>
                <a:effectLst/>
                <a:latin typeface="+mn-lt"/>
                <a:ea typeface="+mn-ea"/>
                <a:cs typeface="+mn-cs"/>
              </a:rPr>
              <a:t>flow</a:t>
            </a:r>
            <a:r>
              <a:rPr lang="nb-NO" sz="1200" kern="1200" dirty="0" smtClean="0">
                <a:solidFill>
                  <a:schemeClr val="tx1"/>
                </a:solidFill>
                <a:effectLst/>
                <a:latin typeface="+mn-lt"/>
                <a:ea typeface="+mn-ea"/>
                <a:cs typeface="+mn-cs"/>
              </a:rPr>
              <a:t>” oppfunnet. Det gjelder å gjøre ting som gir deg </a:t>
            </a:r>
            <a:r>
              <a:rPr lang="nb-NO" sz="1200" kern="1200" dirty="0" err="1" smtClean="0">
                <a:solidFill>
                  <a:schemeClr val="tx1"/>
                </a:solidFill>
                <a:effectLst/>
                <a:latin typeface="+mn-lt"/>
                <a:ea typeface="+mn-ea"/>
                <a:cs typeface="+mn-cs"/>
              </a:rPr>
              <a:t>flow</a:t>
            </a:r>
            <a:r>
              <a:rPr lang="nb-NO" sz="1200" kern="1200" dirty="0" smtClean="0">
                <a:solidFill>
                  <a:schemeClr val="tx1"/>
                </a:solidFill>
                <a:effectLst/>
                <a:latin typeface="+mn-lt"/>
                <a:ea typeface="+mn-ea"/>
                <a:cs typeface="+mn-cs"/>
              </a:rPr>
              <a:t>, eller flyt. Ting som gjør deg ivrig. Litt hver dag.</a:t>
            </a:r>
          </a:p>
          <a:p>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8</a:t>
            </a:fld>
            <a:endParaRPr lang="nb-NO"/>
          </a:p>
        </p:txBody>
      </p:sp>
    </p:spTree>
    <p:extLst>
      <p:ext uri="{BB962C8B-B14F-4D97-AF65-F5344CB8AC3E}">
        <p14:creationId xmlns:p14="http://schemas.microsoft.com/office/powerpoint/2010/main" val="65876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Bilde 04049 - Det er spesielt tre følelser det lønner seg å ha mye av: </a:t>
            </a:r>
            <a:r>
              <a:rPr lang="nb-NO" sz="1200" kern="1200" dirty="0">
                <a:solidFill>
                  <a:schemeClr val="tx1"/>
                </a:solidFill>
                <a:effectLst/>
                <a:latin typeface="+mn-lt"/>
                <a:ea typeface="+mn-ea"/>
                <a:cs typeface="+mn-cs"/>
              </a:rPr>
              <a:t>Nemlig stolthet, omsorg og takknemlighet. Litt rart kanskje, at det er bra å ha skikkelig mye stolthet? Men tenk på alternativet: Hva er det motsatte av å være stolt? Å ikke være særlig stolt av seg selv. Det vil si mer selvavsky, mer skam, underdanighet, underlegenhet, beskjedenhet? En ikke særlig stolt person klarer ikke å tenke så positivt om seg selv og egne bidrag.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10</a:t>
            </a:fld>
            <a:endParaRPr lang="nb-NO"/>
          </a:p>
        </p:txBody>
      </p:sp>
    </p:spTree>
    <p:extLst>
      <p:ext uri="{BB962C8B-B14F-4D97-AF65-F5344CB8AC3E}">
        <p14:creationId xmlns:p14="http://schemas.microsoft.com/office/powerpoint/2010/main" val="239391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mc="http://schemas.openxmlformats.org/markup-compatibility/2006" xmlns:mv="urn:schemas-microsoft-com:mac:vml" xmlns:a16="http://schemas.microsoft.com/office/drawing/2014/main" xmlns=""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mc="http://schemas.openxmlformats.org/markup-compatibility/2006" xmlns:mv="urn:schemas-microsoft-com:mac:vml" xmlns:a16="http://schemas.microsoft.com/office/drawing/2014/main" xmlns=""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mc="http://schemas.openxmlformats.org/markup-compatibility/2006" xmlns:mv="urn:schemas-microsoft-com:mac:vml" xmlns:a16="http://schemas.microsoft.com/office/drawing/2014/main" xmlns=""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mc="http://schemas.openxmlformats.org/markup-compatibility/2006" xmlns:mv="urn:schemas-microsoft-com:mac:vml" xmlns:a16="http://schemas.microsoft.com/office/drawing/2014/main" xmlns=""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mc="http://schemas.openxmlformats.org/markup-compatibility/2006" xmlns:mv="urn:schemas-microsoft-com:mac:vml" xmlns:a16="http://schemas.microsoft.com/office/drawing/2014/main" xmlns=""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mc="http://schemas.openxmlformats.org/markup-compatibility/2006" xmlns:mv="urn:schemas-microsoft-com:mac:vml" xmlns:a16="http://schemas.microsoft.com/office/drawing/2014/main" xmlns=""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mc="http://schemas.openxmlformats.org/markup-compatibility/2006" xmlns:mv="urn:schemas-microsoft-com:mac:vml" xmlns:a16="http://schemas.microsoft.com/office/drawing/2014/main" xmlns=""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mc="http://schemas.openxmlformats.org/markup-compatibility/2006" xmlns:mv="urn:schemas-microsoft-com:mac:vml" xmlns:a16="http://schemas.microsoft.com/office/drawing/2014/main" xmlns=""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mc="http://schemas.openxmlformats.org/markup-compatibility/2006" xmlns:mv="urn:schemas-microsoft-com:mac:vml" xmlns:a16="http://schemas.microsoft.com/office/drawing/2014/main" xmlns=""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mc="http://schemas.openxmlformats.org/markup-compatibility/2006" xmlns:mv="urn:schemas-microsoft-com:mac:vml" xmlns:a16="http://schemas.microsoft.com/office/drawing/2014/main" xmlns=""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mc="http://schemas.openxmlformats.org/markup-compatibility/2006" xmlns:mv="urn:schemas-microsoft-com:mac:vml" xmlns:a16="http://schemas.microsoft.com/office/drawing/2014/main" xmlns=""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mc="http://schemas.openxmlformats.org/markup-compatibility/2006" xmlns:mv="urn:schemas-microsoft-com:mac:vml" xmlns:a16="http://schemas.microsoft.com/office/drawing/2014/main" xmlns=""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mc="http://schemas.openxmlformats.org/markup-compatibility/2006" xmlns:mv="urn:schemas-microsoft-com:mac:vml" xmlns:a16="http://schemas.microsoft.com/office/drawing/2014/main" xmlns=""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mc="http://schemas.openxmlformats.org/markup-compatibility/2006" xmlns:mv="urn:schemas-microsoft-com:mac:vml" xmlns:a16="http://schemas.microsoft.com/office/drawing/2014/main" xmlns=""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mc="http://schemas.openxmlformats.org/markup-compatibility/2006" xmlns:mv="urn:schemas-microsoft-com:mac:vml" xmlns:a16="http://schemas.microsoft.com/office/drawing/2014/main" xmlns=""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mc="http://schemas.openxmlformats.org/markup-compatibility/2006" xmlns:mv="urn:schemas-microsoft-com:mac:vml" xmlns:a16="http://schemas.microsoft.com/office/drawing/2014/main" xmlns=""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mc="http://schemas.openxmlformats.org/markup-compatibility/2006" xmlns:mv="urn:schemas-microsoft-com:mac:vml" xmlns:a16="http://schemas.microsoft.com/office/drawing/2014/main" xmlns=""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mc="http://schemas.openxmlformats.org/markup-compatibility/2006" xmlns:mv="urn:schemas-microsoft-com:mac:vml" xmlns:a16="http://schemas.microsoft.com/office/drawing/2014/main" xmlns=""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mc="http://schemas.openxmlformats.org/markup-compatibility/2006" xmlns:mv="urn:schemas-microsoft-com:mac:vml" xmlns:a16="http://schemas.microsoft.com/office/drawing/2014/main" xmlns=""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mc="http://schemas.openxmlformats.org/markup-compatibility/2006" xmlns:mv="urn:schemas-microsoft-com:mac:vml" xmlns:a16="http://schemas.microsoft.com/office/drawing/2014/main" xmlns=""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mc="http://schemas.openxmlformats.org/markup-compatibility/2006" xmlns:mv="urn:schemas-microsoft-com:mac:vml" xmlns:a16="http://schemas.microsoft.com/office/drawing/2014/main" xmlns=""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mc="http://schemas.openxmlformats.org/markup-compatibility/2006" xmlns:mv="urn:schemas-microsoft-com:mac:vml" xmlns:a16="http://schemas.microsoft.com/office/drawing/2014/main" xmlns=""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mc="http://schemas.openxmlformats.org/markup-compatibility/2006" xmlns:mv="urn:schemas-microsoft-com:mac:vml" xmlns:a16="http://schemas.microsoft.com/office/drawing/2014/main" xmlns=""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mc="http://schemas.openxmlformats.org/markup-compatibility/2006" xmlns:mv="urn:schemas-microsoft-com:mac:vml" xmlns:a16="http://schemas.microsoft.com/office/drawing/2014/main" xmlns=""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 Id="rId9"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4.xml"/><Relationship Id="rId8"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mc="http://schemas.openxmlformats.org/markup-compatibility/2006" xmlns:mv="urn:schemas-microsoft-com:mac:vml" xmlns:a16="http://schemas.microsoft.com/office/drawing/2014/main" xmlns=""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mc="http://schemas.openxmlformats.org/markup-compatibility/2006" xmlns:mv="urn:schemas-microsoft-com:mac:vml" xmlns:a16="http://schemas.microsoft.com/office/drawing/2014/main" xmlns=""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mc="http://schemas.openxmlformats.org/markup-compatibility/2006" xmlns:mv="urn:schemas-microsoft-com:mac:vml" xmlns:a16="http://schemas.microsoft.com/office/drawing/2014/main" xmlns=""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mc="http://schemas.openxmlformats.org/markup-compatibility/2006" xmlns:mv="urn:schemas-microsoft-com:mac:vml" xmlns:a16="http://schemas.microsoft.com/office/drawing/2014/main" xmlns=""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mc="http://schemas.openxmlformats.org/markup-compatibility/2006" xmlns:mv="urn:schemas-microsoft-com:mac:vml" xmlns:a16="http://schemas.microsoft.com/office/drawing/2014/main" xmlns=""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mc="http://schemas.openxmlformats.org/markup-compatibility/2006" xmlns:mv="urn:schemas-microsoft-com:mac:vml" xmlns:a16="http://schemas.microsoft.com/office/drawing/2014/main" xmlns="" id="{8C7C5DC6-A5BE-7E4F-98D3-9A09E4A8090B}"/>
              </a:ext>
            </a:extLst>
          </p:cNvPr>
          <p:cNvPicPr>
            <a:picLocks noChangeAspect="1"/>
          </p:cNvPicPr>
          <p:nvPr userDrawn="1"/>
        </p:nvPicPr>
        <p:blipFill>
          <a:blip r:embed="rId9"/>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 id="2147483691"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mc="http://schemas.openxmlformats.org/markup-compatibility/2006" xmlns:mv="urn:schemas-microsoft-com:mac:vml" xmlns:a16="http://schemas.microsoft.com/office/drawing/2014/main" xmlns=""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universedoyoucopy.com/inner-bullies-are-like-dement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vimeo.com/315877710" TargetMode="External"/><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psykiskhelse.no/nyheter/nye-videoer-hverdagsglede?fbclid=IwAR3xZUzY7UOavpzcefkWI2Gz3nGv_JelELKxupPAm-zKYBKOLDReWFx3aSg" TargetMode="External"/><Relationship Id="rId5" Type="http://schemas.openxmlformats.org/officeDocument/2006/relationships/hyperlink" Target="https://www.youtube.com/watch?time_continue=2&amp;v=_l51ozqfBT8" TargetMode="Externa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mc="http://schemas.openxmlformats.org/markup-compatibility/2006" xmlns:mv="urn:schemas-microsoft-com:mac:vml" xmlns:a16="http://schemas.microsoft.com/office/drawing/2014/main" xmlns="" id="{8DDF1D6C-452C-5F4C-9BC4-A330BA9D9222}"/>
              </a:ext>
            </a:extLst>
          </p:cNvPr>
          <p:cNvSpPr>
            <a:spLocks noGrp="1"/>
          </p:cNvSpPr>
          <p:nvPr>
            <p:ph type="title"/>
          </p:nvPr>
        </p:nvSpPr>
        <p:spPr>
          <a:xfrm>
            <a:off x="6877877" y="1809750"/>
            <a:ext cx="4859783" cy="2494232"/>
          </a:xfrm>
        </p:spPr>
        <p:txBody>
          <a:bodyPr/>
          <a:lstStyle/>
          <a:p>
            <a:r>
              <a:rPr lang="nb-NO" dirty="0" smtClean="0"/>
              <a:t>Positiv psykologi</a:t>
            </a:r>
            <a:endParaRPr lang="nb-NO" dirty="0"/>
          </a:p>
        </p:txBody>
      </p:sp>
      <p:sp>
        <p:nvSpPr>
          <p:cNvPr id="3" name="Undertittel 2"/>
          <p:cNvSpPr txBox="1">
            <a:spLocks/>
          </p:cNvSpPr>
          <p:nvPr/>
        </p:nvSpPr>
        <p:spPr>
          <a:xfrm>
            <a:off x="6877877" y="396875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148547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t="9764" b="5982"/>
          <a:stretch/>
        </p:blipFill>
        <p:spPr>
          <a:xfrm>
            <a:off x="20" y="1282"/>
            <a:ext cx="12191980" cy="6856718"/>
          </a:xfrm>
          <a:prstGeom prst="rect">
            <a:avLst/>
          </a:prstGeom>
        </p:spPr>
      </p:pic>
    </p:spTree>
    <p:extLst>
      <p:ext uri="{BB962C8B-B14F-4D97-AF65-F5344CB8AC3E}">
        <p14:creationId xmlns:p14="http://schemas.microsoft.com/office/powerpoint/2010/main" val="145347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06561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245786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6816" b="8930"/>
          <a:stretch/>
        </p:blipFill>
        <p:spPr>
          <a:xfrm>
            <a:off x="-1504" y="0"/>
            <a:ext cx="12191980" cy="6856718"/>
          </a:xfrm>
          <a:prstGeom prst="rect">
            <a:avLst/>
          </a:prstGeom>
        </p:spPr>
      </p:pic>
      <p:sp>
        <p:nvSpPr>
          <p:cNvPr id="2" name="TekstSylinder 1"/>
          <p:cNvSpPr txBox="1"/>
          <p:nvPr/>
        </p:nvSpPr>
        <p:spPr>
          <a:xfrm>
            <a:off x="2188448" y="5203767"/>
            <a:ext cx="7812075" cy="1446550"/>
          </a:xfrm>
          <a:prstGeom prst="rect">
            <a:avLst/>
          </a:prstGeom>
          <a:noFill/>
        </p:spPr>
        <p:txBody>
          <a:bodyPr wrap="none" rtlCol="0">
            <a:spAutoFit/>
          </a:bodyPr>
          <a:lstStyle/>
          <a:p>
            <a:r>
              <a:rPr lang="en-US" sz="4400" b="1" dirty="0" err="1">
                <a:solidFill>
                  <a:srgbClr val="FFFFFF"/>
                </a:solidFill>
              </a:rPr>
              <a:t>Takknemlighet</a:t>
            </a:r>
            <a:r>
              <a:rPr lang="en-US" sz="4400" b="1" dirty="0">
                <a:solidFill>
                  <a:srgbClr val="FFFFFF"/>
                </a:solidFill>
              </a:rPr>
              <a:t> – </a:t>
            </a:r>
            <a:r>
              <a:rPr lang="en-US" sz="4400" b="1" dirty="0" err="1">
                <a:solidFill>
                  <a:srgbClr val="FFFFFF"/>
                </a:solidFill>
              </a:rPr>
              <a:t>irriterende</a:t>
            </a:r>
            <a:r>
              <a:rPr lang="en-US" sz="4400" b="1" dirty="0">
                <a:solidFill>
                  <a:srgbClr val="FFFFFF"/>
                </a:solidFill>
              </a:rPr>
              <a:t> </a:t>
            </a:r>
            <a:r>
              <a:rPr lang="en-US" sz="4400" b="1" dirty="0" err="1">
                <a:solidFill>
                  <a:srgbClr val="FFFFFF"/>
                </a:solidFill>
              </a:rPr>
              <a:t>sunt</a:t>
            </a:r>
            <a:endParaRPr lang="en-US" sz="4400" b="1" dirty="0">
              <a:solidFill>
                <a:srgbClr val="FFFFFF"/>
              </a:solidFill>
            </a:endParaRPr>
          </a:p>
          <a:p>
            <a:endParaRPr lang="nb-NO" sz="4400" dirty="0"/>
          </a:p>
        </p:txBody>
      </p:sp>
    </p:spTree>
    <p:extLst>
      <p:ext uri="{BB962C8B-B14F-4D97-AF65-F5344CB8AC3E}">
        <p14:creationId xmlns:p14="http://schemas.microsoft.com/office/powerpoint/2010/main" val="249723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dirty="0"/>
          </a:p>
        </p:txBody>
      </p:sp>
      <p:sp>
        <p:nvSpPr>
          <p:cNvPr id="9" name="Tittel 1"/>
          <p:cNvSpPr txBox="1">
            <a:spLocks/>
          </p:cNvSpPr>
          <p:nvPr/>
        </p:nvSpPr>
        <p:spPr>
          <a:xfrm>
            <a:off x="8626824" y="1714500"/>
            <a:ext cx="3247697" cy="1868451"/>
          </a:xfrm>
          <a:prstGeom prst="rect">
            <a:avLst/>
          </a:prstGeom>
        </p:spPr>
        <p:txBody>
          <a:bodyPr vert="horz" lIns="71323" tIns="35662" rIns="71323" bIns="35662" rtlCol="0" anchor="b">
            <a:normAutofit fontScale="97500"/>
          </a:bodyPr>
          <a:lstStyle/>
          <a:p>
            <a:pPr marL="0" marR="0" lvl="0" indent="0" algn="ctr" defTabSz="713232" rtl="0" eaLnBrk="1" fontAlgn="auto" latinLnBrk="0" hangingPunct="1">
              <a:lnSpc>
                <a:spcPct val="90000"/>
              </a:lnSpc>
              <a:spcBef>
                <a:spcPct val="0"/>
              </a:spcBef>
              <a:spcAft>
                <a:spcPts val="0"/>
              </a:spcAft>
              <a:buClrTx/>
              <a:buSzTx/>
              <a:buFontTx/>
              <a:buNone/>
              <a:tabLst/>
              <a:defRPr/>
            </a:pPr>
            <a:r>
              <a:rPr kumimoji="0" lang="nb-NO" sz="2222" b="1" i="0" u="none" strike="noStrike" kern="1200" cap="none" spc="0" normalizeH="0" baseline="0" dirty="0" smtClean="0">
                <a:ln>
                  <a:noFill/>
                </a:ln>
                <a:solidFill>
                  <a:schemeClr val="tx1"/>
                </a:solidFill>
                <a:effectLst/>
                <a:uLnTx/>
                <a:uFillTx/>
                <a:latin typeface="+mj-lt"/>
                <a:ea typeface="+mj-ea"/>
                <a:cs typeface="+mj-cs"/>
              </a:rPr>
              <a:t>POSITIV PSYKOLOGI</a:t>
            </a:r>
            <a:br>
              <a:rPr kumimoji="0" lang="nb-NO" sz="2222" b="1" i="0" u="none" strike="noStrike" kern="1200" cap="none" spc="0" normalizeH="0" baseline="0" dirty="0" smtClean="0">
                <a:ln>
                  <a:noFill/>
                </a:ln>
                <a:solidFill>
                  <a:schemeClr val="tx1"/>
                </a:solidFill>
                <a:effectLst/>
                <a:uLnTx/>
                <a:uFillTx/>
                <a:latin typeface="+mj-lt"/>
                <a:ea typeface="+mj-ea"/>
                <a:cs typeface="+mj-cs"/>
              </a:rPr>
            </a:br>
            <a:r>
              <a:rPr kumimoji="0" lang="nb-NO" sz="2222" b="1" i="0" u="none" strike="noStrike" kern="1200" cap="none" spc="0" normalizeH="0" baseline="0" dirty="0" smtClean="0">
                <a:ln>
                  <a:noFill/>
                </a:ln>
                <a:solidFill>
                  <a:schemeClr val="tx1"/>
                </a:solidFill>
                <a:effectLst/>
                <a:uLnTx/>
                <a:uFillTx/>
                <a:latin typeface="+mj-lt"/>
                <a:ea typeface="+mj-ea"/>
                <a:cs typeface="+mj-cs"/>
              </a:rPr>
              <a:t>Forskning på det som hjelper </a:t>
            </a:r>
            <a:r>
              <a:rPr kumimoji="0" lang="nb-NO" sz="2222" b="1" i="0" u="none" strike="noStrike" kern="1200" cap="none" spc="0" normalizeH="0" baseline="0" dirty="0" smtClean="0">
                <a:ln>
                  <a:noFill/>
                </a:ln>
                <a:solidFill>
                  <a:schemeClr val="tx1"/>
                </a:solidFill>
                <a:effectLst/>
                <a:uLnTx/>
                <a:uFillTx/>
                <a:latin typeface="+mj-lt"/>
                <a:ea typeface="+mj-ea"/>
                <a:cs typeface="+mj-cs"/>
              </a:rPr>
              <a:t>oss, </a:t>
            </a: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nb-NO" sz="2222" b="1" i="0" u="none" strike="noStrike" kern="1200" cap="none" spc="0" normalizeH="0" baseline="0" dirty="0" smtClean="0">
                <a:ln>
                  <a:noFill/>
                </a:ln>
                <a:solidFill>
                  <a:schemeClr val="tx1"/>
                </a:solidFill>
                <a:effectLst/>
                <a:uLnTx/>
                <a:uFillTx/>
                <a:latin typeface="+mj-lt"/>
                <a:ea typeface="+mj-ea"/>
                <a:cs typeface="+mj-cs"/>
              </a:rPr>
              <a:t>fremfor </a:t>
            </a:r>
            <a:r>
              <a:rPr kumimoji="0" lang="nb-NO" sz="2222" b="1" i="0" u="none" strike="noStrike" kern="1200" cap="none" spc="0" normalizeH="0" baseline="0" dirty="0" smtClean="0">
                <a:ln>
                  <a:noFill/>
                </a:ln>
                <a:solidFill>
                  <a:schemeClr val="tx1"/>
                </a:solidFill>
                <a:effectLst/>
                <a:uLnTx/>
                <a:uFillTx/>
                <a:latin typeface="+mj-lt"/>
                <a:ea typeface="+mj-ea"/>
                <a:cs typeface="+mj-cs"/>
              </a:rPr>
              <a:t>forskning på problemer</a:t>
            </a:r>
            <a:r>
              <a:rPr kumimoji="0" lang="nb-NO" sz="2000" b="1" i="0" u="none" strike="noStrike" kern="1200" cap="none" spc="0" normalizeH="0" baseline="0" dirty="0" smtClean="0">
                <a:ln>
                  <a:noFill/>
                </a:ln>
                <a:solidFill>
                  <a:schemeClr val="tx1"/>
                </a:solidFill>
                <a:effectLst/>
                <a:uLnTx/>
                <a:uFillTx/>
                <a:latin typeface="+mj-lt"/>
                <a:ea typeface="+mj-ea"/>
                <a:cs typeface="+mj-cs"/>
              </a:rPr>
              <a:t/>
            </a:r>
            <a:br>
              <a:rPr kumimoji="0" lang="nb-NO" sz="2000" b="1" i="0" u="none" strike="noStrike" kern="1200" cap="none" spc="0" normalizeH="0" baseline="0" dirty="0" smtClean="0">
                <a:ln>
                  <a:noFill/>
                </a:ln>
                <a:solidFill>
                  <a:schemeClr val="tx1"/>
                </a:solidFill>
                <a:effectLst/>
                <a:uLnTx/>
                <a:uFillTx/>
                <a:latin typeface="+mj-lt"/>
                <a:ea typeface="+mj-ea"/>
                <a:cs typeface="+mj-cs"/>
              </a:rPr>
            </a:br>
            <a:endParaRPr kumimoji="0" lang="nb-NO" sz="2000" b="0" i="0" u="none" strike="noStrike" kern="1200" cap="none" spc="0" normalizeH="0" baseline="0" dirty="0">
              <a:ln>
                <a:noFill/>
              </a:ln>
              <a:solidFill>
                <a:schemeClr val="tx1"/>
              </a:solidFill>
              <a:effectLst/>
              <a:uLnTx/>
              <a:uFillTx/>
              <a:latin typeface="+mj-lt"/>
              <a:ea typeface="+mj-ea"/>
              <a:cs typeface="+mj-cs"/>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176" y="0"/>
            <a:ext cx="10287000" cy="6858000"/>
          </a:xfrm>
          <a:prstGeom prst="rect">
            <a:avLst/>
          </a:prstGeom>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2466090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Film: </a:t>
            </a:r>
            <a:r>
              <a:rPr lang="nb-NO" dirty="0" err="1" smtClean="0"/>
              <a:t>Gratitude</a:t>
            </a:r>
            <a:r>
              <a:rPr lang="nb-NO" dirty="0" smtClean="0"/>
              <a:t> The </a:t>
            </a:r>
            <a:r>
              <a:rPr lang="nb-NO" dirty="0" err="1" smtClean="0"/>
              <a:t>short</a:t>
            </a:r>
            <a:r>
              <a:rPr lang="nb-NO" dirty="0" smtClean="0"/>
              <a:t> film by Louis </a:t>
            </a:r>
            <a:r>
              <a:rPr lang="nb-NO" dirty="0" err="1" smtClean="0"/>
              <a:t>Schwarztberg</a:t>
            </a:r>
            <a:endParaRPr lang="nb-NO"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8416" y="1958628"/>
            <a:ext cx="5956812" cy="3900488"/>
          </a:xfrm>
        </p:spPr>
      </p:pic>
      <p:sp>
        <p:nvSpPr>
          <p:cNvPr id="5" name="TekstSylinder 4"/>
          <p:cNvSpPr txBox="1"/>
          <p:nvPr/>
        </p:nvSpPr>
        <p:spPr>
          <a:xfrm>
            <a:off x="664501" y="5926933"/>
            <a:ext cx="10164642" cy="923330"/>
          </a:xfrm>
          <a:prstGeom prst="rect">
            <a:avLst/>
          </a:prstGeom>
          <a:noFill/>
        </p:spPr>
        <p:txBody>
          <a:bodyPr wrap="none" rtlCol="0">
            <a:spAutoFit/>
          </a:bodyPr>
          <a:lstStyle/>
          <a:p>
            <a:pPr>
              <a:defRPr/>
            </a:pPr>
            <a:r>
              <a:rPr lang="nb-NO" dirty="0" err="1"/>
              <a:t>vimeo.com</a:t>
            </a:r>
            <a:r>
              <a:rPr lang="nb-NO" dirty="0"/>
              <a:t>/44131171?fbclid=IwAR2Ni0Ga77jL-FzNOgMpqlEke-Ow3TKmTcVE- SaQb3rHSyS5-yEJ8s5e61mE </a:t>
            </a:r>
          </a:p>
          <a:p>
            <a:endParaRPr lang="nb-NO" dirty="0"/>
          </a:p>
          <a:p>
            <a:endParaRPr lang="nb-NO" dirty="0"/>
          </a:p>
        </p:txBody>
      </p:sp>
    </p:spTree>
    <p:extLst>
      <p:ext uri="{BB962C8B-B14F-4D97-AF65-F5344CB8AC3E}">
        <p14:creationId xmlns:p14="http://schemas.microsoft.com/office/powerpoint/2010/main" val="121718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mc="http://schemas.openxmlformats.org/markup-compatibility/2006" xmlns:mv="urn:schemas-microsoft-com:mac:vml" xmlns:a16="http://schemas.microsoft.com/office/drawing/2014/main" xmlns="" id="{C0FA9807-ADA6-A343-921A-E07D03FF8D55}"/>
              </a:ext>
            </a:extLst>
          </p:cNvPr>
          <p:cNvSpPr>
            <a:spLocks noGrp="1"/>
          </p:cNvSpPr>
          <p:nvPr>
            <p:ph type="title"/>
          </p:nvPr>
        </p:nvSpPr>
        <p:spPr>
          <a:xfrm>
            <a:off x="3617844" y="254000"/>
            <a:ext cx="7981120" cy="1500320"/>
          </a:xfrm>
        </p:spPr>
        <p:txBody>
          <a:bodyPr>
            <a:normAutofit/>
          </a:bodyPr>
          <a:lstStyle/>
          <a:p>
            <a:r>
              <a:rPr lang="nb-NO" sz="3400" dirty="0" smtClean="0"/>
              <a:t>Bilder</a:t>
            </a:r>
            <a:endParaRPr lang="nb-NO" sz="3400" dirty="0"/>
          </a:p>
        </p:txBody>
      </p:sp>
      <p:sp>
        <p:nvSpPr>
          <p:cNvPr id="4" name="Plassholder for tekst 3"/>
          <p:cNvSpPr>
            <a:spLocks noGrp="1"/>
          </p:cNvSpPr>
          <p:nvPr>
            <p:ph type="body" idx="10"/>
          </p:nvPr>
        </p:nvSpPr>
        <p:spPr/>
        <p:txBody>
          <a:bodyPr/>
          <a:lstStyle/>
          <a:p>
            <a:r>
              <a:rPr lang="nb-NO" b="1" dirty="0" smtClean="0"/>
              <a:t>Fotograf </a:t>
            </a:r>
            <a:r>
              <a:rPr lang="nb-NO" b="1" dirty="0"/>
              <a:t>Jonas Ingstad </a:t>
            </a:r>
          </a:p>
          <a:p>
            <a:r>
              <a:rPr lang="nb-NO" b="1" dirty="0"/>
              <a:t>Elevene har gitt samtykke til </a:t>
            </a:r>
            <a:r>
              <a:rPr lang="nb-NO" b="1" dirty="0" smtClean="0"/>
              <a:t>bruk</a:t>
            </a:r>
          </a:p>
          <a:p>
            <a:endParaRPr lang="nb-NO" b="1" dirty="0"/>
          </a:p>
          <a:p>
            <a:r>
              <a:rPr lang="nb-NO" dirty="0" err="1" smtClean="0"/>
              <a:t>Desperant</a:t>
            </a:r>
            <a:r>
              <a:rPr lang="nb-NO" dirty="0" smtClean="0"/>
              <a:t>: </a:t>
            </a:r>
            <a:r>
              <a:rPr lang="nb-NO" dirty="0" smtClean="0">
                <a:hlinkClick r:id="rId2"/>
              </a:rPr>
              <a:t>https</a:t>
            </a:r>
            <a:r>
              <a:rPr lang="nb-NO" dirty="0">
                <a:hlinkClick r:id="rId2"/>
              </a:rPr>
              <a:t>://universedoyoucopy.com/inner-bullies-are-like-dementors</a:t>
            </a:r>
            <a:r>
              <a:rPr lang="nb-NO" dirty="0" smtClean="0">
                <a:hlinkClick r:id="rId2"/>
              </a:rPr>
              <a:t>/</a:t>
            </a:r>
            <a:endParaRPr lang="nb-NO" dirty="0" smtClean="0"/>
          </a:p>
          <a:p>
            <a:endParaRPr lang="nb-NO" dirty="0" smtClean="0"/>
          </a:p>
          <a:p>
            <a:r>
              <a:rPr lang="nb-NO" dirty="0"/>
              <a:t>Hjelpehånden: Solfrid Raknes</a:t>
            </a:r>
          </a:p>
          <a:p>
            <a:endParaRPr lang="nb-NO" dirty="0"/>
          </a:p>
          <a:p>
            <a:endParaRPr lang="nb-NO" dirty="0"/>
          </a:p>
          <a:p>
            <a:endParaRPr lang="nb-NO" dirty="0"/>
          </a:p>
        </p:txBody>
      </p:sp>
    </p:spTree>
    <p:extLst>
      <p:ext uri="{BB962C8B-B14F-4D97-AF65-F5344CB8AC3E}">
        <p14:creationId xmlns:p14="http://schemas.microsoft.com/office/powerpoint/2010/main" val="48647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mc="http://schemas.openxmlformats.org/markup-compatibility/2006" xmlns:mv="urn:schemas-microsoft-com:mac:vml" xmlns:a16="http://schemas.microsoft.com/office/drawing/2014/main" xmlns="" id="{1C51892F-16E4-184C-ACF8-359FB910871A}"/>
              </a:ext>
            </a:extLst>
          </p:cNvPr>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a:blip r:embed="rId3">
            <a:extLst>
              <a:ext uri="{28A0092B-C50C-407E-A947-70E740481C1C}">
                <a14:useLocalDpi xmlns:a14="http://schemas.microsoft.com/office/drawing/2010/main" val="0"/>
              </a:ext>
            </a:extLst>
          </a:blip>
          <a:srcRect l="8768" r="8768"/>
          <a:stretch>
            <a:fillRect/>
          </a:stretch>
        </p:blipFill>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innhold 5" descr="(HJELPEHAND).pdf"/>
          <p:cNvPicPr>
            <a:picLocks noGrp="1" noChangeAspect="1"/>
          </p:cNvPicPr>
          <p:nvPr>
            <p:ph type="pic" idx="1"/>
          </p:nvPr>
        </p:nvPicPr>
        <p:blipFill>
          <a:blip r:embed="rId3" cstate="email">
            <a:extLst>
              <a:ext uri="{28A0092B-C50C-407E-A947-70E740481C1C}">
                <a14:useLocalDpi xmlns:a14="http://schemas.microsoft.com/office/drawing/2010/main"/>
              </a:ext>
            </a:extLst>
          </a:blip>
          <a:srcRect l="-1308" r="-1308"/>
          <a:stretch>
            <a:fillRect/>
          </a:stretch>
        </p:blipFill>
        <p:spPr bwMode="auto">
          <a:xfrm>
            <a:off x="-192566" y="-170122"/>
            <a:ext cx="7527789" cy="7269631"/>
          </a:xfrm>
          <a:prstGeom prst="rect">
            <a:avLst/>
          </a:prstGeom>
          <a:noFill/>
          <a:ln w="9525">
            <a:noFill/>
            <a:miter lim="800000"/>
            <a:headEnd/>
            <a:tailEnd/>
          </a:ln>
        </p:spPr>
      </p:pic>
      <p:sp>
        <p:nvSpPr>
          <p:cNvPr id="2" name="TekstSylinder 1"/>
          <p:cNvSpPr txBox="1"/>
          <p:nvPr/>
        </p:nvSpPr>
        <p:spPr>
          <a:xfrm>
            <a:off x="7335223" y="5859117"/>
            <a:ext cx="3776996" cy="646331"/>
          </a:xfrm>
          <a:prstGeom prst="rect">
            <a:avLst/>
          </a:prstGeom>
          <a:noFill/>
        </p:spPr>
        <p:txBody>
          <a:bodyPr wrap="none" rtlCol="0">
            <a:spAutoFit/>
          </a:bodyPr>
          <a:lstStyle/>
          <a:p>
            <a:r>
              <a:rPr lang="nb-NO" dirty="0" smtClean="0"/>
              <a:t>Hjelpehånden av Solfrid Raknes,</a:t>
            </a:r>
          </a:p>
          <a:p>
            <a:r>
              <a:rPr lang="nb-NO" dirty="0" smtClean="0"/>
              <a:t>Gjengitt med tillatelse</a:t>
            </a:r>
            <a:endParaRPr lang="nb-NO" dirty="0"/>
          </a:p>
        </p:txBody>
      </p:sp>
      <p:sp>
        <p:nvSpPr>
          <p:cNvPr id="4" name="Plassholder for tekst 3"/>
          <p:cNvSpPr>
            <a:spLocks noGrp="1"/>
          </p:cNvSpPr>
          <p:nvPr>
            <p:ph type="body" idx="10"/>
          </p:nvPr>
        </p:nvSpPr>
        <p:spPr/>
        <p:txBody>
          <a:bodyPr/>
          <a:lstStyle/>
          <a:p>
            <a:endParaRPr lang="nb-NO" dirty="0"/>
          </a:p>
        </p:txBody>
      </p:sp>
    </p:spTree>
    <p:extLst>
      <p:ext uri="{BB962C8B-B14F-4D97-AF65-F5344CB8AC3E}">
        <p14:creationId xmlns:p14="http://schemas.microsoft.com/office/powerpoint/2010/main" val="1007683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ormAutofit/>
          </a:bodyPr>
          <a:lstStyle/>
          <a:p>
            <a:pPr>
              <a:lnSpc>
                <a:spcPct val="100000"/>
              </a:lnSpc>
              <a:spcBef>
                <a:spcPts val="0"/>
              </a:spcBef>
              <a:defRPr/>
            </a:pPr>
            <a:r>
              <a:rPr lang="nb-NO" dirty="0" smtClean="0"/>
              <a:t>Film: Livet </a:t>
            </a:r>
            <a:r>
              <a:rPr lang="nb-NO" dirty="0"/>
              <a:t>svinger (POFU) (1 min</a:t>
            </a:r>
            <a:r>
              <a:rPr lang="nb-NO" dirty="0" smtClean="0"/>
              <a:t>)</a:t>
            </a:r>
            <a:endParaRPr lang="nb-NO" dirty="0"/>
          </a:p>
        </p:txBody>
      </p:sp>
      <p:pic>
        <p:nvPicPr>
          <p:cNvPr id="8" name="Plassholder for bilde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3315" y="1825625"/>
            <a:ext cx="6332033" cy="3900488"/>
          </a:xfrm>
        </p:spPr>
      </p:pic>
      <p:sp>
        <p:nvSpPr>
          <p:cNvPr id="10" name="TekstSylinder 9"/>
          <p:cNvSpPr txBox="1"/>
          <p:nvPr/>
        </p:nvSpPr>
        <p:spPr>
          <a:xfrm>
            <a:off x="4089862" y="5985164"/>
            <a:ext cx="3544560" cy="646331"/>
          </a:xfrm>
          <a:prstGeom prst="rect">
            <a:avLst/>
          </a:prstGeom>
          <a:noFill/>
        </p:spPr>
        <p:txBody>
          <a:bodyPr wrap="none" rtlCol="0">
            <a:spAutoFit/>
          </a:bodyPr>
          <a:lstStyle/>
          <a:p>
            <a:r>
              <a:rPr lang="nb-NO" dirty="0"/>
              <a:t>Her: </a:t>
            </a:r>
            <a:r>
              <a:rPr lang="pt-BR" dirty="0">
                <a:hlinkClick r:id="rId4"/>
              </a:rPr>
              <a:t>https://vimeo.com/315877710</a:t>
            </a:r>
            <a:r>
              <a:rPr lang="pt-BR" dirty="0"/>
              <a:t/>
            </a:r>
            <a:br>
              <a:rPr lang="pt-BR" dirty="0"/>
            </a:br>
            <a:endParaRPr lang="nb-NO" dirty="0"/>
          </a:p>
        </p:txBody>
      </p:sp>
    </p:spTree>
    <p:extLst>
      <p:ext uri="{BB962C8B-B14F-4D97-AF65-F5344CB8AC3E}">
        <p14:creationId xmlns:p14="http://schemas.microsoft.com/office/powerpoint/2010/main" val="6233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8253" y="425303"/>
            <a:ext cx="9854786" cy="1307916"/>
          </a:xfrm>
        </p:spPr>
        <p:txBody>
          <a:bodyPr>
            <a:normAutofit/>
          </a:bodyPr>
          <a:lstStyle/>
          <a:p>
            <a:r>
              <a:rPr lang="nb-NO" sz="3720" dirty="0"/>
              <a:t>5 grep for økt hverdagsglede (basert på forskning)</a:t>
            </a:r>
          </a:p>
        </p:txBody>
      </p:sp>
      <p:pic>
        <p:nvPicPr>
          <p:cNvPr id="7" name="Plassholder for innhol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6095" y="1855760"/>
            <a:ext cx="5339810" cy="3549510"/>
          </a:xfrm>
        </p:spPr>
      </p:pic>
      <p:sp>
        <p:nvSpPr>
          <p:cNvPr id="8" name="TekstSylinder 7"/>
          <p:cNvSpPr txBox="1"/>
          <p:nvPr/>
        </p:nvSpPr>
        <p:spPr>
          <a:xfrm>
            <a:off x="2761100" y="5405270"/>
            <a:ext cx="9746173" cy="751221"/>
          </a:xfrm>
          <a:prstGeom prst="rect">
            <a:avLst/>
          </a:prstGeom>
          <a:noFill/>
        </p:spPr>
        <p:txBody>
          <a:bodyPr wrap="square" lIns="85588" tIns="42794" rIns="85588" bIns="42794" rtlCol="0">
            <a:spAutoFit/>
          </a:bodyPr>
          <a:lstStyle/>
          <a:p>
            <a:r>
              <a:rPr lang="nb-NO" sz="2160" dirty="0">
                <a:hlinkClick r:id="rId4"/>
              </a:rPr>
              <a:t>SE FILM: </a:t>
            </a:r>
            <a:r>
              <a:rPr lang="nb-NO" sz="2160" dirty="0">
                <a:hlinkClick r:id="rId5"/>
              </a:rPr>
              <a:t>https://www.youtube.com/watch?time_continue=2&amp;v=_l51ozqfBT8</a:t>
            </a:r>
            <a:endParaRPr lang="nb-NO" sz="2160" dirty="0"/>
          </a:p>
          <a:p>
            <a:endParaRPr lang="nb-NO" sz="2160" dirty="0">
              <a:hlinkClick r:id="rId4"/>
            </a:endParaRPr>
          </a:p>
        </p:txBody>
      </p:sp>
    </p:spTree>
    <p:extLst>
      <p:ext uri="{BB962C8B-B14F-4D97-AF65-F5344CB8AC3E}">
        <p14:creationId xmlns:p14="http://schemas.microsoft.com/office/powerpoint/2010/main" val="1597721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3" y="0"/>
            <a:ext cx="12207933" cy="8138622"/>
          </a:xfrm>
          <a:prstGeom prst="rect">
            <a:avLst/>
          </a:prstGeom>
        </p:spPr>
      </p:pic>
    </p:spTree>
    <p:extLst>
      <p:ext uri="{BB962C8B-B14F-4D97-AF65-F5344CB8AC3E}">
        <p14:creationId xmlns:p14="http://schemas.microsoft.com/office/powerpoint/2010/main" val="309278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212510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158292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n-US" kern="1200" dirty="0">
                <a:latin typeface="+mj-lt"/>
                <a:ea typeface="+mj-ea"/>
                <a:cs typeface="+mj-cs"/>
              </a:rPr>
              <a:t>16 </a:t>
            </a:r>
            <a:r>
              <a:rPr lang="en-US" kern="1200" dirty="0" err="1">
                <a:latin typeface="+mj-lt"/>
                <a:ea typeface="+mj-ea"/>
                <a:cs typeface="+mj-cs"/>
              </a:rPr>
              <a:t>typer</a:t>
            </a:r>
            <a:r>
              <a:rPr lang="en-US" kern="1200" dirty="0">
                <a:latin typeface="+mj-lt"/>
                <a:ea typeface="+mj-ea"/>
                <a:cs typeface="+mj-cs"/>
              </a:rPr>
              <a:t> </a:t>
            </a:r>
            <a:r>
              <a:rPr lang="en-US" kern="1200" dirty="0" err="1">
                <a:latin typeface="+mj-lt"/>
                <a:ea typeface="+mj-ea"/>
                <a:cs typeface="+mj-cs"/>
              </a:rPr>
              <a:t>glede</a:t>
            </a:r>
            <a:endParaRPr lang="en-US" kern="1200" dirty="0">
              <a:latin typeface="+mj-lt"/>
              <a:ea typeface="+mj-ea"/>
              <a:cs typeface="+mj-cs"/>
            </a:endParaRPr>
          </a:p>
        </p:txBody>
      </p:sp>
      <p:sp>
        <p:nvSpPr>
          <p:cNvPr id="15" name="Rectangle 14">
            <a:extLst>
              <a:ext uri="{FF2B5EF4-FFF2-40B4-BE49-F238E27FC236}">
                <a16:creationId xmlns:a16="http://schemas.microsoft.com/office/drawing/2014/main" xmlns=""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lassholder for innhold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 r="2221" b="2"/>
          <a:stretch/>
        </p:blipFill>
        <p:spPr>
          <a:xfrm>
            <a:off x="5721350" y="2427288"/>
            <a:ext cx="5314950" cy="3535363"/>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2427288"/>
            <a:ext cx="4483100" cy="3535363"/>
          </a:xfrm>
          <a:prstGeom prst="rect">
            <a:avLst/>
          </a:prstGeom>
        </p:spPr>
      </p:pic>
    </p:spTree>
    <p:extLst>
      <p:ext uri="{BB962C8B-B14F-4D97-AF65-F5344CB8AC3E}">
        <p14:creationId xmlns:p14="http://schemas.microsoft.com/office/powerpoint/2010/main" val="1308404849"/>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3495</TotalTime>
  <Words>1323</Words>
  <Application>Microsoft Macintosh PowerPoint</Application>
  <PresentationFormat>Widescreen</PresentationFormat>
  <Paragraphs>73</Paragraphs>
  <Slides>18</Slides>
  <Notes>16</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18</vt:i4>
      </vt:variant>
    </vt:vector>
  </HeadingPairs>
  <TitlesOfParts>
    <vt:vector size="27" baseType="lpstr">
      <vt:lpstr>Calibri</vt:lpstr>
      <vt:lpstr>Calibri Light</vt:lpstr>
      <vt:lpstr>Georgia</vt:lpstr>
      <vt:lpstr>Verdana</vt:lpstr>
      <vt:lpstr>Arial</vt:lpstr>
      <vt:lpstr>4_Office-tema</vt:lpstr>
      <vt:lpstr>5_Office-tema</vt:lpstr>
      <vt:lpstr>3_Office-tema</vt:lpstr>
      <vt:lpstr>6_Office-tema</vt:lpstr>
      <vt:lpstr>Positiv psykologi</vt:lpstr>
      <vt:lpstr>PowerPoint-presentasjon</vt:lpstr>
      <vt:lpstr>PowerPoint-presentasjon</vt:lpstr>
      <vt:lpstr>Film: Livet svinger (POFU) (1 min)</vt:lpstr>
      <vt:lpstr>5 grep for økt hverdagsglede (basert på forskning)</vt:lpstr>
      <vt:lpstr>PowerPoint-presentasjon</vt:lpstr>
      <vt:lpstr>PowerPoint-presentasjon</vt:lpstr>
      <vt:lpstr>PowerPoint-presentasjon</vt:lpstr>
      <vt:lpstr>16 typer glede</vt:lpstr>
      <vt:lpstr>PowerPoint-presentasjon</vt:lpstr>
      <vt:lpstr>PowerPoint-presentasjon</vt:lpstr>
      <vt:lpstr>PowerPoint-presentasjon</vt:lpstr>
      <vt:lpstr>PowerPoint-presentasjon</vt:lpstr>
      <vt:lpstr>PowerPoint-presentasjon</vt:lpstr>
      <vt:lpstr>PowerPoint-presentasjon</vt:lpstr>
      <vt:lpstr>PowerPoint-presentasjon</vt:lpstr>
      <vt:lpstr>Film: Gratitude The short film by Louis Schwarztberg</vt:lpstr>
      <vt:lpstr>Bilder</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57</cp:revision>
  <dcterms:created xsi:type="dcterms:W3CDTF">2020-06-04T10:29:00Z</dcterms:created>
  <dcterms:modified xsi:type="dcterms:W3CDTF">2020-08-24T18:52:05Z</dcterms:modified>
</cp:coreProperties>
</file>