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6"/>
  </p:notesMasterIdLst>
  <p:sldIdLst>
    <p:sldId id="261" r:id="rId5"/>
    <p:sldId id="268" r:id="rId6"/>
    <p:sldId id="274" r:id="rId7"/>
    <p:sldId id="263" r:id="rId8"/>
    <p:sldId id="265" r:id="rId9"/>
    <p:sldId id="280" r:id="rId10"/>
    <p:sldId id="276" r:id="rId11"/>
    <p:sldId id="266" r:id="rId12"/>
    <p:sldId id="272" r:id="rId13"/>
    <p:sldId id="275" r:id="rId14"/>
    <p:sldId id="267"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2"/>
    <p:restoredTop sz="84789" autoAdjust="0"/>
  </p:normalViewPr>
  <p:slideViewPr>
    <p:cSldViewPr snapToGrid="0" snapToObjects="1">
      <p:cViewPr varScale="1">
        <p:scale>
          <a:sx n="104" d="100"/>
          <a:sy n="104" d="100"/>
        </p:scale>
        <p:origin x="117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accent6">
            <a:lumMod val="20000"/>
            <a:lumOff val="80000"/>
          </a:schemeClr>
        </a:solidFill>
      </dgm:spPr>
      <dgm:t>
        <a:bodyPr/>
        <a:lstStyle/>
        <a:p>
          <a:r>
            <a:rPr lang="nb-NO" b="0" i="0" dirty="0"/>
            <a:t>Alle stiller seg på en rekke etter: </a:t>
          </a:r>
        </a:p>
        <a:p>
          <a:r>
            <a:rPr lang="nb-NO" b="1" dirty="0"/>
            <a:t>”Alfabetisk rekkefølge etternavn»</a:t>
          </a:r>
          <a:endParaRPr lang="en-US" dirty="0"/>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a:ln>
          <a:solidFill>
            <a:schemeClr val="tx1"/>
          </a:solidFill>
        </a:ln>
      </dgm:spPr>
      <dgm:t>
        <a:bodyPr/>
        <a:lstStyle/>
        <a:p>
          <a:endParaRPr lang="en-US"/>
        </a:p>
      </dgm:t>
    </dgm:pt>
    <dgm:pt modelId="{6038A879-0BCA-4A18-BC14-6D1269E391AE}">
      <dgm:prSet/>
      <dgm:spPr>
        <a:solidFill>
          <a:schemeClr val="accent6">
            <a:lumMod val="20000"/>
            <a:lumOff val="80000"/>
          </a:schemeClr>
        </a:solidFill>
      </dgm:spPr>
      <dgm:t>
        <a:bodyPr/>
        <a:lstStyle/>
        <a:p>
          <a:r>
            <a:rPr lang="nb-NO" b="1" dirty="0"/>
            <a:t>Gruppeinndeling:</a:t>
          </a:r>
          <a:r>
            <a:rPr lang="nb-NO" dirty="0"/>
            <a:t> Lag grupper med 4 elever i hver</a:t>
          </a:r>
          <a:endParaRPr lang="en-US" dirty="0"/>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8A16B377-0F5C-034A-8DA8-F4E36BED6E0E}" type="presOf" srcId="{6030B2DD-1C9B-47D9-AC0A-CC738D45504D}" destId="{A2257A8A-B7A4-FF4C-9CDD-F74AE5DD1C15}" srcOrd="0" destOrd="0" presId="urn:microsoft.com/office/officeart/2016/7/layout/RepeatingBendingProcessNew"/>
    <dgm:cxn modelId="{352E7EC8-952D-5E45-AE6F-9895CB3E4C7C}" type="presOf" srcId="{6038A879-0BCA-4A18-BC14-6D1269E391AE}" destId="{D46B6FC9-8D28-E048-B4DC-69A842DF7C03}" srcOrd="0" destOrd="0" presId="urn:microsoft.com/office/officeart/2016/7/layout/RepeatingBendingProcessNew"/>
    <dgm:cxn modelId="{00D6CBCA-1E9D-9A4C-8658-D726E7261F0D}" type="presOf" srcId="{8CC54F98-7BAE-4754-87A2-B1085656FF5C}" destId="{AA5C4306-DFB2-A94E-AFF4-116C017EBDFC}" srcOrd="1" destOrd="0" presId="urn:microsoft.com/office/officeart/2016/7/layout/RepeatingBendingProcessNew"/>
    <dgm:cxn modelId="{646DF5CC-EF89-AE4E-A027-AEA0972F676B}" type="presOf" srcId="{8CC54F98-7BAE-4754-87A2-B1085656FF5C}" destId="{65992195-1CB0-7047-92EB-D75694E007D5}" srcOrd="0" destOrd="0" presId="urn:microsoft.com/office/officeart/2016/7/layout/RepeatingBendingProcessNew"/>
    <dgm:cxn modelId="{5299FED3-65A2-C343-9B07-73C91C23BCE4}" type="presOf" srcId="{36FE66CB-27D2-47B3-8A8D-4F4DCE18F9FC}" destId="{6F45F2D9-E0BD-EC4D-B162-3153603DB088}" srcOrd="0"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EB3291C1-4691-A542-8830-A62C41D02828}" type="presParOf" srcId="{A2257A8A-B7A4-FF4C-9CDD-F74AE5DD1C15}" destId="{6F45F2D9-E0BD-EC4D-B162-3153603DB088}" srcOrd="0" destOrd="0" presId="urn:microsoft.com/office/officeart/2016/7/layout/RepeatingBendingProcessNew"/>
    <dgm:cxn modelId="{950135CD-4697-2B42-8DD4-FE33584D0094}" type="presParOf" srcId="{A2257A8A-B7A4-FF4C-9CDD-F74AE5DD1C15}" destId="{65992195-1CB0-7047-92EB-D75694E007D5}" srcOrd="1" destOrd="0" presId="urn:microsoft.com/office/officeart/2016/7/layout/RepeatingBendingProcessNew"/>
    <dgm:cxn modelId="{089433BD-20A9-A944-83F2-76D70E81FB7E}" type="presParOf" srcId="{65992195-1CB0-7047-92EB-D75694E007D5}" destId="{AA5C4306-DFB2-A94E-AFF4-116C017EBDFC}" srcOrd="0" destOrd="0" presId="urn:microsoft.com/office/officeart/2016/7/layout/RepeatingBendingProcessNew"/>
    <dgm:cxn modelId="{010AFB76-615A-0646-9FDE-D17971E87B78}" type="presParOf" srcId="{A2257A8A-B7A4-FF4C-9CDD-F74AE5DD1C15}" destId="{D46B6FC9-8D28-E048-B4DC-69A842DF7C03}"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155700">
            <a:lnSpc>
              <a:spcPct val="90000"/>
            </a:lnSpc>
            <a:spcBef>
              <a:spcPct val="0"/>
            </a:spcBef>
            <a:spcAft>
              <a:spcPct val="35000"/>
            </a:spcAft>
            <a:buNone/>
          </a:pPr>
          <a:r>
            <a:rPr lang="nb-NO" sz="2600" b="0" i="0" kern="1200" dirty="0"/>
            <a:t>Alle stiller seg på en rekke etter: </a:t>
          </a:r>
        </a:p>
        <a:p>
          <a:pPr marL="0" lvl="0" indent="0" algn="ctr" defTabSz="1155700">
            <a:lnSpc>
              <a:spcPct val="90000"/>
            </a:lnSpc>
            <a:spcBef>
              <a:spcPct val="0"/>
            </a:spcBef>
            <a:spcAft>
              <a:spcPct val="35000"/>
            </a:spcAft>
            <a:buNone/>
          </a:pPr>
          <a:r>
            <a:rPr lang="nb-NO" sz="2600" b="1" kern="1200" dirty="0"/>
            <a:t>”Alfabetisk rekkefølge etternavn»</a:t>
          </a:r>
          <a:endParaRPr lang="en-US" sz="2600" kern="1200" dirty="0"/>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155700">
            <a:lnSpc>
              <a:spcPct val="90000"/>
            </a:lnSpc>
            <a:spcBef>
              <a:spcPct val="0"/>
            </a:spcBef>
            <a:spcAft>
              <a:spcPct val="35000"/>
            </a:spcAft>
            <a:buNone/>
          </a:pPr>
          <a:r>
            <a:rPr lang="nb-NO" sz="2600" b="1" kern="1200" dirty="0"/>
            <a:t>Gruppeinndeling:</a:t>
          </a:r>
          <a:r>
            <a:rPr lang="nb-NO" sz="2600" kern="1200" dirty="0"/>
            <a:t> Lag grupper med 4 elever i hver</a:t>
          </a:r>
          <a:endParaRPr lang="en-US" sz="2600" kern="1200" dirty="0"/>
        </a:p>
      </dsp:txBody>
      <dsp:txXfrm>
        <a:off x="1187689" y="3233834"/>
        <a:ext cx="3893660" cy="2336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765ED-AD9B-0049-95A3-EB90531E6479}" type="datetimeFigureOut">
              <a:rPr lang="nb-NO" smtClean="0"/>
              <a:t>06.03.2023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43F5E-C60A-C44C-80DD-AE713568CBCF}" type="slidenum">
              <a:rPr lang="nb-NO" smtClean="0"/>
              <a:t>‹#›</a:t>
            </a:fld>
            <a:endParaRPr lang="nb-NO"/>
          </a:p>
        </p:txBody>
      </p:sp>
    </p:spTree>
    <p:extLst>
      <p:ext uri="{BB962C8B-B14F-4D97-AF65-F5344CB8AC3E}">
        <p14:creationId xmlns:p14="http://schemas.microsoft.com/office/powerpoint/2010/main" val="98025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Les mer her: </a:t>
            </a:r>
            <a:r>
              <a:rPr lang="nb-NO" dirty="0" err="1"/>
              <a:t>https</a:t>
            </a:r>
            <a:r>
              <a:rPr lang="nb-NO" dirty="0"/>
              <a:t>://</a:t>
            </a:r>
            <a:r>
              <a:rPr lang="nb-NO" dirty="0" err="1"/>
              <a:t>www.ung.no</a:t>
            </a:r>
            <a:r>
              <a:rPr lang="nb-NO" dirty="0"/>
              <a:t>/psykisk/hva-kan-hjelpe/3187_Psykologisk_f%C3%B8rstehjelp_n%C3%A5r_f%C3%B8lelsene_er_vanskelige.html</a:t>
            </a:r>
          </a:p>
        </p:txBody>
      </p:sp>
      <p:sp>
        <p:nvSpPr>
          <p:cNvPr id="4" name="Plassholder for lysbildenummer 3"/>
          <p:cNvSpPr>
            <a:spLocks noGrp="1"/>
          </p:cNvSpPr>
          <p:nvPr>
            <p:ph type="sldNum" sz="quarter" idx="5"/>
          </p:nvPr>
        </p:nvSpPr>
        <p:spPr/>
        <p:txBody>
          <a:bodyPr/>
          <a:lstStyle/>
          <a:p>
            <a:fld id="{54643F5E-C60A-C44C-80DD-AE713568CBCF}" type="slidenum">
              <a:rPr lang="nb-NO" smtClean="0"/>
              <a:t>6</a:t>
            </a:fld>
            <a:endParaRPr lang="nb-NO"/>
          </a:p>
        </p:txBody>
      </p:sp>
    </p:spTree>
    <p:extLst>
      <p:ext uri="{BB962C8B-B14F-4D97-AF65-F5344CB8AC3E}">
        <p14:creationId xmlns:p14="http://schemas.microsoft.com/office/powerpoint/2010/main" val="204552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0"/>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0"/>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609600" y="6356352"/>
            <a:ext cx="2844800" cy="365125"/>
          </a:xfrm>
          <a:prstGeom prst="rect">
            <a:avLst/>
          </a:prstGeom>
        </p:spPr>
        <p:txBody>
          <a:bodyPr lIns="117226" tIns="58613" rIns="117226" bIns="58613"/>
          <a:lstStyle/>
          <a:p>
            <a:fld id="{D758E6B0-F322-8948-BD40-ACDFAA5D5032}" type="datetimeFigureOut">
              <a:rPr lang="nb-NO" smtClean="0"/>
              <a:pPr/>
              <a:t>06.03.2023</a:t>
            </a:fld>
            <a:endParaRPr lang="nb-NO"/>
          </a:p>
        </p:txBody>
      </p:sp>
      <p:sp>
        <p:nvSpPr>
          <p:cNvPr id="6" name="Plassholder for bunntekst 5"/>
          <p:cNvSpPr>
            <a:spLocks noGrp="1"/>
          </p:cNvSpPr>
          <p:nvPr>
            <p:ph type="ftr" sz="quarter" idx="11"/>
          </p:nvPr>
        </p:nvSpPr>
        <p:spPr>
          <a:xfrm>
            <a:off x="4165600" y="6356352"/>
            <a:ext cx="3860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737600" y="6356352"/>
            <a:ext cx="2844800" cy="365125"/>
          </a:xfrm>
          <a:prstGeom prst="rect">
            <a:avLst/>
          </a:prstGeom>
        </p:spPr>
        <p:txBody>
          <a:bodyPr lIns="117226" tIns="58613" rIns="117226" bIns="58613"/>
          <a:lstStyle/>
          <a:p>
            <a:fld id="{BEE64257-C74A-3949-ADB1-84F2E1916FA0}" type="slidenum">
              <a:rPr lang="nb-NO" smtClean="0"/>
              <a:pPr/>
              <a:t>‹#›</a:t>
            </a:fld>
            <a:endParaRPr lang="nb-NO"/>
          </a:p>
        </p:txBody>
      </p:sp>
    </p:spTree>
    <p:extLst>
      <p:ext uri="{BB962C8B-B14F-4D97-AF65-F5344CB8AC3E}">
        <p14:creationId xmlns:p14="http://schemas.microsoft.com/office/powerpoint/2010/main" val="17674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alphaModFix/>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BEB4596-9B08-AE44-AD76-EB3BC8EC5A58}"/>
              </a:ext>
            </a:extLst>
          </p:cNvPr>
          <p:cNvPicPr>
            <a:picLocks noChangeAspect="1"/>
          </p:cNvPicPr>
          <p:nvPr userDrawn="1"/>
        </p:nvPicPr>
        <p:blipFill>
          <a:blip r:embed="rId2"/>
          <a:stretch>
            <a:fillRect/>
          </a:stretch>
        </p:blipFill>
        <p:spPr>
          <a:xfrm>
            <a:off x="4794610" y="1308334"/>
            <a:ext cx="2602780" cy="3017715"/>
          </a:xfrm>
          <a:prstGeom prst="rect">
            <a:avLst/>
          </a:prstGeom>
        </p:spPr>
      </p:pic>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3">
            <a:alphaModFix amt="50000"/>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4"/>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itter, personer, svart, parkert&#10;&#10;Automatisk generert beskrivelse">
            <a:extLst>
              <a:ext uri="{FF2B5EF4-FFF2-40B4-BE49-F238E27FC236}">
                <a16:creationId xmlns:a16="http://schemas.microsoft.com/office/drawing/2014/main" id="{F0FEA20E-AE1D-ED41-9B82-9B946C3FB6A5}"/>
              </a:ext>
            </a:extLst>
          </p:cNvPr>
          <p:cNvPicPr>
            <a:picLocks noChangeAspect="1"/>
          </p:cNvPicPr>
          <p:nvPr userDrawn="1"/>
        </p:nvPicPr>
        <p:blipFill>
          <a:blip r:embed="rId2"/>
          <a:stretch>
            <a:fillRect/>
          </a:stretch>
        </p:blipFill>
        <p:spPr>
          <a:xfrm>
            <a:off x="11277501" y="5882325"/>
            <a:ext cx="657814" cy="762684"/>
          </a:xfrm>
          <a:prstGeom prst="rect">
            <a:avLst/>
          </a:prstGeom>
        </p:spPr>
      </p:pic>
      <p:pic>
        <p:nvPicPr>
          <p:cNvPr id="10" name="Bilde 9" descr="Et bilde som inneholder skjorte&#10;&#10;Automatisk generert beskrivelse">
            <a:extLst>
              <a:ext uri="{FF2B5EF4-FFF2-40B4-BE49-F238E27FC236}">
                <a16:creationId xmlns:a16="http://schemas.microsoft.com/office/drawing/2014/main" id="{576DEEA3-FEC6-F54D-9235-83B476E79071}"/>
              </a:ext>
            </a:extLst>
          </p:cNvPr>
          <p:cNvPicPr>
            <a:picLocks noChangeAspect="1"/>
          </p:cNvPicPr>
          <p:nvPr userDrawn="1"/>
        </p:nvPicPr>
        <p:blipFill>
          <a:blip r:embed="rId3"/>
          <a:stretch>
            <a:fillRect/>
          </a:stretch>
        </p:blipFill>
        <p:spPr>
          <a:xfrm>
            <a:off x="2188435" y="608318"/>
            <a:ext cx="5342649" cy="6249682"/>
          </a:xfrm>
          <a:prstGeom prst="rect">
            <a:avLst/>
          </a:prstGeom>
        </p:spPr>
      </p:pic>
    </p:spTree>
    <p:extLst>
      <p:ext uri="{BB962C8B-B14F-4D97-AF65-F5344CB8AC3E}">
        <p14:creationId xmlns:p14="http://schemas.microsoft.com/office/powerpoint/2010/main" val="2102119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descr="Et bilde som inneholder skjorte&#10;&#10;Automatisk generert beskrivelse">
            <a:extLst>
              <a:ext uri="{FF2B5EF4-FFF2-40B4-BE49-F238E27FC236}">
                <a16:creationId xmlns:a16="http://schemas.microsoft.com/office/drawing/2014/main" id="{1B1B87ED-8A13-2943-A02C-BCB13520FB4B}"/>
              </a:ext>
            </a:extLst>
          </p:cNvPr>
          <p:cNvPicPr>
            <a:picLocks noChangeAspect="1"/>
          </p:cNvPicPr>
          <p:nvPr userDrawn="1"/>
        </p:nvPicPr>
        <p:blipFill>
          <a:blip r:embed="rId2"/>
          <a:stretch>
            <a:fillRect/>
          </a:stretch>
        </p:blipFill>
        <p:spPr>
          <a:xfrm flipH="1">
            <a:off x="10146043" y="472302"/>
            <a:ext cx="1849546"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Bilde 5" descr="Et bilde som inneholder rom, tegning&#10;&#10;Automatisk generert beskrivelse">
            <a:extLst>
              <a:ext uri="{FF2B5EF4-FFF2-40B4-BE49-F238E27FC236}">
                <a16:creationId xmlns:a16="http://schemas.microsoft.com/office/drawing/2014/main" id="{4C42BA9B-2B14-E842-B21B-46F906F9138E}"/>
              </a:ext>
            </a:extLst>
          </p:cNvPr>
          <p:cNvPicPr>
            <a:picLocks noChangeAspect="1"/>
          </p:cNvPicPr>
          <p:nvPr userDrawn="1"/>
        </p:nvPicPr>
        <p:blipFill>
          <a:blip r:embed="rId4"/>
          <a:stretch>
            <a:fillRect/>
          </a:stretch>
        </p:blipFill>
        <p:spPr>
          <a:xfrm>
            <a:off x="2187909" y="1461052"/>
            <a:ext cx="3992273" cy="5268799"/>
          </a:xfrm>
          <a:prstGeom prst="rect">
            <a:avLst/>
          </a:prstGeom>
        </p:spPr>
      </p:pic>
      <p:pic>
        <p:nvPicPr>
          <p:cNvPr id="8" name="Bilde 7">
            <a:extLst>
              <a:ext uri="{FF2B5EF4-FFF2-40B4-BE49-F238E27FC236}">
                <a16:creationId xmlns:a16="http://schemas.microsoft.com/office/drawing/2014/main" id="{A4E83B01-AFDA-8841-8A62-3107D06D1A8A}"/>
              </a:ext>
            </a:extLst>
          </p:cNvPr>
          <p:cNvPicPr>
            <a:picLocks noChangeAspect="1"/>
          </p:cNvPicPr>
          <p:nvPr userDrawn="1"/>
        </p:nvPicPr>
        <p:blipFill rotWithShape="1">
          <a:blip r:embed="rId5"/>
          <a:srcRect r="40249"/>
          <a:stretch/>
        </p:blipFill>
        <p:spPr>
          <a:xfrm flipH="1">
            <a:off x="-1" y="619496"/>
            <a:ext cx="3324107" cy="6238504"/>
          </a:xfrm>
          <a:prstGeom prst="rect">
            <a:avLst/>
          </a:prstGeom>
        </p:spPr>
      </p:pic>
      <p:pic>
        <p:nvPicPr>
          <p:cNvPr id="10" name="Bilde 9">
            <a:extLst>
              <a:ext uri="{FF2B5EF4-FFF2-40B4-BE49-F238E27FC236}">
                <a16:creationId xmlns:a16="http://schemas.microsoft.com/office/drawing/2014/main" id="{25F255EF-A26F-0243-80E1-672DD4976ADB}"/>
              </a:ext>
            </a:extLst>
          </p:cNvPr>
          <p:cNvPicPr>
            <a:picLocks noChangeAspect="1"/>
          </p:cNvPicPr>
          <p:nvPr userDrawn="1"/>
        </p:nvPicPr>
        <p:blipFill>
          <a:blip r:embed="rId6"/>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C4244D85-1516-2744-BFBC-4A4E059A222C}"/>
              </a:ext>
            </a:extLst>
          </p:cNvPr>
          <p:cNvPicPr>
            <a:picLocks noChangeAspect="1"/>
          </p:cNvPicPr>
          <p:nvPr userDrawn="1"/>
        </p:nvPicPr>
        <p:blipFill>
          <a:blip r:embed="rId8"/>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6"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2OEL4P1Rz04" TargetMode="External"/><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apps.apple.com/us/app/hjelpeh%C3%A5nden/id1584828621" TargetMode="External"/><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hyperlink" Target="https://www.ung.no/psykisk/hva-kan-hjelpe/3187_Psykologisk_f%C3%B8rstehjelp_n%C3%A5r_f%C3%B8lelsene_er_vanskelige.html" TargetMode="External"/><Relationship Id="rId5" Type="http://schemas.openxmlformats.org/officeDocument/2006/relationships/hyperlink" Target="https://eur04.safelinks.protection.outlook.com/?url=https%3A%2F%2Fwebgl.attensi.com%2Fprod%2Fhjelpehanda_no_login%2Fhjelpehanda%2Findex.html&amp;data=04%7C01%7Cidakristine.holm%40bufdir.no%7C97d313cdf5774d524d7b08d98331b9a4%7C256099703b7545b99899036bb1693ff3%7C1%7C0%7C637685071863788335%7CUnknown%7CTWFpbGZsb3d8eyJWIjoiMC4wLjAwMDAiLCJQIjoiV2luMzIiLCJBTiI6Ik1haWwiLCJXVCI6Mn0%3D%7C1000&amp;sdata=WKp7yL%2BmaxE8NvMJjWn3kkLhMNmi9GH8DFrZkARH0I8%3D&amp;reserved=0" TargetMode="External"/><Relationship Id="rId4" Type="http://schemas.openxmlformats.org/officeDocument/2006/relationships/hyperlink" Target="https://eur04.safelinks.protection.outlook.com/?url=https%3A%2F%2Fplay.google.com%2Fstore%2Fapps%2Fdetails%3Fid%3Dcom.attensi.hjelpehandanologinhjelpehanda&amp;data=04%7C01%7Cidakristine.holm%40bufdir.no%7Cc6a0a114b73c4ed2967e08d9888d86da%7C256099703b7545b99899036bb1693ff3%7C1%7C0%7C637690963719431495%7CUnknown%7CTWFpbGZsb3d8eyJWIjoiMC4wLjAwMDAiLCJQIjoiV2luMzIiLCJBTiI6Ik1haWwiLCJXVCI6Mn0%3D%7C1000&amp;sdata=GED6X%2B5J69ydWMnZDavjGOSMQSsOKZZ3dpNptdTRjQI%3D&amp;reserved=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1570383"/>
            <a:ext cx="4859783" cy="1782417"/>
          </a:xfrm>
        </p:spPr>
        <p:txBody>
          <a:bodyPr/>
          <a:lstStyle/>
          <a:p>
            <a:r>
              <a:rPr lang="nb-NO"/>
              <a:t>I klassen:</a:t>
            </a:r>
            <a:br>
              <a:rPr lang="nb-NO"/>
            </a:br>
            <a:r>
              <a:rPr lang="nb-NO"/>
              <a:t>Tanker</a:t>
            </a:r>
            <a:br>
              <a:rPr lang="nb-NO" dirty="0"/>
            </a:br>
            <a:endParaRPr lang="nb-NO" dirty="0"/>
          </a:p>
        </p:txBody>
      </p:sp>
      <p:sp>
        <p:nvSpPr>
          <p:cNvPr id="3" name="Undertittel 2"/>
          <p:cNvSpPr txBox="1">
            <a:spLocks/>
          </p:cNvSpPr>
          <p:nvPr/>
        </p:nvSpPr>
        <p:spPr>
          <a:xfrm>
            <a:off x="6877877" y="3046912"/>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a:ln>
                  <a:noFill/>
                </a:ln>
                <a:effectLst/>
                <a:uLnTx/>
                <a:uFillTx/>
                <a:latin typeface="+mn-lt"/>
                <a:ea typeface="+mn-ea"/>
                <a:cs typeface="+mn-cs"/>
              </a:rPr>
              <a:t>ROBUST UNGDOM</a:t>
            </a:r>
            <a:endParaRPr kumimoji="0" lang="nb-NO"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5431" y="275617"/>
            <a:ext cx="6586491" cy="1286160"/>
          </a:xfrm>
        </p:spPr>
        <p:txBody>
          <a:bodyPr anchor="b">
            <a:normAutofit/>
          </a:bodyPr>
          <a:lstStyle/>
          <a:p>
            <a:r>
              <a:rPr lang="nb-NO" sz="4000" dirty="0"/>
              <a:t>Terningkast (5 min)</a:t>
            </a:r>
            <a:br>
              <a:rPr lang="nb-NO" sz="2300" dirty="0"/>
            </a:br>
            <a:endParaRPr lang="nb-NO" sz="2300" dirty="0"/>
          </a:p>
        </p:txBody>
      </p:sp>
      <p:sp>
        <p:nvSpPr>
          <p:cNvPr id="3" name="Plassholder for innhold 2"/>
          <p:cNvSpPr>
            <a:spLocks noGrp="1"/>
          </p:cNvSpPr>
          <p:nvPr>
            <p:ph idx="1"/>
          </p:nvPr>
        </p:nvSpPr>
        <p:spPr>
          <a:xfrm>
            <a:off x="4965437" y="1561778"/>
            <a:ext cx="6586489" cy="4662042"/>
          </a:xfrm>
        </p:spPr>
        <p:txBody>
          <a:bodyPr>
            <a:normAutofit/>
          </a:bodyPr>
          <a:lstStyle/>
          <a:p>
            <a:r>
              <a:rPr lang="nb-NO" sz="2300" dirty="0">
                <a:solidFill>
                  <a:schemeClr val="tx1"/>
                </a:solidFill>
              </a:rPr>
              <a:t>Vi tar temperaturen på klassemiljøet med spørsmålet: </a:t>
            </a:r>
            <a:r>
              <a:rPr lang="nb-NO" sz="2300" b="1" dirty="0">
                <a:solidFill>
                  <a:schemeClr val="tx1"/>
                </a:solidFill>
              </a:rPr>
              <a:t>”Hvordan har du det i klassen?”</a:t>
            </a:r>
          </a:p>
          <a:p>
            <a:pPr lvl="0"/>
            <a:r>
              <a:rPr lang="nb-NO" sz="2300" dirty="0">
                <a:solidFill>
                  <a:schemeClr val="tx1"/>
                </a:solidFill>
              </a:rPr>
              <a:t>Alle får en gul lapp og skriver et tall fra 1-6. 1 betyr lav trivsel, 6 betyr høy trivsel</a:t>
            </a:r>
          </a:p>
          <a:p>
            <a:r>
              <a:rPr lang="nb-NO" sz="2300" u="sng" dirty="0">
                <a:solidFill>
                  <a:schemeClr val="tx1"/>
                </a:solidFill>
              </a:rPr>
              <a:t>NB: Ingen må skrive navnet sitt på lappen!</a:t>
            </a:r>
            <a:endParaRPr lang="nb-NO" sz="2300" dirty="0">
              <a:solidFill>
                <a:schemeClr val="tx1"/>
              </a:solidFill>
            </a:endParaRPr>
          </a:p>
          <a:p>
            <a:pPr lvl="0"/>
            <a:r>
              <a:rPr lang="nb-NO" sz="2300" dirty="0">
                <a:solidFill>
                  <a:schemeClr val="tx1"/>
                </a:solidFill>
              </a:rPr>
              <a:t>Lappen brettes og lærer samler inn</a:t>
            </a:r>
          </a:p>
          <a:p>
            <a:pPr lvl="0"/>
            <a:r>
              <a:rPr lang="nb-NO" sz="2300" dirty="0">
                <a:solidFill>
                  <a:schemeClr val="tx1"/>
                </a:solidFill>
              </a:rPr>
              <a:t>Tallene summeres til neste økt/dag. Presenter i plenum: Hva ble klassens poengsum? Hva ville vært maks poengsum? Er klassen fornøyd med resultatet?</a:t>
            </a:r>
          </a:p>
          <a:p>
            <a:pPr lvl="0">
              <a:buNone/>
            </a:pPr>
            <a:endParaRPr lang="nb-NO" sz="2300" dirty="0">
              <a:solidFill>
                <a:schemeClr val="tx1"/>
              </a:solidFill>
            </a:endParaRPr>
          </a:p>
        </p:txBody>
      </p:sp>
      <p:pic>
        <p:nvPicPr>
          <p:cNvPr id="6" name="Bilde 5"/>
          <p:cNvPicPr>
            <a:picLocks noChangeAspect="1"/>
          </p:cNvPicPr>
          <p:nvPr/>
        </p:nvPicPr>
        <p:blipFill>
          <a:blip r:embed="rId2"/>
          <a:srcRect l="4528" r="4528"/>
          <a:stretch>
            <a:fillRect/>
          </a:stretch>
        </p:blipFill>
        <p:spPr>
          <a:xfrm>
            <a:off x="-144826" y="0"/>
            <a:ext cx="4655675" cy="6903720"/>
          </a:xfrm>
          <a:prstGeom prst="rect">
            <a:avLst/>
          </a:prstGeom>
        </p:spPr>
      </p:pic>
      <p:sp>
        <p:nvSpPr>
          <p:cNvPr id="7" name="TekstSylinder 6"/>
          <p:cNvSpPr txBox="1"/>
          <p:nvPr/>
        </p:nvSpPr>
        <p:spPr>
          <a:xfrm>
            <a:off x="0" y="6598160"/>
            <a:ext cx="2305987" cy="272259"/>
          </a:xfrm>
          <a:prstGeom prst="rect">
            <a:avLst/>
          </a:prstGeom>
          <a:noFill/>
        </p:spPr>
        <p:txBody>
          <a:bodyPr wrap="square" lIns="117226" tIns="58613" rIns="117226" bIns="58613" rtlCol="0">
            <a:spAutoFit/>
          </a:bodyPr>
          <a:lstStyle/>
          <a:p>
            <a:r>
              <a:rPr lang="nn-NO" sz="1000">
                <a:solidFill>
                  <a:schemeClr val="bg1">
                    <a:lumMod val="65000"/>
                  </a:schemeClr>
                </a:solidFill>
              </a:rPr>
              <a:t>Freepik.com</a:t>
            </a:r>
            <a:endParaRPr lang="nn-NO" sz="1000" dirty="0">
              <a:solidFill>
                <a:schemeClr val="bg1">
                  <a:lumMod val="65000"/>
                </a:schemeClr>
              </a:solidFill>
            </a:endParaRPr>
          </a:p>
        </p:txBody>
      </p:sp>
    </p:spTree>
    <p:extLst>
      <p:ext uri="{BB962C8B-B14F-4D97-AF65-F5344CB8AC3E}">
        <p14:creationId xmlns:p14="http://schemas.microsoft.com/office/powerpoint/2010/main" val="2676925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0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1238973479"/>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2"/>
          <a:srcRect t="12303" r="3076" b="12303"/>
          <a:stretch>
            <a:fillRect/>
          </a:stretch>
        </p:blipFill>
        <p:spPr>
          <a:xfrm>
            <a:off x="1" y="-823285"/>
            <a:ext cx="13632778" cy="7681285"/>
          </a:xfrm>
          <a:prstGeom prst="rect">
            <a:avLst/>
          </a:prstGeom>
          <a:scene3d>
            <a:camera prst="orthographicFront">
              <a:rot lat="0" lon="10800000" rev="0"/>
            </a:camera>
            <a:lightRig rig="threePt" dir="t"/>
          </a:scene3d>
        </p:spPr>
      </p:pic>
      <p:sp>
        <p:nvSpPr>
          <p:cNvPr id="20"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4" name="Tittel 3"/>
          <p:cNvSpPr>
            <a:spLocks noGrp="1"/>
          </p:cNvSpPr>
          <p:nvPr>
            <p:ph type="title"/>
          </p:nvPr>
        </p:nvSpPr>
        <p:spPr>
          <a:xfrm>
            <a:off x="525516" y="1747521"/>
            <a:ext cx="4586233" cy="1342754"/>
          </a:xfrm>
        </p:spPr>
        <p:txBody>
          <a:bodyPr vert="horz" lIns="91436" tIns="45719" rIns="91436" bIns="45719" rtlCol="0" anchor="ctr">
            <a:normAutofit/>
          </a:bodyPr>
          <a:lstStyle/>
          <a:p>
            <a:pPr algn="ctr"/>
            <a:r>
              <a:rPr lang="en-US" sz="2600" dirty="0" err="1"/>
              <a:t>Hvileøvelse</a:t>
            </a:r>
            <a:br>
              <a:rPr lang="en-US" sz="2600" dirty="0"/>
            </a:br>
            <a:endParaRPr lang="en-US" sz="2600" dirty="0"/>
          </a:p>
        </p:txBody>
      </p:sp>
      <p:sp>
        <p:nvSpPr>
          <p:cNvPr id="5" name="Plassholder for innhold 4"/>
          <p:cNvSpPr>
            <a:spLocks noGrp="1"/>
          </p:cNvSpPr>
          <p:nvPr>
            <p:ph sz="half" idx="1"/>
          </p:nvPr>
        </p:nvSpPr>
        <p:spPr>
          <a:xfrm>
            <a:off x="525516" y="2560320"/>
            <a:ext cx="4915728" cy="3962400"/>
          </a:xfrm>
        </p:spPr>
        <p:txBody>
          <a:bodyPr vert="horz" lIns="91436" tIns="45719" rIns="91436" bIns="45719" rtlCol="0" anchor="ctr">
            <a:normAutofit lnSpcReduction="10000"/>
          </a:bodyPr>
          <a:lstStyle/>
          <a:p>
            <a:pPr lvl="0"/>
            <a:r>
              <a:rPr lang="nb-NO" sz="2200" dirty="0">
                <a:solidFill>
                  <a:schemeClr val="tx1"/>
                </a:solidFill>
              </a:rPr>
              <a:t>Hvor mange minutter ønsker du å                  slappe av? Vis 1-5 fingre</a:t>
            </a:r>
          </a:p>
          <a:p>
            <a:pPr lvl="0"/>
            <a:r>
              <a:rPr lang="nb-NO" sz="2200" dirty="0">
                <a:solidFill>
                  <a:schemeClr val="tx1"/>
                </a:solidFill>
              </a:rPr>
              <a:t>Finn en behagelig stilling. Plant bena                         i gulvet. Lukk gjerne øynene</a:t>
            </a:r>
          </a:p>
          <a:p>
            <a:pPr lvl="0"/>
            <a:r>
              <a:rPr lang="nb-NO" sz="2200" dirty="0">
                <a:solidFill>
                  <a:schemeClr val="tx1"/>
                </a:solidFill>
              </a:rPr>
              <a:t>Øv på å puste ut langsomt. Jo lengre du           klarer å puste ut, jo roligere blir pusten.             Det virker beroligende på kroppen</a:t>
            </a:r>
          </a:p>
          <a:p>
            <a:pPr lvl="0"/>
            <a:r>
              <a:rPr lang="en-US" sz="2200" dirty="0">
                <a:solidFill>
                  <a:schemeClr val="tx1"/>
                </a:solidFill>
              </a:rPr>
              <a:t>Spill </a:t>
            </a:r>
            <a:r>
              <a:rPr lang="en-US" sz="2200" dirty="0" err="1">
                <a:solidFill>
                  <a:schemeClr val="tx1"/>
                </a:solidFill>
              </a:rPr>
              <a:t>svak</a:t>
            </a:r>
            <a:r>
              <a:rPr lang="en-US" sz="2200" dirty="0">
                <a:solidFill>
                  <a:schemeClr val="tx1"/>
                </a:solidFill>
              </a:rPr>
              <a:t> “ambient music” </a:t>
            </a:r>
            <a:r>
              <a:rPr lang="en-US" sz="2200" dirty="0" err="1">
                <a:solidFill>
                  <a:schemeClr val="tx1"/>
                </a:solidFill>
              </a:rPr>
              <a:t>fra</a:t>
            </a:r>
            <a:r>
              <a:rPr lang="en-US" sz="2200" dirty="0">
                <a:solidFill>
                  <a:schemeClr val="tx1"/>
                </a:solidFill>
              </a:rPr>
              <a:t> </a:t>
            </a:r>
            <a:r>
              <a:rPr lang="en-US" sz="2200" dirty="0" err="1">
                <a:solidFill>
                  <a:schemeClr val="tx1"/>
                </a:solidFill>
              </a:rPr>
              <a:t>Youtube</a:t>
            </a:r>
            <a:r>
              <a:rPr lang="en-US" sz="2200" dirty="0">
                <a:solidFill>
                  <a:schemeClr val="tx1"/>
                </a:solidFill>
              </a:rPr>
              <a:t>,                 for </a:t>
            </a:r>
            <a:r>
              <a:rPr lang="en-US" sz="2200" dirty="0" err="1">
                <a:solidFill>
                  <a:schemeClr val="tx1"/>
                </a:solidFill>
              </a:rPr>
              <a:t>eksempel</a:t>
            </a:r>
            <a:r>
              <a:rPr lang="en-US" sz="2200" dirty="0">
                <a:solidFill>
                  <a:schemeClr val="tx1"/>
                </a:solidFill>
              </a:rPr>
              <a:t>: </a:t>
            </a:r>
            <a:r>
              <a:rPr lang="nb-NO" sz="2200" u="sng" dirty="0">
                <a:solidFill>
                  <a:schemeClr val="tx1"/>
                </a:solidFill>
                <a:hlinkClick r:id="rId3"/>
              </a:rPr>
              <a:t>https://www.youtube.com/watch?v=2OEL4P1Rz04</a:t>
            </a:r>
            <a:br>
              <a:rPr lang="en-US" sz="1400" dirty="0"/>
            </a:br>
            <a:endParaRPr lang="en-US" sz="1400" dirty="0"/>
          </a:p>
        </p:txBody>
      </p:sp>
      <p:sp>
        <p:nvSpPr>
          <p:cNvPr id="10" name="TekstSylinder 9"/>
          <p:cNvSpPr txBox="1"/>
          <p:nvPr/>
        </p:nvSpPr>
        <p:spPr>
          <a:xfrm>
            <a:off x="10160000" y="0"/>
            <a:ext cx="2023969" cy="272259"/>
          </a:xfrm>
          <a:prstGeom prst="rect">
            <a:avLst/>
          </a:prstGeom>
          <a:noFill/>
        </p:spPr>
        <p:txBody>
          <a:bodyPr wrap="square" lIns="117226" tIns="58613" rIns="117226" bIns="58613" rtlCol="0">
            <a:spAutoFit/>
          </a:bodyPr>
          <a:lstStyle/>
          <a:p>
            <a:pPr algn="r"/>
            <a:r>
              <a:rPr lang="nn-NO" sz="1000" dirty="0">
                <a:solidFill>
                  <a:schemeClr val="bg1">
                    <a:lumMod val="75000"/>
                  </a:schemeClr>
                </a:solidFill>
              </a:rPr>
              <a:t>        Pixabay.com</a:t>
            </a:r>
          </a:p>
        </p:txBody>
      </p:sp>
    </p:spTree>
    <p:extLst>
      <p:ext uri="{BB962C8B-B14F-4D97-AF65-F5344CB8AC3E}">
        <p14:creationId xmlns:p14="http://schemas.microsoft.com/office/powerpoint/2010/main" val="117344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p:txBody>
          <a:bodyPr/>
          <a:lstStyle/>
          <a:p>
            <a:r>
              <a:rPr lang="nb-NO" dirty="0"/>
              <a:t>Lærer leser høyt: ”Presentasjon på engelsk” (10 min)</a:t>
            </a: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a:xfrm>
            <a:off x="592859" y="4192588"/>
            <a:ext cx="9352418" cy="1500187"/>
          </a:xfrm>
        </p:spPr>
        <p:txBody>
          <a:bodyPr>
            <a:normAutofit/>
          </a:bodyPr>
          <a:lstStyle/>
          <a:p>
            <a:r>
              <a:rPr lang="nb-NO" sz="2300" b="1" dirty="0">
                <a:solidFill>
                  <a:schemeClr val="tx1"/>
                </a:solidFill>
              </a:rPr>
              <a:t>2 minutter summing med skulderpartner: </a:t>
            </a:r>
            <a:endParaRPr lang="nb-NO" sz="2300" dirty="0">
              <a:solidFill>
                <a:schemeClr val="tx1"/>
              </a:solidFill>
            </a:endParaRPr>
          </a:p>
          <a:p>
            <a:pPr lvl="0"/>
            <a:r>
              <a:rPr lang="nb-NO" sz="2300" dirty="0">
                <a:solidFill>
                  <a:schemeClr val="tx1"/>
                </a:solidFill>
              </a:rPr>
              <a:t>- Hva ville du sagt til din venn om han/hun gruet seg til presentasjoner?</a:t>
            </a:r>
          </a:p>
        </p:txBody>
      </p:sp>
    </p:spTree>
    <p:extLst>
      <p:ext uri="{BB962C8B-B14F-4D97-AF65-F5344CB8AC3E}">
        <p14:creationId xmlns:p14="http://schemas.microsoft.com/office/powerpoint/2010/main" val="157663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6816403" y="1540933"/>
            <a:ext cx="5034057" cy="3842136"/>
          </a:xfrm>
        </p:spPr>
        <p:txBody>
          <a:bodyPr/>
          <a:lstStyle/>
          <a:p>
            <a:r>
              <a:rPr lang="nb-NO" sz="2300" i="1" dirty="0"/>
              <a:t>Hentet fra Raknes, S. (2017). Psykologisk førstehjelp. Klassesett. (1. utg.). </a:t>
            </a:r>
            <a:endParaRPr lang="nb-NO" sz="2300" b="1" dirty="0"/>
          </a:p>
          <a:p>
            <a:pPr lvl="0"/>
            <a:r>
              <a:rPr lang="nb-NO" sz="2300" b="1" dirty="0"/>
              <a:t>To og to</a:t>
            </a:r>
            <a:r>
              <a:rPr lang="nb-NO" sz="2300" dirty="0"/>
              <a:t>: 1´erne jobber sammen med 2´erne, og 3´erne med 4´erne. </a:t>
            </a:r>
          </a:p>
          <a:p>
            <a:pPr lvl="0"/>
            <a:r>
              <a:rPr lang="nb-NO" sz="2300" u="sng" dirty="0"/>
              <a:t>Tenk på en situasjon dere syns er litt vanskelig. Fyll ut hjelpehånden sammen med partneren (3 minutter). </a:t>
            </a:r>
          </a:p>
          <a:p>
            <a:pPr lvl="0"/>
            <a:r>
              <a:rPr lang="nb-NO" sz="2300" b="1" dirty="0"/>
              <a:t>I gruppen</a:t>
            </a:r>
            <a:r>
              <a:rPr lang="nb-NO" sz="2300" dirty="0"/>
              <a:t>: 1´erne og 2´erne presenterer sin hjelpehånd for 3´erne og 4´erne – og motsatt (3 minutter)</a:t>
            </a:r>
          </a:p>
          <a:p>
            <a:pPr lvl="0"/>
            <a:r>
              <a:rPr lang="nb-NO" sz="2300" b="1" dirty="0"/>
              <a:t>I plenum</a:t>
            </a:r>
            <a:r>
              <a:rPr lang="nb-NO" sz="2300" dirty="0"/>
              <a:t>: 2´erne fra hver gruppe presenterer ett av gruppens eksempel for klassen</a:t>
            </a:r>
          </a:p>
          <a:p>
            <a:endParaRPr lang="nn-NO" sz="2300" dirty="0"/>
          </a:p>
          <a:p>
            <a:endParaRPr lang="nb-NO" sz="2300" dirty="0"/>
          </a:p>
        </p:txBody>
      </p:sp>
      <p:pic>
        <p:nvPicPr>
          <p:cNvPr id="4" name="Plassholder for bilde 3" descr="Macintosh HD:Users:anne-kristin:Desktop:Skjermbilde 2017-01-29 kl. 13.11.04.png"/>
          <p:cNvPicPr>
            <a:picLocks noGrp="1"/>
          </p:cNvPicPr>
          <p:nvPr>
            <p:ph type="pic" idx="1"/>
          </p:nvPr>
        </p:nvPicPr>
        <p:blipFill>
          <a:blip r:embed="rId2">
            <a:extLst>
              <a:ext uri="{28A0092B-C50C-407E-A947-70E740481C1C}">
                <a14:useLocalDpi xmlns:a14="http://schemas.microsoft.com/office/drawing/2010/main" val="0"/>
              </a:ext>
            </a:extLst>
          </a:blip>
          <a:srcRect l="-1308" r="-1308"/>
          <a:stretch>
            <a:fillRect/>
          </a:stretch>
        </p:blipFill>
        <p:spPr bwMode="auto">
          <a:xfrm>
            <a:off x="-220132" y="-220132"/>
            <a:ext cx="6654800" cy="7315200"/>
          </a:xfrm>
          <a:prstGeom prst="rect">
            <a:avLst/>
          </a:prstGeom>
          <a:noFill/>
          <a:ln>
            <a:noFill/>
          </a:ln>
        </p:spPr>
      </p:pic>
      <p:sp>
        <p:nvSpPr>
          <p:cNvPr id="5" name="Rektangel 4"/>
          <p:cNvSpPr/>
          <p:nvPr/>
        </p:nvSpPr>
        <p:spPr>
          <a:xfrm>
            <a:off x="6816403" y="772372"/>
            <a:ext cx="4903907" cy="630942"/>
          </a:xfrm>
          <a:prstGeom prst="rect">
            <a:avLst/>
          </a:prstGeom>
        </p:spPr>
        <p:txBody>
          <a:bodyPr wrap="none">
            <a:spAutoFit/>
          </a:bodyPr>
          <a:lstStyle/>
          <a:p>
            <a:r>
              <a:rPr lang="nn-NO" sz="3500" b="1" dirty="0" err="1"/>
              <a:t>Hjelpehånda</a:t>
            </a:r>
            <a:r>
              <a:rPr lang="nn-NO" sz="3500" b="1" dirty="0"/>
              <a:t> (10 min)</a:t>
            </a:r>
          </a:p>
        </p:txBody>
      </p:sp>
    </p:spTree>
    <p:extLst>
      <p:ext uri="{BB962C8B-B14F-4D97-AF65-F5344CB8AC3E}">
        <p14:creationId xmlns:p14="http://schemas.microsoft.com/office/powerpoint/2010/main" val="224375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3CA0F4-830C-E645-8333-3ECBD4D051BA}"/>
              </a:ext>
            </a:extLst>
          </p:cNvPr>
          <p:cNvSpPr>
            <a:spLocks noGrp="1"/>
          </p:cNvSpPr>
          <p:nvPr>
            <p:ph type="title"/>
          </p:nvPr>
        </p:nvSpPr>
        <p:spPr>
          <a:xfrm>
            <a:off x="581889" y="365126"/>
            <a:ext cx="10993584" cy="861002"/>
          </a:xfrm>
        </p:spPr>
        <p:txBody>
          <a:bodyPr/>
          <a:lstStyle/>
          <a:p>
            <a:r>
              <a:rPr lang="nb-NO" dirty="0"/>
              <a:t>Spill hjelpehånda (15 min)</a:t>
            </a:r>
          </a:p>
        </p:txBody>
      </p:sp>
      <p:sp>
        <p:nvSpPr>
          <p:cNvPr id="3" name="Plassholder for innhold 2">
            <a:extLst>
              <a:ext uri="{FF2B5EF4-FFF2-40B4-BE49-F238E27FC236}">
                <a16:creationId xmlns:a16="http://schemas.microsoft.com/office/drawing/2014/main" id="{55ACF7C1-AEFD-464B-8698-9B3D481D6AC2}"/>
              </a:ext>
            </a:extLst>
          </p:cNvPr>
          <p:cNvSpPr>
            <a:spLocks noGrp="1"/>
          </p:cNvSpPr>
          <p:nvPr>
            <p:ph sz="half" idx="1"/>
          </p:nvPr>
        </p:nvSpPr>
        <p:spPr>
          <a:xfrm>
            <a:off x="581889" y="1825625"/>
            <a:ext cx="5437911" cy="4273724"/>
          </a:xfrm>
        </p:spPr>
        <p:txBody>
          <a:bodyPr>
            <a:normAutofit fontScale="92500" lnSpcReduction="10000"/>
          </a:bodyPr>
          <a:lstStyle/>
          <a:p>
            <a:r>
              <a:rPr lang="nb-NO" sz="2400" dirty="0"/>
              <a:t>Hjelpehånda er et spill hvor du får nyttige råd som kan hjelpe deg eller dine venner. Kanskje kan du hjelpe en venn som sliter, eller deg selv når du har kjærlighetssorg?</a:t>
            </a:r>
          </a:p>
          <a:p>
            <a:r>
              <a:rPr lang="nb-NO" sz="2400" dirty="0"/>
              <a:t>Hjelpehånda kan spilles både på mobil og PC og kan lastes ned enten via </a:t>
            </a:r>
            <a:r>
              <a:rPr lang="nb-NO" sz="2400" dirty="0">
                <a:hlinkClick r:id="rId3"/>
              </a:rPr>
              <a:t>App Store</a:t>
            </a:r>
            <a:r>
              <a:rPr lang="nb-NO" sz="2400" dirty="0"/>
              <a:t> eller </a:t>
            </a:r>
            <a:r>
              <a:rPr lang="nb-NO" sz="2400" dirty="0">
                <a:hlinkClick r:id="rId4"/>
              </a:rPr>
              <a:t>GooglePlay</a:t>
            </a:r>
            <a:r>
              <a:rPr lang="nb-NO" sz="2400" dirty="0"/>
              <a:t>. </a:t>
            </a:r>
            <a:r>
              <a:rPr lang="nb-NO" sz="2400" b="1" dirty="0"/>
              <a:t>Ønsker du </a:t>
            </a:r>
            <a:r>
              <a:rPr lang="nb-NO" sz="2400" b="1" dirty="0">
                <a:hlinkClick r:id="rId5"/>
              </a:rPr>
              <a:t>å spille Hjelpehånda via desktop, klikker du her.</a:t>
            </a:r>
            <a:r>
              <a:rPr lang="nb-NO" sz="2400" dirty="0"/>
              <a:t> Du trenger ikke logge inn.</a:t>
            </a:r>
          </a:p>
          <a:p>
            <a:r>
              <a:rPr lang="nb-NO" sz="2400" dirty="0"/>
              <a:t>Dere kan spille sammen på gruppa eller alene.</a:t>
            </a:r>
          </a:p>
          <a:p>
            <a:r>
              <a:rPr lang="nb-NO" sz="1500" dirty="0"/>
              <a:t>Les mer her: </a:t>
            </a:r>
            <a:r>
              <a:rPr lang="nb-NO" sz="1500" dirty="0">
                <a:hlinkClick r:id="rId6"/>
              </a:rPr>
              <a:t>https://www.ung.no/psykisk/hva-kan-hjelpe/3187_Psykologisk_f%C3%B8rstehjelp_n%C3%A5r_f%C3%B8lelsene_er_vanskelige.html</a:t>
            </a:r>
            <a:r>
              <a:rPr lang="nb-NO" sz="1500" dirty="0"/>
              <a:t> </a:t>
            </a:r>
          </a:p>
        </p:txBody>
      </p:sp>
      <p:pic>
        <p:nvPicPr>
          <p:cNvPr id="6" name="Plassholder for innhold 5">
            <a:extLst>
              <a:ext uri="{FF2B5EF4-FFF2-40B4-BE49-F238E27FC236}">
                <a16:creationId xmlns:a16="http://schemas.microsoft.com/office/drawing/2014/main" id="{26BA3A9C-8E37-B54C-B5A2-BBF28F26039C}"/>
              </a:ext>
            </a:extLst>
          </p:cNvPr>
          <p:cNvPicPr>
            <a:picLocks noGrp="1" noChangeAspect="1"/>
          </p:cNvPicPr>
          <p:nvPr>
            <p:ph sz="half" idx="2"/>
          </p:nvPr>
        </p:nvPicPr>
        <p:blipFill>
          <a:blip r:embed="rId7"/>
          <a:stretch>
            <a:fillRect/>
          </a:stretch>
        </p:blipFill>
        <p:spPr>
          <a:xfrm>
            <a:off x="6419850" y="1825625"/>
            <a:ext cx="4686300" cy="3924300"/>
          </a:xfrm>
        </p:spPr>
      </p:pic>
    </p:spTree>
    <p:extLst>
      <p:ext uri="{BB962C8B-B14F-4D97-AF65-F5344CB8AC3E}">
        <p14:creationId xmlns:p14="http://schemas.microsoft.com/office/powerpoint/2010/main" val="1733789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5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tel 5">
            <a:extLst>
              <a:ext uri="{FF2B5EF4-FFF2-40B4-BE49-F238E27FC236}">
                <a16:creationId xmlns:a16="http://schemas.microsoft.com/office/drawing/2014/main" id="{667D82BC-2223-964A-89A3-E27372B48B5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800" dirty="0">
                <a:solidFill>
                  <a:srgbClr val="FFFFFF"/>
                </a:solidFill>
                <a:latin typeface="+mj-lt"/>
              </a:rPr>
              <a:t>Last </a:t>
            </a:r>
            <a:r>
              <a:rPr lang="en-US" sz="2800" dirty="0" err="1">
                <a:solidFill>
                  <a:srgbClr val="FFFFFF"/>
                </a:solidFill>
                <a:latin typeface="+mj-lt"/>
              </a:rPr>
              <a:t>ned</a:t>
            </a:r>
            <a:r>
              <a:rPr lang="en-US" sz="2800" dirty="0">
                <a:solidFill>
                  <a:srgbClr val="FFFFFF"/>
                </a:solidFill>
                <a:latin typeface="+mj-lt"/>
              </a:rPr>
              <a:t> </a:t>
            </a:r>
            <a:br>
              <a:rPr lang="en-US" sz="2800" dirty="0">
                <a:solidFill>
                  <a:srgbClr val="FFFFFF"/>
                </a:solidFill>
                <a:latin typeface="+mj-lt"/>
              </a:rPr>
            </a:br>
            <a:br>
              <a:rPr lang="en-US" sz="2800" dirty="0">
                <a:solidFill>
                  <a:srgbClr val="FFFFFF"/>
                </a:solidFill>
                <a:latin typeface="+mj-lt"/>
              </a:rPr>
            </a:br>
            <a:r>
              <a:rPr lang="en-US" sz="2800" dirty="0">
                <a:solidFill>
                  <a:srgbClr val="FFFFFF"/>
                </a:solidFill>
                <a:latin typeface="+mj-lt"/>
              </a:rPr>
              <a:t>Spill </a:t>
            </a:r>
            <a:r>
              <a:rPr lang="en-US" sz="2800" dirty="0" err="1">
                <a:solidFill>
                  <a:srgbClr val="FFFFFF"/>
                </a:solidFill>
                <a:latin typeface="+mj-lt"/>
              </a:rPr>
              <a:t>hjelpehånda</a:t>
            </a:r>
            <a:endParaRPr lang="en-US" sz="2800" dirty="0">
              <a:solidFill>
                <a:srgbClr val="FFFFFF"/>
              </a:solidFill>
              <a:latin typeface="+mj-lt"/>
            </a:endParaRPr>
          </a:p>
        </p:txBody>
      </p:sp>
      <p:sp>
        <p:nvSpPr>
          <p:cNvPr id="20"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lassholder for innhold 9" descr="Et bilde som inneholder tekst&#10;&#10;Automatisk generert beskrivelse">
            <a:extLst>
              <a:ext uri="{FF2B5EF4-FFF2-40B4-BE49-F238E27FC236}">
                <a16:creationId xmlns:a16="http://schemas.microsoft.com/office/drawing/2014/main" id="{DE545805-D59D-E642-AD79-60202817B792}"/>
              </a:ext>
            </a:extLst>
          </p:cNvPr>
          <p:cNvPicPr>
            <a:picLocks noGrp="1" noChangeAspect="1"/>
          </p:cNvPicPr>
          <p:nvPr>
            <p:ph sz="half" idx="1"/>
          </p:nvPr>
        </p:nvPicPr>
        <p:blipFill rotWithShape="1">
          <a:blip r:embed="rId2"/>
          <a:srcRect b="1648"/>
          <a:stretch/>
        </p:blipFill>
        <p:spPr>
          <a:xfrm>
            <a:off x="976251" y="942538"/>
            <a:ext cx="7163222" cy="4808332"/>
          </a:xfrm>
          <a:prstGeom prst="rect">
            <a:avLst/>
          </a:prstGeom>
          <a:effectLst/>
        </p:spPr>
      </p:pic>
    </p:spTree>
    <p:extLst>
      <p:ext uri="{BB962C8B-B14F-4D97-AF65-F5344CB8AC3E}">
        <p14:creationId xmlns:p14="http://schemas.microsoft.com/office/powerpoint/2010/main" val="30316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normAutofit/>
          </a:bodyPr>
          <a:lstStyle/>
          <a:p>
            <a:pPr marL="228600" lvl="0" indent="-228600">
              <a:buFont typeface="Arial" panose="020B0604020202020204" pitchFamily="34" charset="0"/>
              <a:buChar char="•"/>
            </a:pPr>
            <a:r>
              <a:rPr lang="nb-NO" sz="2300" dirty="0">
                <a:solidFill>
                  <a:schemeClr val="tx1"/>
                </a:solidFill>
              </a:rPr>
              <a:t>To elever går ut på gangen </a:t>
            </a:r>
          </a:p>
          <a:p>
            <a:pPr marL="228600" lvl="0" indent="-228600">
              <a:buFont typeface="Arial" panose="020B0604020202020204" pitchFamily="34" charset="0"/>
              <a:buChar char="•"/>
            </a:pPr>
            <a:r>
              <a:rPr lang="nb-NO" sz="2300" dirty="0">
                <a:solidFill>
                  <a:schemeClr val="tx1"/>
                </a:solidFill>
              </a:rPr>
              <a:t>Resten av klassen danner en ring, tar hverandre i hendene, og går over og under hverandre og lager en stor knute </a:t>
            </a:r>
          </a:p>
          <a:p>
            <a:pPr marL="228600" lvl="0" indent="-228600">
              <a:buFont typeface="Arial" panose="020B0604020202020204" pitchFamily="34" charset="0"/>
              <a:buChar char="•"/>
            </a:pPr>
            <a:r>
              <a:rPr lang="nb-NO" sz="2300" dirty="0">
                <a:solidFill>
                  <a:schemeClr val="tx1"/>
                </a:solidFill>
              </a:rPr>
              <a:t>Når knuten er ferdig, roper alle: ”Knutemor, kom og hjelp oss!”</a:t>
            </a:r>
          </a:p>
          <a:p>
            <a:pPr marL="228600" lvl="0" indent="-228600">
              <a:buFont typeface="Arial" panose="020B0604020202020204" pitchFamily="34" charset="0"/>
              <a:buChar char="•"/>
            </a:pPr>
            <a:r>
              <a:rPr lang="nb-NO" sz="2300" dirty="0">
                <a:solidFill>
                  <a:schemeClr val="tx1"/>
                </a:solidFill>
              </a:rPr>
              <a:t>De som har vært på gangen skal løse knuten </a:t>
            </a:r>
          </a:p>
          <a:p>
            <a:pPr marL="228600" lvl="0" indent="-228600">
              <a:buFont typeface="Arial" panose="020B0604020202020204" pitchFamily="34" charset="0"/>
              <a:buChar char="•"/>
            </a:pPr>
            <a:r>
              <a:rPr lang="nb-NO" sz="2300" dirty="0">
                <a:solidFill>
                  <a:schemeClr val="tx1"/>
                </a:solidFill>
              </a:rPr>
              <a:t>Husk å holde hendene, ikke slipp taket </a:t>
            </a:r>
          </a:p>
          <a:p>
            <a:endParaRPr lang="nb-NO" sz="2300" dirty="0">
              <a:solidFill>
                <a:schemeClr val="tx1"/>
              </a:solidFill>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n-NO" sz="3200" dirty="0"/>
              <a:t>Knutemor (10 min)</a:t>
            </a:r>
            <a:endParaRPr lang="nb-NO" dirty="0"/>
          </a:p>
        </p:txBody>
      </p:sp>
    </p:spTree>
    <p:extLst>
      <p:ext uri="{BB962C8B-B14F-4D97-AF65-F5344CB8AC3E}">
        <p14:creationId xmlns:p14="http://schemas.microsoft.com/office/powerpoint/2010/main" val="48647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stretch>
            <a:fillRect/>
          </a:stretch>
        </p:blipFill>
        <p:spPr>
          <a:xfrm rot="20709576">
            <a:off x="9188983" y="1018142"/>
            <a:ext cx="3317401" cy="1978001"/>
          </a:xfrm>
          <a:prstGeom prst="rect">
            <a:avLst/>
          </a:prstGeom>
        </p:spPr>
      </p:pic>
      <p:sp>
        <p:nvSpPr>
          <p:cNvPr id="2" name="Tittel 1"/>
          <p:cNvSpPr>
            <a:spLocks noGrp="1"/>
          </p:cNvSpPr>
          <p:nvPr>
            <p:ph type="title"/>
          </p:nvPr>
        </p:nvSpPr>
        <p:spPr/>
        <p:txBody>
          <a:bodyPr>
            <a:normAutofit/>
          </a:bodyPr>
          <a:lstStyle/>
          <a:p>
            <a:pPr algn="l"/>
            <a:r>
              <a:rPr lang="nb-NO" sz="3800" dirty="0"/>
              <a:t>Edderkoppnettet med hyssing/stivt garn </a:t>
            </a:r>
            <a:br>
              <a:rPr lang="nb-NO" sz="3800" dirty="0"/>
            </a:br>
            <a:r>
              <a:rPr lang="nb-NO" sz="3800" dirty="0"/>
              <a:t>(15 min)</a:t>
            </a:r>
            <a:endParaRPr lang="nn-NO" sz="3800" dirty="0"/>
          </a:p>
        </p:txBody>
      </p:sp>
      <p:sp>
        <p:nvSpPr>
          <p:cNvPr id="3" name="Plassholder for innhold 2"/>
          <p:cNvSpPr>
            <a:spLocks noGrp="1"/>
          </p:cNvSpPr>
          <p:nvPr>
            <p:ph sz="half" idx="1"/>
          </p:nvPr>
        </p:nvSpPr>
        <p:spPr>
          <a:xfrm>
            <a:off x="609600" y="2032000"/>
            <a:ext cx="10972801" cy="4525963"/>
          </a:xfrm>
        </p:spPr>
        <p:txBody>
          <a:bodyPr>
            <a:normAutofit fontScale="85000" lnSpcReduction="20000"/>
          </a:bodyPr>
          <a:lstStyle/>
          <a:p>
            <a:pPr lvl="0"/>
            <a:r>
              <a:rPr lang="nb-NO" sz="2706" dirty="0">
                <a:solidFill>
                  <a:schemeClr val="tx1"/>
                </a:solidFill>
              </a:rPr>
              <a:t>Alle sitter i en tett ring på gulvet </a:t>
            </a:r>
          </a:p>
          <a:p>
            <a:pPr lvl="0"/>
            <a:r>
              <a:rPr lang="nb-NO" sz="2706" dirty="0">
                <a:solidFill>
                  <a:schemeClr val="tx1"/>
                </a:solidFill>
              </a:rPr>
              <a:t>Lærer holder fast i enden av en hyssing/nøste </a:t>
            </a:r>
          </a:p>
          <a:p>
            <a:pPr lvl="0"/>
            <a:r>
              <a:rPr lang="nb-NO" sz="2706" b="1" dirty="0">
                <a:solidFill>
                  <a:schemeClr val="tx1"/>
                </a:solidFill>
              </a:rPr>
              <a:t>Alle skal svare på følgende spørsmål: ”Min favorittmat er...” </a:t>
            </a:r>
          </a:p>
          <a:p>
            <a:pPr lvl="0"/>
            <a:r>
              <a:rPr lang="nb-NO" sz="2706" dirty="0">
                <a:solidFill>
                  <a:schemeClr val="tx1"/>
                </a:solidFill>
              </a:rPr>
              <a:t>Lærer svarer først og kaster nøstet videre</a:t>
            </a:r>
          </a:p>
          <a:p>
            <a:pPr lvl="0"/>
            <a:r>
              <a:rPr lang="nb-NO" sz="2706" dirty="0">
                <a:solidFill>
                  <a:schemeClr val="tx1"/>
                </a:solidFill>
              </a:rPr>
              <a:t>Husk å holde fast i tråden når du kaster </a:t>
            </a:r>
          </a:p>
          <a:p>
            <a:pPr lvl="0"/>
            <a:r>
              <a:rPr lang="nb-NO" sz="2706" dirty="0">
                <a:solidFill>
                  <a:schemeClr val="tx1"/>
                </a:solidFill>
              </a:rPr>
              <a:t>Deretter går nøstet på tvers av sirkelen. Alle svarer på samme spørsmål og alle holder fast på en del av tråden når nøstet kastes </a:t>
            </a:r>
          </a:p>
          <a:p>
            <a:pPr lvl="0"/>
            <a:r>
              <a:rPr lang="nb-NO" sz="2706" dirty="0">
                <a:solidFill>
                  <a:schemeClr val="tx1"/>
                </a:solidFill>
              </a:rPr>
              <a:t>Når alle har svart sitter man til slutt med et flott edderkoppnett </a:t>
            </a:r>
          </a:p>
          <a:p>
            <a:pPr lvl="0"/>
            <a:r>
              <a:rPr lang="nb-NO" sz="2706" dirty="0">
                <a:solidFill>
                  <a:schemeClr val="tx1"/>
                </a:solidFill>
              </a:rPr>
              <a:t>Nøstet kan kastes tilbake med nytt spørsmål, for eksempel: ”favorittsnop”</a:t>
            </a:r>
          </a:p>
          <a:p>
            <a:pPr lvl="0">
              <a:buNone/>
            </a:pPr>
            <a:endParaRPr lang="nb-NO" sz="2706" dirty="0">
              <a:solidFill>
                <a:schemeClr val="tx1"/>
              </a:solidFill>
            </a:endParaRPr>
          </a:p>
          <a:p>
            <a:pPr marL="0">
              <a:buNone/>
            </a:pPr>
            <a:r>
              <a:rPr lang="nb-NO" sz="2706" i="1" dirty="0">
                <a:solidFill>
                  <a:schemeClr val="tx1"/>
                </a:solidFill>
              </a:rPr>
              <a:t>Når leken er ferdig klipper lærer opp nettet slik at alle får en </a:t>
            </a:r>
            <a:r>
              <a:rPr lang="nb-NO" sz="2706" i="1" dirty="0" err="1">
                <a:solidFill>
                  <a:schemeClr val="tx1"/>
                </a:solidFill>
              </a:rPr>
              <a:t>hyssingstump</a:t>
            </a:r>
            <a:r>
              <a:rPr lang="nb-NO" sz="2706" i="1" dirty="0">
                <a:solidFill>
                  <a:schemeClr val="tx1"/>
                </a:solidFill>
              </a:rPr>
              <a:t> hver, for eksempel som et symbol på tilhørighet til klassen.</a:t>
            </a:r>
          </a:p>
          <a:p>
            <a:pPr lvl="0">
              <a:buNone/>
            </a:pPr>
            <a:endParaRPr lang="nb-NO" sz="2968" dirty="0"/>
          </a:p>
          <a:p>
            <a:endParaRPr lang="nn-NO" dirty="0"/>
          </a:p>
        </p:txBody>
      </p:sp>
      <p:sp>
        <p:nvSpPr>
          <p:cNvPr id="6" name="TekstSylinder 5"/>
          <p:cNvSpPr txBox="1"/>
          <p:nvPr/>
        </p:nvSpPr>
        <p:spPr>
          <a:xfrm>
            <a:off x="10074057" y="2540000"/>
            <a:ext cx="1501416" cy="272259"/>
          </a:xfrm>
          <a:prstGeom prst="rect">
            <a:avLst/>
          </a:prstGeom>
          <a:noFill/>
        </p:spPr>
        <p:txBody>
          <a:bodyPr wrap="square" lIns="117226" tIns="58613" rIns="117226" bIns="58613" rtlCol="0">
            <a:spAutoFit/>
          </a:bodyPr>
          <a:lstStyle/>
          <a:p>
            <a:r>
              <a:rPr lang="nn-NO" sz="1000" dirty="0">
                <a:solidFill>
                  <a:schemeClr val="bg1">
                    <a:lumMod val="75000"/>
                  </a:schemeClr>
                </a:solidFill>
              </a:rPr>
              <a:t>              </a:t>
            </a:r>
            <a:r>
              <a:rPr lang="nn-NO" sz="1000" dirty="0" err="1">
                <a:solidFill>
                  <a:schemeClr val="bg1">
                    <a:lumMod val="75000"/>
                  </a:schemeClr>
                </a:solidFill>
              </a:rPr>
              <a:t>Freepik.com</a:t>
            </a:r>
            <a:endParaRPr lang="nn-NO" sz="1000" dirty="0">
              <a:solidFill>
                <a:schemeClr val="bg1">
                  <a:lumMod val="75000"/>
                </a:schemeClr>
              </a:solidFill>
            </a:endParaRPr>
          </a:p>
        </p:txBody>
      </p:sp>
    </p:spTree>
  </p:cSld>
  <p:clrMapOvr>
    <a:masterClrMapping/>
  </p:clrMapOvr>
</p:sld>
</file>

<file path=ppt/theme/theme1.xml><?xml version="1.0" encoding="utf-8"?>
<a:theme xmlns:a="http://schemas.openxmlformats.org/drawingml/2006/main" name="4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2263</TotalTime>
  <Words>749</Words>
  <Application>Microsoft Macintosh PowerPoint</Application>
  <PresentationFormat>Widescreen</PresentationFormat>
  <Paragraphs>56</Paragraphs>
  <Slides>11</Slides>
  <Notes>1</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11</vt:i4>
      </vt:variant>
    </vt:vector>
  </HeadingPairs>
  <TitlesOfParts>
    <vt:vector size="20" baseType="lpstr">
      <vt:lpstr>Arial</vt:lpstr>
      <vt:lpstr>Calibri</vt:lpstr>
      <vt:lpstr>Calibri Light</vt:lpstr>
      <vt:lpstr>Century Gothic</vt:lpstr>
      <vt:lpstr>Georgia</vt:lpstr>
      <vt:lpstr>4_Office-tema</vt:lpstr>
      <vt:lpstr>5_Office-tema</vt:lpstr>
      <vt:lpstr>3_Office-tema</vt:lpstr>
      <vt:lpstr>6_Office-tema</vt:lpstr>
      <vt:lpstr>I klassen: Tanker </vt:lpstr>
      <vt:lpstr>LINE-UP (5 min)</vt:lpstr>
      <vt:lpstr>Hvileøvelse </vt:lpstr>
      <vt:lpstr>Lærer leser høyt: ”Presentasjon på engelsk” (10 min)</vt:lpstr>
      <vt:lpstr>PowerPoint-presentasjon</vt:lpstr>
      <vt:lpstr>Spill hjelpehånda (15 min)</vt:lpstr>
      <vt:lpstr>Last ned   Spill hjelpehånda</vt:lpstr>
      <vt:lpstr>Knutemor (10 min)</vt:lpstr>
      <vt:lpstr>Edderkoppnettet med hyssing/stivt garn  (15 min)</vt:lpstr>
      <vt:lpstr>Terningkast (5 min)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31</cp:revision>
  <dcterms:created xsi:type="dcterms:W3CDTF">2020-06-06T11:44:03Z</dcterms:created>
  <dcterms:modified xsi:type="dcterms:W3CDTF">2023-03-06T12:02:27Z</dcterms:modified>
</cp:coreProperties>
</file>