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315" r:id="rId12"/>
    <p:sldId id="314" r:id="rId13"/>
    <p:sldId id="291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CC922-9CC9-40F7-86D4-E5F7D5890503}" v="1" dt="2026-03-04T10:39:1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64" autoAdjust="0"/>
  </p:normalViewPr>
  <p:slideViewPr>
    <p:cSldViewPr snapToGrid="0">
      <p:cViewPr varScale="1">
        <p:scale>
          <a:sx n="60" d="100"/>
          <a:sy n="60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modSld">
      <pc:chgData name="Renate Dybdal Hansen" userId="8f533bdc-1f06-46c5-8376-6b62126245f7" providerId="ADAL" clId="{AD18D0CB-5EBB-4FE2-9456-A51AD340C137}" dt="2026-03-04T10:39:17.921" v="47"/>
      <pc:docMkLst>
        <pc:docMk/>
      </pc:docMkLst>
      <pc:sldChg chg="addSp delSp modSp mod modAnim modNotesTx">
        <pc:chgData name="Renate Dybdal Hansen" userId="8f533bdc-1f06-46c5-8376-6b62126245f7" providerId="ADAL" clId="{AD18D0CB-5EBB-4FE2-9456-A51AD340C137}" dt="2026-03-04T10:39:17.921" v="47"/>
        <pc:sldMkLst>
          <pc:docMk/>
          <pc:sldMk cId="1778621772" sldId="315"/>
        </pc:sldMkLst>
        <pc:spChg chg="del">
          <ac:chgData name="Renate Dybdal Hansen" userId="8f533bdc-1f06-46c5-8376-6b62126245f7" providerId="ADAL" clId="{AD18D0CB-5EBB-4FE2-9456-A51AD340C137}" dt="2026-03-04T10:39:04.330" v="46" actId="478"/>
          <ac:spMkLst>
            <pc:docMk/>
            <pc:sldMk cId="1778621772" sldId="315"/>
            <ac:spMk id="5" creationId="{0AB82105-FF99-8AD1-10E7-6E58C01EE0DC}"/>
          </ac:spMkLst>
        </pc:spChg>
        <pc:picChg chg="add mod">
          <ac:chgData name="Renate Dybdal Hansen" userId="8f533bdc-1f06-46c5-8376-6b62126245f7" providerId="ADAL" clId="{AD18D0CB-5EBB-4FE2-9456-A51AD340C137}" dt="2026-03-04T10:39:17.921" v="47"/>
          <ac:picMkLst>
            <pc:docMk/>
            <pc:sldMk cId="1778621772" sldId="315"/>
            <ac:picMk id="2" creationId="{D89A11C4-BA15-381D-84EB-612A4B661B2B}"/>
          </ac:picMkLst>
        </pc:picChg>
        <pc:picChg chg="del">
          <ac:chgData name="Renate Dybdal Hansen" userId="8f533bdc-1f06-46c5-8376-6b62126245f7" providerId="ADAL" clId="{AD18D0CB-5EBB-4FE2-9456-A51AD340C137}" dt="2026-03-04T10:39:03.172" v="45" actId="478"/>
          <ac:picMkLst>
            <pc:docMk/>
            <pc:sldMk cId="1778621772" sldId="315"/>
            <ac:picMk id="4" creationId="{1F90275B-C8B5-CD83-1340-429525BC31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05.03.2026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50GB9O6MX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nb-NO" dirty="0">
              <a:solidFill>
                <a:schemeClr val="tx2"/>
              </a:solidFill>
            </a:endParaRPr>
          </a:p>
          <a:p>
            <a:endParaRPr lang="nb-NO" sz="1200" dirty="0">
              <a:solidFill>
                <a:srgbClr val="44546A"/>
              </a:solidFill>
              <a:latin typeface="+mn-lt"/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Øvelsen heter «Dragen som lukter på blomstene</a:t>
            </a:r>
            <a:r>
              <a:rPr lang="nb-NO"/>
              <a:t>»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https://play.mediaflow.com/ovp/11/50GB9O6MX8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starte filmen</a:t>
            </a:r>
            <a:endParaRPr lang="nb-NO"/>
          </a:p>
          <a:p>
            <a:endParaRPr lang="nb-NO" dirty="0"/>
          </a:p>
          <a:p>
            <a:r>
              <a:rPr lang="nb-NO" dirty="0"/>
              <a:t>Når du skal gjennomføre pusteøvelsen med elevene, velger du selv om du vil vise filmen eller om du modellerer selv.</a:t>
            </a:r>
          </a:p>
          <a:p>
            <a:endParaRPr lang="nb-NO" dirty="0"/>
          </a:p>
          <a:p>
            <a:r>
              <a:rPr lang="nb-NO" dirty="0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Se film: https://youtu.be/Np5WgDTFHVY </a:t>
            </a:r>
            <a:endParaRPr lang="nb-NO" dirty="0"/>
          </a:p>
          <a:p>
            <a:r>
              <a:rPr lang="nb-NO" i="1" dirty="0">
                <a:cs typeface="Calibri"/>
              </a:rPr>
              <a:t>Varighet 4:14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49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cs typeface="Calibri"/>
              </a:rPr>
              <a:t>Hva</a:t>
            </a:r>
            <a:r>
              <a:rPr lang="en-US" b="1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betyr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dette</a:t>
            </a:r>
            <a:r>
              <a:rPr lang="en-US" b="1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hierarkiet</a:t>
            </a:r>
            <a:r>
              <a:rPr lang="en-US" b="1" dirty="0">
                <a:cs typeface="Calibri"/>
              </a:rPr>
              <a:t>?</a:t>
            </a:r>
          </a:p>
          <a:p>
            <a:endParaRPr lang="en-US" b="1">
              <a:cs typeface="Calibri"/>
            </a:endParaRPr>
          </a:p>
          <a:p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elevene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innspill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lærer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forslag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behov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i="1" dirty="0">
                <a:cs typeface="Calibri"/>
              </a:rPr>
              <a:t>For </a:t>
            </a:r>
            <a:r>
              <a:rPr lang="en-US" i="1" dirty="0" err="1">
                <a:cs typeface="Calibri"/>
              </a:rPr>
              <a:t>eksempel</a:t>
            </a:r>
            <a:r>
              <a:rPr lang="en-US" i="1" dirty="0">
                <a:cs typeface="Calibri"/>
              </a:rPr>
              <a:t>:</a:t>
            </a:r>
          </a:p>
          <a:p>
            <a:r>
              <a:rPr lang="en-US" dirty="0" err="1">
                <a:cs typeface="Calibri"/>
              </a:rPr>
              <a:t>Hierarki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når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synes</a:t>
            </a:r>
            <a:r>
              <a:rPr lang="en-US" dirty="0">
                <a:cs typeface="Calibri"/>
              </a:rPr>
              <a:t> de er </a:t>
            </a:r>
            <a:r>
              <a:rPr lang="en-US" dirty="0" err="1">
                <a:cs typeface="Calibri"/>
              </a:rPr>
              <a:t>bedre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andre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plasserer</a:t>
            </a:r>
            <a:r>
              <a:rPr lang="en-US" dirty="0">
                <a:cs typeface="Calibri"/>
              </a:rPr>
              <a:t> seg </a:t>
            </a:r>
            <a:r>
              <a:rPr lang="en-US" dirty="0" err="1">
                <a:cs typeface="Calibri"/>
              </a:rPr>
              <a:t>selv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toppen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hierarkiet</a:t>
            </a:r>
            <a:r>
              <a:rPr lang="en-US" dirty="0">
                <a:cs typeface="Calibri"/>
              </a:rPr>
              <a:t>. Det </a:t>
            </a:r>
            <a:r>
              <a:rPr lang="en-US" dirty="0" err="1">
                <a:cs typeface="Calibri"/>
              </a:rPr>
              <a:t>betyr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at de er best </a:t>
            </a:r>
            <a:r>
              <a:rPr lang="en-US" dirty="0" err="1">
                <a:cs typeface="Calibri"/>
              </a:rPr>
              <a:t>likt</a:t>
            </a:r>
            <a:r>
              <a:rPr lang="en-US" dirty="0">
                <a:cs typeface="Calibri"/>
              </a:rPr>
              <a:t>, men de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det </a:t>
            </a:r>
            <a:r>
              <a:rPr lang="en-US" dirty="0" err="1">
                <a:cs typeface="Calibri"/>
              </a:rPr>
              <a:t>kjennes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viktig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likt</a:t>
            </a:r>
            <a:r>
              <a:rPr lang="en-US" dirty="0">
                <a:cs typeface="Calibri"/>
              </a:rPr>
              <a:t> av dem. De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le av </a:t>
            </a:r>
            <a:r>
              <a:rPr lang="en-US" dirty="0" err="1">
                <a:cs typeface="Calibri"/>
              </a:rPr>
              <a:t>andre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feil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bestemme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er bra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skal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. Mange </a:t>
            </a:r>
            <a:r>
              <a:rPr lang="en-US" dirty="0" err="1">
                <a:cs typeface="Calibri"/>
              </a:rPr>
              <a:t>ønsker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komme</a:t>
            </a:r>
            <a:r>
              <a:rPr lang="en-US" dirty="0">
                <a:cs typeface="Calibri"/>
              </a:rPr>
              <a:t> seg </a:t>
            </a:r>
            <a:r>
              <a:rPr lang="en-US" dirty="0" err="1">
                <a:cs typeface="Calibri"/>
              </a:rPr>
              <a:t>oppover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hierarkiet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baksnakke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føle</a:t>
            </a:r>
            <a:r>
              <a:rPr lang="en-US" dirty="0">
                <a:cs typeface="Calibri"/>
              </a:rPr>
              <a:t> seg “</a:t>
            </a:r>
            <a:r>
              <a:rPr lang="en-US" dirty="0" err="1">
                <a:cs typeface="Calibri"/>
              </a:rPr>
              <a:t>innenfor</a:t>
            </a:r>
            <a:r>
              <a:rPr lang="en-US" dirty="0">
                <a:cs typeface="Calibri"/>
              </a:rPr>
              <a:t>”.</a:t>
            </a:r>
          </a:p>
          <a:p>
            <a:r>
              <a:rPr lang="en-US" err="1">
                <a:cs typeface="Calibri"/>
              </a:rPr>
              <a:t>Reflekter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gjerne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rundt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være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årsaker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at det </a:t>
            </a:r>
            <a:r>
              <a:rPr lang="en-US" err="1">
                <a:cs typeface="Calibri"/>
              </a:rPr>
              <a:t>blir</a:t>
            </a:r>
            <a:r>
              <a:rPr lang="en-US">
                <a:cs typeface="Calibri"/>
              </a:rPr>
              <a:t> et </a:t>
            </a:r>
            <a:r>
              <a:rPr lang="en-US" err="1">
                <a:cs typeface="Calibri"/>
              </a:rPr>
              <a:t>slikt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hierarki</a:t>
            </a:r>
            <a:r>
              <a:rPr lang="en-US">
                <a:cs typeface="Calibri"/>
              </a:rPr>
              <a:t>. Det </a:t>
            </a:r>
            <a:r>
              <a:rPr lang="en-US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føles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vondt</a:t>
            </a:r>
            <a:r>
              <a:rPr lang="en-US">
                <a:cs typeface="Calibri"/>
              </a:rPr>
              <a:t> å </a:t>
            </a:r>
            <a:r>
              <a:rPr lang="en-US" err="1">
                <a:cs typeface="Calibri"/>
              </a:rPr>
              <a:t>være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nederst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hierarkiet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 err="1">
                <a:cs typeface="Calibri"/>
              </a:rPr>
              <a:t>Kanskje</a:t>
            </a:r>
            <a:r>
              <a:rPr lang="en-US" dirty="0">
                <a:cs typeface="Calibri"/>
              </a:rPr>
              <a:t> er det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ensomt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toppen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også</a:t>
            </a:r>
            <a:r>
              <a:rPr lang="en-US" dirty="0">
                <a:cs typeface="Calibri"/>
              </a:rPr>
              <a:t>?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1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  <a:defRPr/>
            </a:pPr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Læreren gir elevene et spørsmål eller en ting å tenke på.</a:t>
            </a:r>
            <a:r>
              <a:rPr lang="nb-NO" sz="1800" dirty="0">
                <a:latin typeface="Calibri"/>
                <a:ea typeface="Yu Mincho"/>
                <a:cs typeface="Calibri"/>
              </a:rPr>
              <a:t> </a:t>
            </a:r>
            <a:endParaRPr lang="nb-NO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800" b="1" dirty="0">
              <a:cs typeface="Calibri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Hva kan vi gjøre for å unngå at noen opplever mobbing i vår klasse?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Hva kan du gjøre hvis noen opplever mobbing i vår klasse? 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På hvilken måte kan mobbing oppstå i et vennskap? </a:t>
            </a:r>
            <a:endParaRPr lang="en-US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Memory med elever</a:t>
            </a:r>
            <a:endParaRPr lang="en-US"/>
          </a:p>
          <a:p>
            <a:r>
              <a:rPr lang="nb-NO" b="1"/>
              <a:t>Formål: </a:t>
            </a:r>
            <a:r>
              <a:rPr lang="nb-NO"/>
              <a:t>Oppmerksomhet, bevegelse, kaoskontroll</a:t>
            </a:r>
            <a:endParaRPr lang="en-US"/>
          </a:p>
          <a:p>
            <a:r>
              <a:rPr lang="nb-NO" b="1"/>
              <a:t>Beskrivelse:</a:t>
            </a:r>
            <a:r>
              <a:rPr lang="nb-NO"/>
              <a:t> Den voksne deler elevene inn i par. En elev (som har lyst) skal være «gjetter» og gå på gangen. Alle par finner hver sin korte lyd eller bevegelse som er felles for paret, deretter blander alle elevene seg i klasserommet slik at parene ikke står ved siden av hverandre. Eleven på gangen kommer inn i klasserommet og sier et navn. Den navngitte eleven viser sin lyd eller bevegelse. Så må «</a:t>
            </a:r>
            <a:r>
              <a:rPr lang="nb-NO" err="1"/>
              <a:t>gjetteren</a:t>
            </a:r>
            <a:r>
              <a:rPr lang="nb-NO"/>
              <a:t>» fortsette å si navn, til helt til «</a:t>
            </a:r>
            <a:r>
              <a:rPr lang="nb-NO" err="1"/>
              <a:t>gjetteren</a:t>
            </a:r>
            <a:r>
              <a:rPr lang="nb-NO"/>
              <a:t>» klarer å finne parene med samme lyd eller bevegelse. Denne leken skaper god stemning!</a:t>
            </a:r>
            <a:endParaRPr lang="en-US"/>
          </a:p>
          <a:p>
            <a:endParaRPr lang="en-US"/>
          </a:p>
          <a:p>
            <a:r>
              <a:rPr lang="nb-NO" b="1"/>
              <a:t>Tips:</a:t>
            </a:r>
            <a:r>
              <a:rPr lang="nb-NO"/>
              <a:t> 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nb-NO"/>
              <a:t>Velg kun ett alternativ, altså enten lyd eller bevegelse, dersom du tenker det vil bli mest vellykket i din klasse. Elevene kan </a:t>
            </a:r>
            <a:r>
              <a:rPr lang="nb-NO" err="1"/>
              <a:t>f.eks</a:t>
            </a:r>
            <a:r>
              <a:rPr lang="nb-NO"/>
              <a:t> velge dyrelyder eller ordklasser.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nb-NO"/>
              <a:t>Gruppene bør ikke være større enn 6-7 par. Er det oddetall kan en gruppe være på tre personer.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nb-NO"/>
              <a:t>For at leken skal gå fortere, kan dere velge to «</a:t>
            </a:r>
            <a:r>
              <a:rPr lang="nb-NO" err="1"/>
              <a:t>gjettere</a:t>
            </a:r>
            <a:r>
              <a:rPr lang="nb-NO"/>
              <a:t>» som samarbeider.</a:t>
            </a:r>
            <a:endParaRPr lang="en-US"/>
          </a:p>
          <a:p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43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:v:/s/OPVOppvekst543/EbFE13SeTMlDrJvwhQi7cSYBq_n67x3tG-WneLKhqwUVwA?e=IJ66u9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Np5WgDTFHVY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Vennskap 6. trinn</a:t>
            </a:r>
            <a:endParaRPr lang="nb-NO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003156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steøvelse - Dragen som lukter på blomstene-6bwjnxlzfn">
            <a:hlinkClick r:id="" action="ppaction://media"/>
            <a:extLst>
              <a:ext uri="{FF2B5EF4-FFF2-40B4-BE49-F238E27FC236}">
                <a16:creationId xmlns:a16="http://schemas.microsoft.com/office/drawing/2014/main" id="{A058AB0D-AC3B-7B7B-04C5-EA6BA3381D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Mobbing på skolen">
            <a:hlinkClick r:id="" action="ppaction://media"/>
            <a:extLst>
              <a:ext uri="{FF2B5EF4-FFF2-40B4-BE49-F238E27FC236}">
                <a16:creationId xmlns:a16="http://schemas.microsoft.com/office/drawing/2014/main" id="{D89A11C4-BA15-381D-84EB-612A4B661B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939E4A-97B7-D012-3FA9-A9C098B5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76" y="220299"/>
            <a:ext cx="10224550" cy="1335589"/>
          </a:xfrm>
        </p:spPr>
        <p:txBody>
          <a:bodyPr/>
          <a:lstStyle/>
          <a:p>
            <a:r>
              <a:rPr lang="nb-NO" sz="6000" b="0">
                <a:solidFill>
                  <a:schemeClr val="tx2"/>
                </a:solidFill>
                <a:latin typeface="Georgia"/>
              </a:rPr>
              <a:t>Hva betyr dette hierarkiet?</a:t>
            </a:r>
            <a:endParaRPr lang="nb-NO" sz="6000" b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C0342-165B-1571-0166-D5C3E0C7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18" y="1694997"/>
            <a:ext cx="8842964" cy="47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542" y="1570383"/>
            <a:ext cx="6408118" cy="1873344"/>
          </a:xfrm>
        </p:spPr>
        <p:txBody>
          <a:bodyPr lIns="91440" tIns="45720" rIns="91440" bIns="45720" anchor="t"/>
          <a:lstStyle/>
          <a:p>
            <a:br>
              <a:rPr lang="nb-NO"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961FDC8-E3EE-EDF4-4C31-459F37EFE318}"/>
              </a:ext>
            </a:extLst>
          </p:cNvPr>
          <p:cNvSpPr txBox="1">
            <a:spLocks/>
          </p:cNvSpPr>
          <p:nvPr/>
        </p:nvSpPr>
        <p:spPr>
          <a:xfrm>
            <a:off x="4697789" y="2939525"/>
            <a:ext cx="6897303" cy="24942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52D2EF5-0FBA-A0C1-D4B0-40DA8FFBE46B}"/>
              </a:ext>
            </a:extLst>
          </p:cNvPr>
          <p:cNvSpPr txBox="1">
            <a:spLocks/>
          </p:cNvSpPr>
          <p:nvPr/>
        </p:nvSpPr>
        <p:spPr>
          <a:xfrm>
            <a:off x="5293794" y="2503598"/>
            <a:ext cx="6897303" cy="24942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Memory med elever</a:t>
            </a:r>
            <a:br>
              <a:rPr lang="nb-NO" sz="4000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ED5F0-CFFA-4AC8-9C41-9301FDC4AE56}">
  <ds:schemaRefs>
    <ds:schemaRef ds:uri="http://www.w3.org/XML/1998/namespace"/>
    <ds:schemaRef ds:uri="http://schemas.openxmlformats.org/package/2006/metadata/core-properties"/>
    <ds:schemaRef ds:uri="http://purl.org/dc/terms/"/>
    <ds:schemaRef ds:uri="ee598b89-8811-470d-ad8e-f3a66432fe16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b8da453c-6e37-4915-9292-e90fa68e84a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60F09-D0CC-4072-8CC9-2B062578B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3</TotalTime>
  <Words>793</Words>
  <Application>Microsoft Office PowerPoint</Application>
  <PresentationFormat>Widescreen</PresentationFormat>
  <Paragraphs>69</Paragraphs>
  <Slides>9</Slides>
  <Notes>7</Notes>
  <HiddenSlides>0</HiddenSlides>
  <MMClips>2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Vennskap 6. trinn</vt:lpstr>
      <vt:lpstr>   Inngangsmusikk  </vt:lpstr>
      <vt:lpstr>PowerPoint-presentasjon</vt:lpstr>
      <vt:lpstr>PowerPoint-presentasjon</vt:lpstr>
      <vt:lpstr>Hva betyr dette hierarkiet?</vt:lpstr>
      <vt:lpstr>CL : Par på tid - i ringen </vt:lpstr>
      <vt:lpstr> Vi leker!  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11</cp:revision>
  <dcterms:created xsi:type="dcterms:W3CDTF">2023-01-27T13:13:49Z</dcterms:created>
  <dcterms:modified xsi:type="dcterms:W3CDTF">2026-03-05T09:26:32Z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