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71" r:id="rId6"/>
    <p:sldId id="272" r:id="rId7"/>
    <p:sldId id="274" r:id="rId8"/>
    <p:sldId id="270" r:id="rId9"/>
    <p:sldId id="263" r:id="rId10"/>
    <p:sldId id="265" r:id="rId11"/>
    <p:sldId id="262" r:id="rId12"/>
    <p:sldId id="264" r:id="rId13"/>
    <p:sldId id="275"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384"/>
    <p:restoredTop sz="90262" autoAdjust="0"/>
  </p:normalViewPr>
  <p:slideViewPr>
    <p:cSldViewPr snapToGrid="0" snapToObjects="1">
      <p:cViewPr varScale="1">
        <p:scale>
          <a:sx n="113" d="100"/>
          <a:sy n="113" d="100"/>
        </p:scale>
        <p:origin x="1416"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”Når viste jeg sist en sterk følelse?”</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16E16C05-2E88-AD46-958E-952D66C30D3A}" type="presOf" srcId="{6030B2DD-1C9B-47D9-AC0A-CC738D45504D}" destId="{A2257A8A-B7A4-FF4C-9CDD-F74AE5DD1C15}" srcOrd="0" destOrd="0" presId="urn:microsoft.com/office/officeart/2016/7/layout/RepeatingBendingProcessNew"/>
    <dgm:cxn modelId="{20686231-5E2A-1643-89A8-E34BF1A4BFF8}" type="presOf" srcId="{6038A879-0BCA-4A18-BC14-6D1269E391AE}" destId="{D46B6FC9-8D28-E048-B4DC-69A842DF7C03}" srcOrd="0" destOrd="0" presId="urn:microsoft.com/office/officeart/2016/7/layout/RepeatingBendingProcessNew"/>
    <dgm:cxn modelId="{AEB04868-8C05-C44A-9BE1-F8F6BF2C629D}" type="presOf" srcId="{8CC54F98-7BAE-4754-87A2-B1085656FF5C}" destId="{AA5C4306-DFB2-A94E-AFF4-116C017EBDFC}" srcOrd="1" destOrd="0" presId="urn:microsoft.com/office/officeart/2016/7/layout/RepeatingBendingProcessNew"/>
    <dgm:cxn modelId="{35D56D7D-BA25-E245-AC80-592A469CFD6A}" type="presOf" srcId="{36FE66CB-27D2-47B3-8A8D-4F4DCE18F9FC}" destId="{6F45F2D9-E0BD-EC4D-B162-3153603DB088}" srcOrd="0" destOrd="0" presId="urn:microsoft.com/office/officeart/2016/7/layout/RepeatingBendingProcessNew"/>
    <dgm:cxn modelId="{F0EEB6C0-6429-4646-90A7-45EB0F0B3348}" type="presOf" srcId="{8CC54F98-7BAE-4754-87A2-B1085656FF5C}" destId="{65992195-1CB0-7047-92EB-D75694E007D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C13CFFD5-B3D1-884B-84E0-A1964C7F2870}" type="presParOf" srcId="{A2257A8A-B7A4-FF4C-9CDD-F74AE5DD1C15}" destId="{6F45F2D9-E0BD-EC4D-B162-3153603DB088}" srcOrd="0" destOrd="0" presId="urn:microsoft.com/office/officeart/2016/7/layout/RepeatingBendingProcessNew"/>
    <dgm:cxn modelId="{468AC97D-305B-0144-9C54-C62226C84DBE}" type="presParOf" srcId="{A2257A8A-B7A4-FF4C-9CDD-F74AE5DD1C15}" destId="{65992195-1CB0-7047-92EB-D75694E007D5}" srcOrd="1" destOrd="0" presId="urn:microsoft.com/office/officeart/2016/7/layout/RepeatingBendingProcessNew"/>
    <dgm:cxn modelId="{2C14D50D-9931-5D43-82C0-AB6983F32DCC}" type="presParOf" srcId="{65992195-1CB0-7047-92EB-D75694E007D5}" destId="{AA5C4306-DFB2-A94E-AFF4-116C017EBDFC}" srcOrd="0" destOrd="0" presId="urn:microsoft.com/office/officeart/2016/7/layout/RepeatingBendingProcessNew"/>
    <dgm:cxn modelId="{5A75B84F-E8A6-E148-BD94-B98998B62C94}"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0" i="0" kern="1200" dirty="0">
              <a:solidFill>
                <a:schemeClr val="tx1">
                  <a:lumMod val="75000"/>
                </a:schemeClr>
              </a:solidFill>
            </a:rPr>
            <a:t>Alle stiller seg på en rekke etter: </a:t>
          </a:r>
          <a:r>
            <a:rPr lang="nb-NO" sz="3400" b="1" kern="1200" dirty="0">
              <a:solidFill>
                <a:schemeClr val="tx1">
                  <a:lumMod val="75000"/>
                </a:schemeClr>
              </a:solidFill>
            </a:rPr>
            <a:t>”Når viste jeg sist en sterk følelse?”</a:t>
          </a:r>
          <a:endParaRPr lang="en-US" sz="34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1" kern="1200" dirty="0">
              <a:solidFill>
                <a:schemeClr val="tx1">
                  <a:lumMod val="75000"/>
                </a:schemeClr>
              </a:solidFill>
            </a:rPr>
            <a:t>Gruppeinndeling:</a:t>
          </a:r>
          <a:r>
            <a:rPr lang="nb-NO" sz="3400" kern="1200" dirty="0">
              <a:solidFill>
                <a:schemeClr val="tx1">
                  <a:lumMod val="75000"/>
                </a:schemeClr>
              </a:solidFill>
            </a:rPr>
            <a:t> Lag grupper med 4 elever i hver</a:t>
          </a:r>
          <a:endParaRPr lang="en-US" sz="34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75AA2-DF22-6441-BE17-E3DCF3B6C220}" type="datetimeFigureOut">
              <a:rPr lang="nn-NO" smtClean="0"/>
              <a:pPr/>
              <a:t>21.07.2025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1F7AF-1DBB-2948-AACF-ACB0133BD3C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vsentralen.n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Joakim, 14 år:</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i="1" dirty="0"/>
              <a:t>”Moren min skal alltid holde på med noe annet når jeg snakker med henne. Hun sier at hun hører alt, og at hun er interessert, men det føles ikke slik. Hun gjør alltid noe samtidig. Plutselig så går hun og skal bare hente noe. Noen ganger begynner hun med oppvasken eller lager mat, selv om jeg snakker med henne. Da er hun ikke 100 prosent fokusert. Hvorfor kan hun ikke bare lytte? Det tar da ikke så lang tid?”</a:t>
            </a:r>
            <a:r>
              <a:rPr lang="nb-NO" sz="1200" dirty="0"/>
              <a:t>  </a:t>
            </a:r>
          </a:p>
          <a:p>
            <a:endParaRPr lang="nn-NO" dirty="0"/>
          </a:p>
        </p:txBody>
      </p:sp>
      <p:sp>
        <p:nvSpPr>
          <p:cNvPr id="4" name="Plassholder for lysbildenummer 3"/>
          <p:cNvSpPr>
            <a:spLocks noGrp="1"/>
          </p:cNvSpPr>
          <p:nvPr>
            <p:ph type="sldNum" sz="quarter" idx="10"/>
          </p:nvPr>
        </p:nvSpPr>
        <p:spPr/>
        <p:txBody>
          <a:bodyPr/>
          <a:lstStyle/>
          <a:p>
            <a:fld id="{54B1F7AF-1DBB-2948-AACF-ACB0133BD3C8}" type="slidenum">
              <a:rPr lang="nn-NO" smtClean="0"/>
              <a:pPr/>
              <a:t>6</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Se kortfilmen Pust fra </a:t>
            </a:r>
            <a:r>
              <a:rPr lang="nb-NO" sz="1200" b="1" kern="1200" dirty="0" err="1">
                <a:solidFill>
                  <a:schemeClr val="tx1"/>
                </a:solidFill>
                <a:effectLst/>
                <a:latin typeface="+mn-lt"/>
                <a:ea typeface="+mn-ea"/>
                <a:cs typeface="+mn-cs"/>
              </a:rPr>
              <a:t>NRK.no</a:t>
            </a:r>
            <a:r>
              <a:rPr lang="nb-NO" sz="1200" b="1" kern="1200" dirty="0">
                <a:solidFill>
                  <a:schemeClr val="tx1"/>
                </a:solidFill>
                <a:effectLst/>
                <a:latin typeface="+mn-lt"/>
                <a:ea typeface="+mn-ea"/>
                <a:cs typeface="+mn-cs"/>
              </a:rPr>
              <a:t>, sesong 5, episode 3. </a:t>
            </a:r>
            <a:r>
              <a:rPr lang="nb-NO" sz="1200" kern="1200" dirty="0">
                <a:solidFill>
                  <a:schemeClr val="tx1"/>
                </a:solidFill>
                <a:effectLst/>
                <a:latin typeface="+mn-lt"/>
                <a:ea typeface="+mn-ea"/>
                <a:cs typeface="+mn-cs"/>
              </a:rPr>
              <a:t>Linn stresser og tror hun kan få til alt hun forsøker på, men en dag sier kroppen stopp. Filmen kan lastes ned fra AV sentralen (</a:t>
            </a:r>
            <a:r>
              <a:rPr lang="nb-NO" sz="1200" u="sng" kern="1200" dirty="0">
                <a:solidFill>
                  <a:schemeClr val="tx1"/>
                </a:solidFill>
                <a:effectLst/>
                <a:latin typeface="+mn-lt"/>
                <a:ea typeface="+mn-ea"/>
                <a:cs typeface="+mn-cs"/>
                <a:hlinkClick r:id="rId3"/>
              </a:rPr>
              <a:t>www.avsentralen.no</a:t>
            </a:r>
            <a:r>
              <a:rPr lang="nb-NO" sz="1200" kern="1200" dirty="0">
                <a:solidFill>
                  <a:schemeClr val="tx1"/>
                </a:solidFill>
                <a:effectLst/>
                <a:latin typeface="+mn-lt"/>
                <a:ea typeface="+mn-ea"/>
                <a:cs typeface="+mn-cs"/>
              </a:rPr>
              <a:t> ) </a:t>
            </a:r>
          </a:p>
          <a:p>
            <a:r>
              <a:rPr lang="nb-NO" sz="1200" kern="1200" dirty="0">
                <a:solidFill>
                  <a:schemeClr val="tx1"/>
                </a:solidFill>
                <a:effectLst/>
                <a:latin typeface="+mn-lt"/>
                <a:ea typeface="+mn-ea"/>
                <a:cs typeface="+mn-cs"/>
              </a:rPr>
              <a:t>Eller du kan se den på NRK nett-TV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tv.nrk.no</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se?v</a:t>
            </a:r>
            <a:r>
              <a:rPr lang="nb-NO" sz="1200" kern="1200" dirty="0">
                <a:solidFill>
                  <a:schemeClr val="tx1"/>
                </a:solidFill>
                <a:effectLst/>
                <a:latin typeface="+mn-lt"/>
                <a:ea typeface="+mn-ea"/>
                <a:cs typeface="+mn-cs"/>
              </a:rPr>
              <a:t>=MSUB05000618&amp;t=3s </a:t>
            </a:r>
          </a:p>
          <a:p>
            <a:r>
              <a:rPr lang="nb-NO" sz="1200" b="1" kern="1200" dirty="0">
                <a:solidFill>
                  <a:schemeClr val="tx1"/>
                </a:solidFill>
                <a:effectLst/>
                <a:latin typeface="+mn-lt"/>
                <a:ea typeface="+mn-ea"/>
                <a:cs typeface="+mn-cs"/>
              </a:rPr>
              <a:t>Gruppen snakker sammen. Bruk ordstyrer, send turen rundt, og si en ting hver om:</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Hvorfor er det så vanlig å skjule våre mer sårbare sider?</a:t>
            </a:r>
          </a:p>
          <a:p>
            <a:pPr lvl="0"/>
            <a:r>
              <a:rPr lang="nb-NO" sz="1200" kern="1200" dirty="0">
                <a:solidFill>
                  <a:schemeClr val="tx1"/>
                </a:solidFill>
                <a:effectLst/>
                <a:latin typeface="+mn-lt"/>
                <a:ea typeface="+mn-ea"/>
                <a:cs typeface="+mn-cs"/>
              </a:rPr>
              <a:t>Hvilke følelser synes du det er lett å vise? </a:t>
            </a:r>
          </a:p>
          <a:p>
            <a:pPr lvl="0"/>
            <a:r>
              <a:rPr lang="nb-NO" sz="1200" kern="1200" dirty="0">
                <a:solidFill>
                  <a:schemeClr val="tx1"/>
                </a:solidFill>
                <a:effectLst/>
                <a:latin typeface="+mn-lt"/>
                <a:ea typeface="+mn-ea"/>
                <a:cs typeface="+mn-cs"/>
              </a:rPr>
              <a:t>Er det noen som er særlig vanskelige?</a:t>
            </a:r>
          </a:p>
          <a:p>
            <a:endParaRPr lang="nb-NO" dirty="0"/>
          </a:p>
        </p:txBody>
      </p:sp>
      <p:sp>
        <p:nvSpPr>
          <p:cNvPr id="4" name="Plassholder for lysbildenummer 3"/>
          <p:cNvSpPr>
            <a:spLocks noGrp="1"/>
          </p:cNvSpPr>
          <p:nvPr>
            <p:ph type="sldNum" sz="quarter" idx="5"/>
          </p:nvPr>
        </p:nvSpPr>
        <p:spPr/>
        <p:txBody>
          <a:bodyPr/>
          <a:lstStyle/>
          <a:p>
            <a:fld id="{54B1F7AF-1DBB-2948-AACF-ACB0133BD3C8}" type="slidenum">
              <a:rPr lang="nn-NO" smtClean="0"/>
              <a:pPr/>
              <a:t>7</a:t>
            </a:fld>
            <a:endParaRPr lang="nn-NO"/>
          </a:p>
        </p:txBody>
      </p:sp>
    </p:spTree>
    <p:extLst>
      <p:ext uri="{BB962C8B-B14F-4D97-AF65-F5344CB8AC3E}">
        <p14:creationId xmlns:p14="http://schemas.microsoft.com/office/powerpoint/2010/main" val="290568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21.07.2025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tv.nrk.no/serie/tema-psykisk-helse/sesong/5/episode/3"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hyperlink" Target="https://www.youtube.com/watch?v=rrVDATvUi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br>
              <a:rPr lang="nb-NO"/>
            </a:br>
            <a:r>
              <a:rPr lang="nb-NO"/>
              <a:t>Følelser</a:t>
            </a:r>
            <a:endParaRPr lang="nb-NO" dirty="0"/>
          </a:p>
        </p:txBody>
      </p:sp>
      <p:sp>
        <p:nvSpPr>
          <p:cNvPr id="3" name="Undertittel 2"/>
          <p:cNvSpPr txBox="1">
            <a:spLocks/>
          </p:cNvSpPr>
          <p:nvPr/>
        </p:nvSpPr>
        <p:spPr>
          <a:xfrm>
            <a:off x="6877877" y="395042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Krøll – og kast (5 min)</a:t>
            </a:r>
            <a:endParaRPr lang="nn-NO" sz="3800" dirty="0"/>
          </a:p>
        </p:txBody>
      </p:sp>
      <p:sp>
        <p:nvSpPr>
          <p:cNvPr id="3" name="Plassholder for innhold 2"/>
          <p:cNvSpPr>
            <a:spLocks noGrp="1"/>
          </p:cNvSpPr>
          <p:nvPr>
            <p:ph sz="half" idx="1"/>
          </p:nvPr>
        </p:nvSpPr>
        <p:spPr>
          <a:xfrm>
            <a:off x="851764" y="1825625"/>
            <a:ext cx="6905977" cy="4656455"/>
          </a:xfrm>
        </p:spPr>
        <p:txBody>
          <a:bodyPr>
            <a:normAutofit/>
          </a:bodyPr>
          <a:lstStyle/>
          <a:p>
            <a:r>
              <a:rPr lang="nb-NO" sz="2300" dirty="0">
                <a:solidFill>
                  <a:schemeClr val="tx1">
                    <a:lumMod val="75000"/>
                  </a:schemeClr>
                </a:solidFill>
              </a:rPr>
              <a:t>Finn frem papir og blyant/penn</a:t>
            </a:r>
          </a:p>
          <a:p>
            <a:r>
              <a:rPr lang="nb-NO" sz="2300" dirty="0">
                <a:solidFill>
                  <a:schemeClr val="tx1">
                    <a:lumMod val="75000"/>
                  </a:schemeClr>
                </a:solidFill>
              </a:rPr>
              <a:t>Svar anonymt på spørsmålet (du får tre minutter): </a:t>
            </a:r>
          </a:p>
          <a:p>
            <a:pPr lvl="1">
              <a:buFont typeface="Lucida Grande"/>
              <a:buChar char="-"/>
            </a:pPr>
            <a:r>
              <a:rPr lang="nb-NO" sz="2300" b="1" dirty="0">
                <a:solidFill>
                  <a:schemeClr val="tx1">
                    <a:lumMod val="75000"/>
                  </a:schemeClr>
                </a:solidFill>
              </a:rPr>
              <a:t>Tre ting jeg har lært i dag, eller begynt å tenke på</a:t>
            </a:r>
          </a:p>
          <a:p>
            <a:r>
              <a:rPr lang="nb-NO" sz="2300" dirty="0">
                <a:solidFill>
                  <a:schemeClr val="tx1">
                    <a:lumMod val="75000"/>
                  </a:schemeClr>
                </a:solidFill>
              </a:rPr>
              <a:t>Krøll arket</a:t>
            </a:r>
          </a:p>
          <a:p>
            <a:r>
              <a:rPr lang="nb-NO" sz="2300" dirty="0">
                <a:solidFill>
                  <a:schemeClr val="tx1">
                    <a:lumMod val="75000"/>
                  </a:schemeClr>
                </a:solidFill>
              </a:rPr>
              <a:t>Hvem vil være dagens skyteskive? Den frivillige stiller seg opp med ryggen til klassen</a:t>
            </a:r>
          </a:p>
          <a:p>
            <a:r>
              <a:rPr lang="nb-NO" sz="2300" dirty="0">
                <a:solidFill>
                  <a:schemeClr val="tx1">
                    <a:lumMod val="75000"/>
                  </a:schemeClr>
                </a:solidFill>
              </a:rPr>
              <a:t>Alle kaster sitt krøllete ark på likt. Tell til tre. ”Skyteskiven” velger seg tre krøllete ark og leser opp.  </a:t>
            </a:r>
            <a:r>
              <a:rPr lang="nb-NO" sz="2300">
                <a:solidFill>
                  <a:schemeClr val="tx1">
                    <a:lumMod val="75000"/>
                  </a:schemeClr>
                </a:solidFill>
              </a:rPr>
              <a:t>Kom med </a:t>
            </a:r>
            <a:r>
              <a:rPr lang="nb-NO" sz="2300" dirty="0">
                <a:solidFill>
                  <a:schemeClr val="tx1">
                    <a:lumMod val="75000"/>
                  </a:schemeClr>
                </a:solidFill>
              </a:rPr>
              <a:t>positive kommentarer til det som leses opp</a:t>
            </a:r>
          </a:p>
          <a:p>
            <a:pPr>
              <a:buNone/>
            </a:pPr>
            <a:endParaRPr lang="nn-NO" dirty="0">
              <a:solidFill>
                <a:schemeClr val="tx1">
                  <a:lumMod val="75000"/>
                </a:schemeClr>
              </a:solidFill>
            </a:endParaRPr>
          </a:p>
        </p:txBody>
      </p:sp>
      <p:pic>
        <p:nvPicPr>
          <p:cNvPr id="34818" name="Picture 2"/>
          <p:cNvPicPr>
            <a:picLocks noChangeAspect="1" noChangeArrowheads="1"/>
          </p:cNvPicPr>
          <p:nvPr/>
        </p:nvPicPr>
        <p:blipFill>
          <a:blip r:embed="rId2"/>
          <a:srcRect/>
          <a:stretch>
            <a:fillRect/>
          </a:stretch>
        </p:blipFill>
        <p:spPr bwMode="auto">
          <a:xfrm rot="16200000">
            <a:off x="8152842" y="2184701"/>
            <a:ext cx="3810246" cy="2822221"/>
          </a:xfrm>
          <a:prstGeom prst="rect">
            <a:avLst/>
          </a:prstGeom>
          <a:noFill/>
          <a:ln w="9525">
            <a:noFill/>
            <a:miter lim="800000"/>
            <a:headEnd/>
            <a:tailEnd/>
          </a:ln>
          <a:effectLst/>
        </p:spPr>
      </p:pic>
      <p:sp>
        <p:nvSpPr>
          <p:cNvPr id="6" name="TekstSylinder 5"/>
          <p:cNvSpPr txBox="1"/>
          <p:nvPr/>
        </p:nvSpPr>
        <p:spPr>
          <a:xfrm>
            <a:off x="9195775" y="1690688"/>
            <a:ext cx="2273301" cy="272259"/>
          </a:xfrm>
          <a:prstGeom prst="rect">
            <a:avLst/>
          </a:prstGeom>
          <a:noFill/>
        </p:spPr>
        <p:txBody>
          <a:bodyPr wrap="square" lIns="117226" tIns="58613" rIns="117226" bIns="58613" rtlCol="0">
            <a:spAutoFit/>
          </a:bodyPr>
          <a:lstStyle/>
          <a:p>
            <a:pPr algn="r"/>
            <a:r>
              <a:rPr lang="nn-NO" sz="1000" dirty="0">
                <a:solidFill>
                  <a:schemeClr val="bg2">
                    <a:lumMod val="50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Tillitsring (10 min)</a:t>
            </a:r>
          </a:p>
        </p:txBody>
      </p:sp>
      <p:sp>
        <p:nvSpPr>
          <p:cNvPr id="5" name="Plassholder for innhold 2"/>
          <p:cNvSpPr txBox="1">
            <a:spLocks/>
          </p:cNvSpPr>
          <p:nvPr/>
        </p:nvSpPr>
        <p:spPr>
          <a:xfrm>
            <a:off x="628650" y="1856000"/>
            <a:ext cx="5028400" cy="4378983"/>
          </a:xfrm>
          <a:prstGeom prst="rect">
            <a:avLst/>
          </a:prstGeom>
        </p:spPr>
        <p:txBody>
          <a:bodyPr vert="horz" lIns="71323" tIns="35662" rIns="71323" bIns="35662" rtlCol="0">
            <a:normAutofit fontScale="92500" lnSpcReduction="10000"/>
          </a:bodyPr>
          <a:lstStyle/>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n-NO" sz="2100" b="0" i="0" u="none" strike="noStrike" kern="1200" cap="none" spc="0" normalizeH="0" baseline="0" noProof="0" dirty="0">
                <a:ln>
                  <a:noFill/>
                </a:ln>
                <a:solidFill>
                  <a:schemeClr val="tx1">
                    <a:lumMod val="75000"/>
                  </a:schemeClr>
                </a:solidFill>
                <a:effectLst/>
                <a:uLnTx/>
                <a:uFillTx/>
                <a:latin typeface="+mn-lt"/>
                <a:ea typeface="+mn-ea"/>
                <a:cs typeface="+mn-cs"/>
              </a:rPr>
              <a:t>Gjøres helst på gangen</a:t>
            </a:r>
          </a:p>
          <a:p>
            <a:pPr marL="457200" lvl="0" indent="-457200" defTabSz="713232">
              <a:lnSpc>
                <a:spcPct val="90000"/>
              </a:lnSpc>
              <a:spcBef>
                <a:spcPts val="780"/>
              </a:spcBef>
              <a:buFont typeface="Arial"/>
              <a:buChar char="•"/>
              <a:defRPr/>
            </a:pPr>
            <a:r>
              <a:rPr lang="nb-NO" sz="2100" dirty="0">
                <a:solidFill>
                  <a:schemeClr val="tx1">
                    <a:lumMod val="75000"/>
                  </a:schemeClr>
                </a:solidFill>
              </a:rPr>
              <a:t>Del klassen inn i grupper på seks elever.</a:t>
            </a:r>
          </a:p>
          <a:p>
            <a:pPr marL="457200" lvl="0" indent="-457200" defTabSz="713232">
              <a:lnSpc>
                <a:spcPct val="90000"/>
              </a:lnSpc>
              <a:spcBef>
                <a:spcPts val="780"/>
              </a:spcBef>
              <a:buFont typeface="Arial"/>
              <a:buChar char="•"/>
              <a:defRPr/>
            </a:pPr>
            <a:r>
              <a:rPr lang="nb-NO" sz="2100" dirty="0">
                <a:solidFill>
                  <a:schemeClr val="tx1">
                    <a:lumMod val="75000"/>
                  </a:schemeClr>
                </a:solidFill>
              </a:rPr>
              <a:t>Velg </a:t>
            </a: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en gruppe som kan demonstrere øvelsen for resten av klassen</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Alle skal stå tett sammen i en stødig stilling med beina. Én av deltakerne gå inn i midten av ringen. Sørg for å lukke sirkelen med en gang den i midten er på plass</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Når det gis et klarsignal fra læreren skal den som står i midten la seg falle i retning av en deltaker. Vedkommende tar i mot og sender personen videre</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Hold på til den i midten har blitt tatt i mot av alle. La alle få muligheten til å være den som faller</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endParaRPr kumimoji="0" lang="nn-NO" sz="22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6" name="Plassholder for innhold 3"/>
          <p:cNvSpPr txBox="1">
            <a:spLocks/>
          </p:cNvSpPr>
          <p:nvPr/>
        </p:nvSpPr>
        <p:spPr>
          <a:xfrm>
            <a:off x="6572249" y="1856000"/>
            <a:ext cx="4722607" cy="4378983"/>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None/>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Vrenge sirkelen</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Dette er en utfordring som må løses i fellesskap</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Hold hverandre i hendene. Hvordan kan sirkelen vrenges, slik at alle vender utover, uten å slippe taket?</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endParaRPr kumimoji="0" lang="nn-NO" sz="2100" b="1" i="1"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7" name="Bilde 6"/>
          <p:cNvPicPr>
            <a:picLocks noChangeAspect="1"/>
          </p:cNvPicPr>
          <p:nvPr/>
        </p:nvPicPr>
        <p:blipFill>
          <a:blip r:embed="rId2"/>
          <a:stretch>
            <a:fillRect/>
          </a:stretch>
        </p:blipFill>
        <p:spPr>
          <a:xfrm>
            <a:off x="7229591" y="4087958"/>
            <a:ext cx="2423695" cy="2406981"/>
          </a:xfrm>
          <a:prstGeom prst="rect">
            <a:avLst/>
          </a:prstGeom>
        </p:spPr>
      </p:pic>
      <p:sp>
        <p:nvSpPr>
          <p:cNvPr id="8" name="TekstSylinder 7"/>
          <p:cNvSpPr txBox="1"/>
          <p:nvPr/>
        </p:nvSpPr>
        <p:spPr>
          <a:xfrm>
            <a:off x="8108456" y="5356059"/>
            <a:ext cx="1314685"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8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rcRect l="2264" r="9056"/>
          <a:stretch>
            <a:fillRect/>
          </a:stretch>
        </p:blipFill>
        <p:spPr>
          <a:xfrm>
            <a:off x="0" y="1173605"/>
            <a:ext cx="3084435" cy="4789504"/>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859352"/>
            <a:ext cx="7981121" cy="4405981"/>
          </a:xfrm>
        </p:spPr>
        <p:txBody>
          <a:bodyPr>
            <a:normAutofit fontScale="92500" lnSpcReduction="10000"/>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gir instrukser som gruppen skal følge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seks på gruppen må delta</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Gruppen må bli enige om hvordan de skal løse oppgaven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Den gruppen som klarer det raskest får et poeng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gir ny instruks</a:t>
            </a:r>
          </a:p>
          <a:p>
            <a:pPr lvl="0" defTabSz="713232">
              <a:spcBef>
                <a:spcPts val="780"/>
              </a:spcBef>
            </a:pPr>
            <a:endParaRPr lang="nb-NO" sz="2300" dirty="0">
              <a:solidFill>
                <a:schemeClr val="tx1">
                  <a:lumMod val="75000"/>
                </a:schemeClr>
              </a:solidFill>
              <a:latin typeface="Calibri"/>
              <a:ea typeface="+mn-ea"/>
              <a:cs typeface="+mn-cs"/>
            </a:endParaRPr>
          </a:p>
          <a:p>
            <a:pPr lvl="0" defTabSz="713232">
              <a:spcBef>
                <a:spcPts val="780"/>
              </a:spcBef>
            </a:pPr>
            <a:r>
              <a:rPr lang="nb-NO" sz="2300" dirty="0">
                <a:solidFill>
                  <a:schemeClr val="tx1">
                    <a:lumMod val="75000"/>
                  </a:schemeClr>
                </a:solidFill>
                <a:latin typeface="Calibri"/>
                <a:ea typeface="+mn-ea"/>
                <a:cs typeface="+mn-cs"/>
              </a:rPr>
              <a:t>Instrukser:</a:t>
            </a:r>
          </a:p>
          <a:p>
            <a:pPr marL="914400" lvl="1" indent="-457200">
              <a:buFont typeface="+mj-lt"/>
              <a:buAutoNum type="arabicPeriod"/>
            </a:pPr>
            <a:r>
              <a:rPr lang="nb-NO" dirty="0">
                <a:solidFill>
                  <a:schemeClr val="tx1"/>
                </a:solidFill>
              </a:rPr>
              <a:t>Én rygg, fem føtter og en hånd i gulvet</a:t>
            </a:r>
          </a:p>
          <a:p>
            <a:pPr marL="914400" lvl="1" indent="-457200">
              <a:buFont typeface="+mj-lt"/>
              <a:buAutoNum type="arabicPeriod"/>
            </a:pPr>
            <a:r>
              <a:rPr lang="nb-NO" dirty="0">
                <a:solidFill>
                  <a:schemeClr val="tx1"/>
                </a:solidFill>
              </a:rPr>
              <a:t>Seks føtter og to hender i gulvet</a:t>
            </a:r>
          </a:p>
          <a:p>
            <a:pPr marL="914400" lvl="1" indent="-457200">
              <a:buFont typeface="+mj-lt"/>
              <a:buAutoNum type="arabicPeriod"/>
            </a:pPr>
            <a:r>
              <a:rPr lang="nb-NO" dirty="0">
                <a:solidFill>
                  <a:schemeClr val="tx1"/>
                </a:solidFill>
              </a:rPr>
              <a:t>To rygger, to føtter og tre hender i gulvet</a:t>
            </a:r>
          </a:p>
          <a:p>
            <a:pPr marL="914400" lvl="1" indent="-457200">
              <a:buFont typeface="+mj-lt"/>
              <a:buAutoNum type="arabicPeriod"/>
            </a:pPr>
            <a:r>
              <a:rPr lang="nb-NO" dirty="0">
                <a:solidFill>
                  <a:schemeClr val="tx1"/>
                </a:solidFill>
              </a:rPr>
              <a:t>Tre rygger, ingen føtter og seks hender i gulvet</a:t>
            </a:r>
          </a:p>
          <a:p>
            <a:pPr marL="914400" lvl="1" indent="-457200">
              <a:buFont typeface="+mj-lt"/>
              <a:buAutoNum type="arabicPeriod"/>
            </a:pPr>
            <a:r>
              <a:rPr lang="nb-NO" dirty="0">
                <a:solidFill>
                  <a:schemeClr val="tx1"/>
                </a:solidFill>
              </a:rPr>
              <a:t>Fire knær og fire hender i gulvet</a:t>
            </a:r>
          </a:p>
          <a:p>
            <a:pPr marL="914400" lvl="1" indent="-457200">
              <a:buFont typeface="+mj-lt"/>
              <a:buAutoNum type="arabicPeriod"/>
            </a:pPr>
            <a:r>
              <a:rPr lang="nb-NO" dirty="0">
                <a:solidFill>
                  <a:schemeClr val="tx1"/>
                </a:solidFill>
              </a:rPr>
              <a:t>To knær, fire hender, en rygg og en fot i gulvet</a:t>
            </a: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sz="3200" dirty="0"/>
              <a:t>Ei rumpe i gulvet </a:t>
            </a:r>
            <a:r>
              <a:rPr lang="en-US" sz="3200" dirty="0"/>
              <a:t>(10 min) </a:t>
            </a:r>
            <a:endParaRPr lang="nb-NO" dirty="0"/>
          </a:p>
        </p:txBody>
      </p:sp>
      <p:sp>
        <p:nvSpPr>
          <p:cNvPr id="5" name="TekstSylinder 4"/>
          <p:cNvSpPr txBox="1"/>
          <p:nvPr/>
        </p:nvSpPr>
        <p:spPr>
          <a:xfrm>
            <a:off x="972089" y="5130800"/>
            <a:ext cx="1729490" cy="246221"/>
          </a:xfrm>
          <a:prstGeom prst="rect">
            <a:avLst/>
          </a:prstGeom>
          <a:noFill/>
        </p:spPr>
        <p:txBody>
          <a:bodyPr wrap="square" rtlCol="0">
            <a:spAutoFit/>
          </a:bodyPr>
          <a:lstStyle/>
          <a:p>
            <a:r>
              <a:rPr lang="nn-NO" sz="1000" dirty="0">
                <a:solidFill>
                  <a:schemeClr val="bg1">
                    <a:lumMod val="85000"/>
                  </a:schemeClr>
                </a:solidFill>
                <a:latin typeface="Century Gothic"/>
              </a:rPr>
              <a:t>Freepik.com</a:t>
            </a:r>
          </a:p>
        </p:txBody>
      </p:sp>
    </p:spTree>
    <p:extLst>
      <p:ext uri="{BB962C8B-B14F-4D97-AF65-F5344CB8AC3E}">
        <p14:creationId xmlns:p14="http://schemas.microsoft.com/office/powerpoint/2010/main" val="4864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859352"/>
            <a:ext cx="7981121" cy="4405981"/>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Hver gruppe skal omdannes til en larve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Gruppen setter seg i en rekke ned på gulvet. Alle skal se fremover og plassere beina sine på skulderen til personen som sitter foran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Sitt slik at kneleddet hviler på skulderen til personen foran deg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Ved hjelp av armene løfter alle seg opp – så er gruppen en larve!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 et kappløp i klasserommet! Hvem vinner?</a:t>
            </a:r>
          </a:p>
          <a:p>
            <a:pPr marL="178308" lvl="0" indent="-178308" defTabSz="713232">
              <a:spcBef>
                <a:spcPts val="780"/>
              </a:spcBef>
              <a:buFont typeface="Arial"/>
              <a:buChar char="•"/>
            </a:pPr>
            <a:endParaRPr lang="nn-NO" sz="2200" dirty="0">
              <a:solidFill>
                <a:prstClr val="black"/>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Larveløp (10 min)</a:t>
            </a:r>
          </a:p>
        </p:txBody>
      </p:sp>
      <p:sp>
        <p:nvSpPr>
          <p:cNvPr id="5" name="TekstSylinder 4"/>
          <p:cNvSpPr txBox="1"/>
          <p:nvPr/>
        </p:nvSpPr>
        <p:spPr>
          <a:xfrm>
            <a:off x="0" y="4335697"/>
            <a:ext cx="1729490" cy="246221"/>
          </a:xfrm>
          <a:prstGeom prst="rect">
            <a:avLst/>
          </a:prstGeom>
          <a:noFill/>
        </p:spPr>
        <p:txBody>
          <a:bodyPr wrap="square" rtlCol="0">
            <a:spAutoFit/>
          </a:bodyPr>
          <a:lstStyle/>
          <a:p>
            <a:r>
              <a:rPr lang="nn-NO" sz="1000" dirty="0">
                <a:solidFill>
                  <a:schemeClr val="bg1">
                    <a:lumMod val="75000"/>
                  </a:schemeClr>
                </a:solidFill>
              </a:rPr>
              <a:t>Freepik.com</a:t>
            </a:r>
          </a:p>
        </p:txBody>
      </p:sp>
      <p:pic>
        <p:nvPicPr>
          <p:cNvPr id="6" name="Bilde 5"/>
          <p:cNvPicPr>
            <a:picLocks noChangeAspect="1"/>
          </p:cNvPicPr>
          <p:nvPr/>
        </p:nvPicPr>
        <p:blipFill>
          <a:blip r:embed="rId2"/>
          <a:stretch>
            <a:fillRect/>
          </a:stretch>
        </p:blipFill>
        <p:spPr>
          <a:xfrm>
            <a:off x="0" y="2920649"/>
            <a:ext cx="3449256" cy="1415048"/>
          </a:xfrm>
          <a:prstGeom prst="rect">
            <a:avLst/>
          </a:prstGeom>
        </p:spPr>
      </p:pic>
    </p:spTree>
    <p:extLst>
      <p:ext uri="{BB962C8B-B14F-4D97-AF65-F5344CB8AC3E}">
        <p14:creationId xmlns:p14="http://schemas.microsoft.com/office/powerpoint/2010/main" val="48647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”Joakim, 14 år” </a:t>
            </a:r>
            <a:br>
              <a:rPr lang="nb-NO" dirty="0"/>
            </a:br>
            <a:r>
              <a:rPr lang="nb-NO" dirty="0"/>
              <a:t>(10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383544"/>
            <a:ext cx="9352418" cy="1500187"/>
          </a:xfrm>
        </p:spPr>
        <p:txBody>
          <a:bodyPr>
            <a:normAutofit fontScale="92500"/>
          </a:bodyPr>
          <a:lstStyle/>
          <a:p>
            <a:r>
              <a:rPr lang="nb-NO" sz="2300" b="1" dirty="0">
                <a:solidFill>
                  <a:schemeClr val="tx1">
                    <a:lumMod val="75000"/>
                  </a:schemeClr>
                </a:solidFill>
              </a:rPr>
              <a:t>Gruppesamtale (bruk ordstyrer, send turen rundt, og si en ting hver om):</a:t>
            </a:r>
            <a:endParaRPr lang="nb-NO" sz="2300" dirty="0">
              <a:solidFill>
                <a:schemeClr val="tx1">
                  <a:lumMod val="75000"/>
                </a:schemeClr>
              </a:solidFill>
            </a:endParaRPr>
          </a:p>
          <a:p>
            <a:pPr lvl="1"/>
            <a:r>
              <a:rPr lang="nb-NO" sz="2300" dirty="0">
                <a:solidFill>
                  <a:schemeClr val="tx1">
                    <a:lumMod val="75000"/>
                  </a:schemeClr>
                </a:solidFill>
              </a:rPr>
              <a:t>1. Hvordan kan Joakim få moren til å skjønne hva han trenger? </a:t>
            </a:r>
          </a:p>
          <a:p>
            <a:pPr lvl="1"/>
            <a:r>
              <a:rPr lang="nb-NO" sz="2300" dirty="0">
                <a:solidFill>
                  <a:schemeClr val="tx1">
                    <a:lumMod val="75000"/>
                  </a:schemeClr>
                </a:solidFill>
              </a:rPr>
              <a:t>2. Er det forskjell på hvilke følelser det er ok for gutter å vise, og hvilke det er ok   </a:t>
            </a:r>
          </a:p>
          <a:p>
            <a:pPr lvl="1"/>
            <a:r>
              <a:rPr lang="nb-NO" sz="2300" dirty="0">
                <a:solidFill>
                  <a:schemeClr val="tx1">
                    <a:lumMod val="75000"/>
                  </a:schemeClr>
                </a:solidFill>
              </a:rPr>
              <a:t>   for jenter å vise? </a:t>
            </a:r>
          </a:p>
          <a:p>
            <a:endParaRPr lang="nb-NO" sz="2300" dirty="0">
              <a:solidFill>
                <a:schemeClr val="tx1">
                  <a:lumMod val="75000"/>
                </a:schemeClr>
              </a:solidFill>
            </a:endParaRPr>
          </a:p>
        </p:txBody>
      </p:sp>
    </p:spTree>
    <p:extLst>
      <p:ext uri="{BB962C8B-B14F-4D97-AF65-F5344CB8AC3E}">
        <p14:creationId xmlns:p14="http://schemas.microsoft.com/office/powerpoint/2010/main" val="157663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230059" y="2520934"/>
            <a:ext cx="5645566" cy="3967734"/>
          </a:xfrm>
        </p:spPr>
        <p:txBody>
          <a:bodyPr/>
          <a:lstStyle/>
          <a:p>
            <a:pPr lvl="0" defTabSz="713232">
              <a:spcBef>
                <a:spcPts val="780"/>
              </a:spcBef>
            </a:pPr>
            <a:r>
              <a:rPr lang="nb-NO" sz="1600" dirty="0">
                <a:hlinkClick r:id="rId3"/>
              </a:rPr>
              <a:t>https://tv.nrk.no/se?v=MSUB05000618&amp;t=3s</a:t>
            </a:r>
          </a:p>
          <a:p>
            <a:pPr marL="178308" lvl="0" indent="-178308" defTabSz="713232">
              <a:spcBef>
                <a:spcPts val="780"/>
              </a:spcBef>
              <a:buFont typeface="Arial"/>
              <a:buChar char="•"/>
            </a:pPr>
            <a:r>
              <a:rPr lang="nb-NO" sz="2200" dirty="0">
                <a:solidFill>
                  <a:schemeClr val="tx1">
                    <a:lumMod val="75000"/>
                  </a:schemeClr>
                </a:solidFill>
                <a:latin typeface="Calibri"/>
                <a:ea typeface="+mn-ea"/>
                <a:cs typeface="+mn-cs"/>
              </a:rPr>
              <a:t>Linn stresser og tror hun kan få til alt hun forsøker på, men en dag sier kroppen stopp</a:t>
            </a:r>
          </a:p>
          <a:p>
            <a:pPr marL="178308" lvl="0" indent="-178308" defTabSz="713232">
              <a:spcBef>
                <a:spcPts val="780"/>
              </a:spcBef>
              <a:buFont typeface="Arial"/>
              <a:buChar char="•"/>
            </a:pPr>
            <a:r>
              <a:rPr lang="nb-NO" sz="2200" b="1" dirty="0">
                <a:solidFill>
                  <a:schemeClr val="tx1">
                    <a:lumMod val="75000"/>
                  </a:schemeClr>
                </a:solidFill>
                <a:latin typeface="Calibri"/>
                <a:ea typeface="+mn-ea"/>
                <a:cs typeface="+mn-cs"/>
              </a:rPr>
              <a:t>Gruppen snakker sammen. Bruk ordstyrer, send turen rundt, og si en ting hver om:</a:t>
            </a:r>
            <a:endParaRPr lang="nb-NO" sz="2200" dirty="0">
              <a:solidFill>
                <a:schemeClr val="tx1">
                  <a:lumMod val="75000"/>
                </a:schemeClr>
              </a:solidFill>
              <a:latin typeface="Calibri"/>
              <a:ea typeface="+mn-ea"/>
              <a:cs typeface="+mn-cs"/>
            </a:endParaRP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Hvorfor er det så vanlig å skjule våre mer sårbare sider?</a:t>
            </a: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Hvilke følelser synes du det er lett å vise? </a:t>
            </a: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Er det noen følelser som er særlig vanskelige å vise?</a:t>
            </a:r>
          </a:p>
          <a:p>
            <a:pPr marL="178308" lvl="0" indent="-178308" defTabSz="713232">
              <a:spcBef>
                <a:spcPts val="780"/>
              </a:spcBef>
              <a:buFont typeface="Arial"/>
              <a:buChar char="•"/>
            </a:pPr>
            <a:endParaRPr lang="nn-NO" sz="2200" dirty="0">
              <a:solidFill>
                <a:schemeClr val="tx1">
                  <a:lumMod val="75000"/>
                </a:schemeClr>
              </a:solidFill>
              <a:latin typeface="Calibri"/>
              <a:ea typeface="+mn-ea"/>
              <a:cs typeface="+mn-cs"/>
            </a:endParaRPr>
          </a:p>
          <a:p>
            <a:endParaRPr lang="nb-NO" dirty="0">
              <a:solidFill>
                <a:schemeClr val="tx1">
                  <a:lumMod val="75000"/>
                </a:schemeClr>
              </a:solidFill>
            </a:endParaRPr>
          </a:p>
        </p:txBody>
      </p:sp>
      <p:pic>
        <p:nvPicPr>
          <p:cNvPr id="4" name="Plassholder for bilde 3"/>
          <p:cNvPicPr>
            <a:picLocks noGrp="1" noChangeAspect="1"/>
          </p:cNvPicPr>
          <p:nvPr>
            <p:ph type="pic" idx="1"/>
          </p:nvPr>
        </p:nvPicPr>
        <p:blipFill>
          <a:blip r:embed="rId4"/>
          <a:srcRect l="-1308" r="7559"/>
          <a:stretch>
            <a:fillRect/>
          </a:stretch>
        </p:blipFill>
        <p:spPr>
          <a:xfrm>
            <a:off x="-431816" y="0"/>
            <a:ext cx="6429351" cy="6858000"/>
          </a:xfrm>
          <a:prstGeom prst="rect">
            <a:avLst/>
          </a:prstGeom>
        </p:spPr>
      </p:pic>
      <p:sp>
        <p:nvSpPr>
          <p:cNvPr id="5" name="TekstSylinder 4"/>
          <p:cNvSpPr txBox="1"/>
          <p:nvPr/>
        </p:nvSpPr>
        <p:spPr>
          <a:xfrm>
            <a:off x="0"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75000"/>
                  </a:schemeClr>
                </a:solidFill>
              </a:rPr>
              <a:t>Pixabay.com</a:t>
            </a:r>
          </a:p>
        </p:txBody>
      </p:sp>
      <p:sp>
        <p:nvSpPr>
          <p:cNvPr id="7" name="Tittel 1"/>
          <p:cNvSpPr txBox="1">
            <a:spLocks/>
          </p:cNvSpPr>
          <p:nvPr/>
        </p:nvSpPr>
        <p:spPr>
          <a:xfrm>
            <a:off x="6230059" y="808239"/>
            <a:ext cx="5545840" cy="1435892"/>
          </a:xfrm>
          <a:prstGeom prst="rect">
            <a:avLst/>
          </a:prstGeom>
        </p:spPr>
        <p:txBody>
          <a:bodyPr vert="horz" lIns="71323" tIns="35662" rIns="71323" bIns="35662" rtlCol="0" anchor="ctr">
            <a:no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n-NO" sz="3500" b="1" u="none" strike="noStrike" kern="1200" cap="none" spc="0" normalizeH="0" baseline="0" noProof="0" dirty="0">
                <a:ln>
                  <a:noFill/>
                </a:ln>
                <a:solidFill>
                  <a:schemeClr val="tx1"/>
                </a:solidFill>
                <a:effectLst/>
                <a:uLnTx/>
                <a:uFillTx/>
                <a:latin typeface="+mj-lt"/>
                <a:ea typeface="+mj-ea"/>
                <a:cs typeface="+mj-cs"/>
              </a:rPr>
              <a:t>Se kortfilmen: ”</a:t>
            </a:r>
            <a:r>
              <a:rPr kumimoji="0" lang="nb-NO" sz="3500" b="1" u="none" strike="noStrike" kern="1200" cap="none" spc="0" normalizeH="0" baseline="0" noProof="0" dirty="0">
                <a:ln>
                  <a:noFill/>
                </a:ln>
                <a:solidFill>
                  <a:schemeClr val="tx1"/>
                </a:solidFill>
                <a:effectLst/>
                <a:uLnTx/>
                <a:uFillTx/>
                <a:latin typeface="+mj-lt"/>
                <a:ea typeface="+mj-ea"/>
                <a:cs typeface="+mj-cs"/>
              </a:rPr>
              <a:t>Pust”, episode 3, sesong 5 </a:t>
            </a:r>
          </a:p>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(15 min) </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Identifisere følelser (15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Lapper med følelser/ord legges i en bunke midt på bordet med skriftsiden ned</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Én starter med å trekke en lapp og forklarer eller mimer ordet til resten av gruppa som skal forsøke å gjette. Når ordet er gjettet går turen videre til neste.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Kjør tre runder slik:</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1: Trekk en lapp og forklar følelsen bare med ord, uten å bruke ordet</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2: Trekk en lapp og forklar følelsen bare ved å mime</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3: Trekk en lapp og forklar følelsen bare med lyder</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Runden avsluttes når alle lappene er trukket. Legg lappene tilbake i bunken og start på ny runde</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nærvær4.jpg"/>
          <p:cNvPicPr>
            <a:picLocks noGrp="1" noChangeAspect="1"/>
          </p:cNvPicPr>
          <p:nvPr>
            <p:ph type="pic" idx="1"/>
          </p:nvPr>
        </p:nvPicPr>
        <p:blipFill>
          <a:blip r:embed="rId2"/>
          <a:srcRect/>
          <a:stretch>
            <a:fillRect/>
          </a:stretch>
        </p:blipFill>
        <p:spPr>
          <a:xfrm>
            <a:off x="0" y="0"/>
            <a:ext cx="12192000" cy="6858000"/>
          </a:xfrm>
          <a:prstGeom prst="rect">
            <a:avLst/>
          </a:prstGeom>
        </p:spPr>
      </p:pic>
      <p:sp>
        <p:nvSpPr>
          <p:cNvPr id="6"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7" name="Tittel 3"/>
          <p:cNvSpPr txBox="1">
            <a:spLocks/>
          </p:cNvSpPr>
          <p:nvPr/>
        </p:nvSpPr>
        <p:spPr>
          <a:xfrm>
            <a:off x="523874" y="1803398"/>
            <a:ext cx="4651375" cy="533401"/>
          </a:xfrm>
          <a:prstGeom prst="rect">
            <a:avLst/>
          </a:prstGeom>
        </p:spPr>
        <p:txBody>
          <a:bodyPr vert="horz" lIns="71323" tIns="35662" rIns="71323" bIns="35662" rtlCol="0" anchor="ctr">
            <a:no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endParaRPr lang="en-US" sz="2500" b="1" dirty="0">
              <a:latin typeface="Georgia"/>
              <a:ea typeface="+mj-ea"/>
              <a:cs typeface="+mj-cs"/>
            </a:endParaRP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a:t>
            </a:r>
            <a:r>
              <a:rPr kumimoji="0" lang="en-US" sz="2600" b="1" i="0" u="none" strike="noStrike" kern="1200" cap="none" spc="0" normalizeH="0" baseline="0" noProof="0" dirty="0" err="1">
                <a:ln>
                  <a:noFill/>
                </a:ln>
                <a:solidFill>
                  <a:schemeClr val="tx1">
                    <a:lumMod val="75000"/>
                  </a:schemeClr>
                </a:solidFill>
                <a:effectLst/>
                <a:uLnTx/>
                <a:uFillTx/>
                <a:latin typeface="Georgia"/>
                <a:ea typeface="+mj-ea"/>
                <a:cs typeface="+mj-cs"/>
              </a:rPr>
              <a:t>Nærværstrening</a:t>
            </a: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(5 min)</a:t>
            </a:r>
            <a:br>
              <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rPr>
            </a:br>
            <a:endPar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endParaRPr>
          </a:p>
        </p:txBody>
      </p:sp>
      <p:sp>
        <p:nvSpPr>
          <p:cNvPr id="8" name="Plassholder for innhold 2"/>
          <p:cNvSpPr txBox="1">
            <a:spLocks/>
          </p:cNvSpPr>
          <p:nvPr/>
        </p:nvSpPr>
        <p:spPr>
          <a:xfrm>
            <a:off x="746124" y="2614181"/>
            <a:ext cx="4429125" cy="4139401"/>
          </a:xfrm>
          <a:prstGeom prst="rect">
            <a:avLst/>
          </a:prstGeom>
        </p:spPr>
        <p:txBody>
          <a:bodyPr vert="horz" lIns="71323" tIns="35662" rIns="71323" bIns="35662" rtlCol="0" anchor="ctr">
            <a:no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Hvor mange minutter ønsker du å slappe av? Vis 1-5 fingre</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Finn en behagelig stilling. Plant bena i gulvet. Lukk gjerne øynene</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Øv på å puste ut langsomt. Jo lengre du           klarer å puste ut, jo roligere blir pusten.             Det virker beroligende på kroppen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Spill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svak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musikk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fra</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Youtube</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for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eksempel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hlinkClick r:id="rId3"/>
              </a:rPr>
              <a:t>https://www.youtube.com/watch?v=2OEL4P1Rz04</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 eller – ”AIR” av Johann Sebastian Bach: </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hlinkClick r:id="rId4"/>
              </a:rPr>
              <a:t>https://www.youtube.com/watch?v=rrVDATvUitA</a:t>
            </a:r>
            <a:endPar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endParaRPr>
          </a:p>
          <a:p>
            <a:pPr marL="178308" marR="0" lvl="0" indent="-178308" algn="l" defTabSz="713232" rtl="0" eaLnBrk="1" fontAlgn="auto" latinLnBrk="0" hangingPunct="1">
              <a:lnSpc>
                <a:spcPct val="90000"/>
              </a:lnSpc>
              <a:spcBef>
                <a:spcPts val="78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9" name="TekstSylinder 8"/>
          <p:cNvSpPr txBox="1"/>
          <p:nvPr/>
        </p:nvSpPr>
        <p:spPr>
          <a:xfrm>
            <a:off x="11178628"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rPr>
              <a:t>Pixabay.com</a:t>
            </a:r>
          </a:p>
        </p:txBody>
      </p:sp>
    </p:spTree>
    <p:extLst>
      <p:ext uri="{BB962C8B-B14F-4D97-AF65-F5344CB8AC3E}">
        <p14:creationId xmlns:p14="http://schemas.microsoft.com/office/powerpoint/2010/main" val="353063218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2303</TotalTime>
  <Words>1099</Words>
  <Application>Microsoft Macintosh PowerPoint</Application>
  <PresentationFormat>Widescreen</PresentationFormat>
  <Paragraphs>89</Paragraphs>
  <Slides>11</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Century Gothic</vt:lpstr>
      <vt:lpstr>Georgia</vt:lpstr>
      <vt:lpstr>Lucida Grande</vt:lpstr>
      <vt:lpstr>4_Office-tema</vt:lpstr>
      <vt:lpstr>5_Office-tema</vt:lpstr>
      <vt:lpstr>3_Office-tema</vt:lpstr>
      <vt:lpstr>6_Office-tema</vt:lpstr>
      <vt:lpstr>I klassen: Følelser</vt:lpstr>
      <vt:lpstr>Tillitsring (10 min)</vt:lpstr>
      <vt:lpstr>Ei rumpe i gulvet (10 min) </vt:lpstr>
      <vt:lpstr>Larveløp (10 min)</vt:lpstr>
      <vt:lpstr>LINE-UP (5 min)</vt:lpstr>
      <vt:lpstr>Lærer leser høyt: ”Joakim, 14 år”  (10 min)</vt:lpstr>
      <vt:lpstr>PowerPoint-presentasjon</vt:lpstr>
      <vt:lpstr>Identifisere følelser (15 min)</vt:lpstr>
      <vt:lpstr>PowerPoint-presentasjon</vt:lpstr>
      <vt:lpstr>Krøll – og kast (5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37</cp:revision>
  <dcterms:created xsi:type="dcterms:W3CDTF">2020-06-12T10:39:03Z</dcterms:created>
  <dcterms:modified xsi:type="dcterms:W3CDTF">2025-07-21T16:04:28Z</dcterms:modified>
</cp:coreProperties>
</file>