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1"/>
    <p:sldMasterId id="2147483683" r:id="rId2"/>
    <p:sldMasterId id="2147483659" r:id="rId3"/>
    <p:sldMasterId id="2147483675" r:id="rId4"/>
  </p:sldMasterIdLst>
  <p:notesMasterIdLst>
    <p:notesMasterId r:id="rId19"/>
  </p:notesMasterIdLst>
  <p:sldIdLst>
    <p:sldId id="261" r:id="rId5"/>
    <p:sldId id="270" r:id="rId6"/>
    <p:sldId id="271" r:id="rId7"/>
    <p:sldId id="272" r:id="rId8"/>
    <p:sldId id="266" r:id="rId9"/>
    <p:sldId id="262" r:id="rId10"/>
    <p:sldId id="273" r:id="rId11"/>
    <p:sldId id="265" r:id="rId12"/>
    <p:sldId id="264" r:id="rId13"/>
    <p:sldId id="274" r:id="rId14"/>
    <p:sldId id="277" r:id="rId15"/>
    <p:sldId id="279" r:id="rId16"/>
    <p:sldId id="280" r:id="rId17"/>
    <p:sldId id="269" r:id="rId18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53" autoAdjust="0"/>
    <p:restoredTop sz="88310" autoAdjust="0"/>
  </p:normalViewPr>
  <p:slideViewPr>
    <p:cSldViewPr snapToGrid="0" snapToObjects="1">
      <p:cViewPr varScale="1">
        <p:scale>
          <a:sx n="108" d="100"/>
          <a:sy n="108" d="100"/>
        </p:scale>
        <p:origin x="1168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30B2DD-1C9B-47D9-AC0A-CC738D45504D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36FE66CB-27D2-47B3-8A8D-4F4DCE18F9FC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0" i="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</a:p>
        <a:p>
          <a:r>
            <a:rPr lang="en-US" dirty="0" err="1">
              <a:solidFill>
                <a:schemeClr val="tx1">
                  <a:lumMod val="75000"/>
                </a:schemeClr>
              </a:solidFill>
            </a:rPr>
            <a:t>Gatenummer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5D0F8B43-D0DA-43B4-A8E4-A66762BDE58A}" type="parTrans" cxnId="{2CFA1A05-AC84-46F8-B278-E3A6091FE9A7}">
      <dgm:prSet/>
      <dgm:spPr/>
      <dgm:t>
        <a:bodyPr/>
        <a:lstStyle/>
        <a:p>
          <a:endParaRPr lang="en-US"/>
        </a:p>
      </dgm:t>
    </dgm:pt>
    <dgm:pt modelId="{8CC54F98-7BAE-4754-87A2-B1085656FF5C}" type="sibTrans" cxnId="{2CFA1A05-AC84-46F8-B278-E3A6091FE9A7}">
      <dgm:prSet/>
      <dgm:spPr>
        <a:ln>
          <a:solidFill>
            <a:schemeClr val="tx1">
              <a:lumMod val="75000"/>
            </a:schemeClr>
          </a:solidFill>
        </a:ln>
      </dgm:spPr>
      <dgm:t>
        <a:bodyPr/>
        <a:lstStyle/>
        <a:p>
          <a:endParaRPr lang="en-US"/>
        </a:p>
      </dgm:t>
    </dgm:pt>
    <dgm:pt modelId="{6038A879-0BCA-4A18-BC14-6D1269E391AE}">
      <dgm:prSet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nb-NO" b="1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dirty="0">
              <a:solidFill>
                <a:schemeClr val="tx1">
                  <a:lumMod val="75000"/>
                </a:schemeClr>
              </a:solidFill>
            </a:rPr>
            <a:t> Lag grupper med 4 elever i hver</a:t>
          </a:r>
          <a:endParaRPr lang="en-US" dirty="0">
            <a:solidFill>
              <a:schemeClr val="tx1">
                <a:lumMod val="75000"/>
              </a:schemeClr>
            </a:solidFill>
          </a:endParaRPr>
        </a:p>
      </dgm:t>
    </dgm:pt>
    <dgm:pt modelId="{E7E20B78-ADF8-4A80-9FB0-E9B5AF301F13}" type="parTrans" cxnId="{9AE98AD5-C7A1-4E75-BDDB-29680FCBAD01}">
      <dgm:prSet/>
      <dgm:spPr/>
      <dgm:t>
        <a:bodyPr/>
        <a:lstStyle/>
        <a:p>
          <a:endParaRPr lang="en-US"/>
        </a:p>
      </dgm:t>
    </dgm:pt>
    <dgm:pt modelId="{4B6D6E06-2334-4E95-9FF4-4863D2B1644A}" type="sibTrans" cxnId="{9AE98AD5-C7A1-4E75-BDDB-29680FCBAD01}">
      <dgm:prSet/>
      <dgm:spPr/>
      <dgm:t>
        <a:bodyPr/>
        <a:lstStyle/>
        <a:p>
          <a:endParaRPr lang="en-US"/>
        </a:p>
      </dgm:t>
    </dgm:pt>
    <dgm:pt modelId="{A2257A8A-B7A4-FF4C-9CDD-F74AE5DD1C15}" type="pres">
      <dgm:prSet presAssocID="{6030B2DD-1C9B-47D9-AC0A-CC738D45504D}" presName="Name0" presStyleCnt="0">
        <dgm:presLayoutVars>
          <dgm:dir/>
          <dgm:resizeHandles val="exact"/>
        </dgm:presLayoutVars>
      </dgm:prSet>
      <dgm:spPr/>
    </dgm:pt>
    <dgm:pt modelId="{6F45F2D9-E0BD-EC4D-B162-3153603DB088}" type="pres">
      <dgm:prSet presAssocID="{36FE66CB-27D2-47B3-8A8D-4F4DCE18F9FC}" presName="node" presStyleLbl="node1" presStyleIdx="0" presStyleCnt="2">
        <dgm:presLayoutVars>
          <dgm:bulletEnabled val="1"/>
        </dgm:presLayoutVars>
      </dgm:prSet>
      <dgm:spPr/>
    </dgm:pt>
    <dgm:pt modelId="{65992195-1CB0-7047-92EB-D75694E007D5}" type="pres">
      <dgm:prSet presAssocID="{8CC54F98-7BAE-4754-87A2-B1085656FF5C}" presName="sibTrans" presStyleLbl="sibTrans1D1" presStyleIdx="0" presStyleCnt="1"/>
      <dgm:spPr/>
    </dgm:pt>
    <dgm:pt modelId="{AA5C4306-DFB2-A94E-AFF4-116C017EBDFC}" type="pres">
      <dgm:prSet presAssocID="{8CC54F98-7BAE-4754-87A2-B1085656FF5C}" presName="connectorText" presStyleLbl="sibTrans1D1" presStyleIdx="0" presStyleCnt="1"/>
      <dgm:spPr/>
    </dgm:pt>
    <dgm:pt modelId="{D46B6FC9-8D28-E048-B4DC-69A842DF7C03}" type="pres">
      <dgm:prSet presAssocID="{6038A879-0BCA-4A18-BC14-6D1269E391AE}" presName="node" presStyleLbl="node1" presStyleIdx="1" presStyleCnt="2">
        <dgm:presLayoutVars>
          <dgm:bulletEnabled val="1"/>
        </dgm:presLayoutVars>
      </dgm:prSet>
      <dgm:spPr/>
    </dgm:pt>
  </dgm:ptLst>
  <dgm:cxnLst>
    <dgm:cxn modelId="{2CFA1A05-AC84-46F8-B278-E3A6091FE9A7}" srcId="{6030B2DD-1C9B-47D9-AC0A-CC738D45504D}" destId="{36FE66CB-27D2-47B3-8A8D-4F4DCE18F9FC}" srcOrd="0" destOrd="0" parTransId="{5D0F8B43-D0DA-43B4-A8E4-A66762BDE58A}" sibTransId="{8CC54F98-7BAE-4754-87A2-B1085656FF5C}"/>
    <dgm:cxn modelId="{4B9A0934-B1BF-8044-A950-507CAF26E84B}" type="presOf" srcId="{8CC54F98-7BAE-4754-87A2-B1085656FF5C}" destId="{65992195-1CB0-7047-92EB-D75694E007D5}" srcOrd="0" destOrd="0" presId="urn:microsoft.com/office/officeart/2016/7/layout/RepeatingBendingProcessNew"/>
    <dgm:cxn modelId="{E74EBC60-E311-3546-BC03-C435557E2B5E}" type="presOf" srcId="{8CC54F98-7BAE-4754-87A2-B1085656FF5C}" destId="{AA5C4306-DFB2-A94E-AFF4-116C017EBDFC}" srcOrd="1" destOrd="0" presId="urn:microsoft.com/office/officeart/2016/7/layout/RepeatingBendingProcessNew"/>
    <dgm:cxn modelId="{E4B88968-8F1D-1C46-BD24-A7A4A6F160C8}" type="presOf" srcId="{6038A879-0BCA-4A18-BC14-6D1269E391AE}" destId="{D46B6FC9-8D28-E048-B4DC-69A842DF7C03}" srcOrd="0" destOrd="0" presId="urn:microsoft.com/office/officeart/2016/7/layout/RepeatingBendingProcessNew"/>
    <dgm:cxn modelId="{87F4FB6C-E226-2F41-BAC7-C212618B385C}" type="presOf" srcId="{6030B2DD-1C9B-47D9-AC0A-CC738D45504D}" destId="{A2257A8A-B7A4-FF4C-9CDD-F74AE5DD1C15}" srcOrd="0" destOrd="0" presId="urn:microsoft.com/office/officeart/2016/7/layout/RepeatingBendingProcessNew"/>
    <dgm:cxn modelId="{B5FD35C0-2928-3C42-ACF5-449763F8D82B}" type="presOf" srcId="{36FE66CB-27D2-47B3-8A8D-4F4DCE18F9FC}" destId="{6F45F2D9-E0BD-EC4D-B162-3153603DB088}" srcOrd="0" destOrd="0" presId="urn:microsoft.com/office/officeart/2016/7/layout/RepeatingBendingProcessNew"/>
    <dgm:cxn modelId="{9AE98AD5-C7A1-4E75-BDDB-29680FCBAD01}" srcId="{6030B2DD-1C9B-47D9-AC0A-CC738D45504D}" destId="{6038A879-0BCA-4A18-BC14-6D1269E391AE}" srcOrd="1" destOrd="0" parTransId="{E7E20B78-ADF8-4A80-9FB0-E9B5AF301F13}" sibTransId="{4B6D6E06-2334-4E95-9FF4-4863D2B1644A}"/>
    <dgm:cxn modelId="{B1FA98D7-574D-F34B-A32E-2881D06FD06C}" type="presParOf" srcId="{A2257A8A-B7A4-FF4C-9CDD-F74AE5DD1C15}" destId="{6F45F2D9-E0BD-EC4D-B162-3153603DB088}" srcOrd="0" destOrd="0" presId="urn:microsoft.com/office/officeart/2016/7/layout/RepeatingBendingProcessNew"/>
    <dgm:cxn modelId="{ADDAF7B2-D230-FD46-8C3C-EDBB584BDE37}" type="presParOf" srcId="{A2257A8A-B7A4-FF4C-9CDD-F74AE5DD1C15}" destId="{65992195-1CB0-7047-92EB-D75694E007D5}" srcOrd="1" destOrd="0" presId="urn:microsoft.com/office/officeart/2016/7/layout/RepeatingBendingProcessNew"/>
    <dgm:cxn modelId="{B007C243-1394-6843-B4A8-005B2F5EA27B}" type="presParOf" srcId="{65992195-1CB0-7047-92EB-D75694E007D5}" destId="{AA5C4306-DFB2-A94E-AFF4-116C017EBDFC}" srcOrd="0" destOrd="0" presId="urn:microsoft.com/office/officeart/2016/7/layout/RepeatingBendingProcessNew"/>
    <dgm:cxn modelId="{9A1DFADC-81A9-E04C-9E94-361BF9AA01C6}" type="presParOf" srcId="{A2257A8A-B7A4-FF4C-9CDD-F74AE5DD1C15}" destId="{D46B6FC9-8D28-E048-B4DC-69A842DF7C03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992195-1CB0-7047-92EB-D75694E007D5}">
      <dsp:nvSpPr>
        <dsp:cNvPr id="0" name=""/>
        <dsp:cNvSpPr/>
      </dsp:nvSpPr>
      <dsp:spPr>
        <a:xfrm>
          <a:off x="3088799" y="2336491"/>
          <a:ext cx="91440" cy="86494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64942"/>
              </a:lnTo>
            </a:path>
          </a:pathLst>
        </a:custGeom>
        <a:noFill/>
        <a:ln w="6350" cap="flat" cmpd="sng" algn="ctr">
          <a:solidFill>
            <a:schemeClr val="tx1">
              <a:lumMod val="7500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2130" y="2764485"/>
        <a:ext cx="44777" cy="8955"/>
      </dsp:txXfrm>
    </dsp:sp>
    <dsp:sp modelId="{6F45F2D9-E0BD-EC4D-B162-3153603DB088}">
      <dsp:nvSpPr>
        <dsp:cNvPr id="0" name=""/>
        <dsp:cNvSpPr/>
      </dsp:nvSpPr>
      <dsp:spPr>
        <a:xfrm>
          <a:off x="1187689" y="2095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b="0" i="0" kern="1200" dirty="0">
              <a:solidFill>
                <a:schemeClr val="tx1">
                  <a:lumMod val="75000"/>
                </a:schemeClr>
              </a:solidFill>
            </a:rPr>
            <a:t>Alle stiller seg på en rekke etter: </a:t>
          </a:r>
        </a:p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 err="1">
              <a:solidFill>
                <a:schemeClr val="tx1">
                  <a:lumMod val="75000"/>
                </a:schemeClr>
              </a:solidFill>
            </a:rPr>
            <a:t>Gatenummer</a:t>
          </a:r>
          <a:endParaRPr lang="en-US" sz="3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2095"/>
        <a:ext cx="3893660" cy="2336196"/>
      </dsp:txXfrm>
    </dsp:sp>
    <dsp:sp modelId="{D46B6FC9-8D28-E048-B4DC-69A842DF7C03}">
      <dsp:nvSpPr>
        <dsp:cNvPr id="0" name=""/>
        <dsp:cNvSpPr/>
      </dsp:nvSpPr>
      <dsp:spPr>
        <a:xfrm>
          <a:off x="1187689" y="3233834"/>
          <a:ext cx="3893660" cy="2336196"/>
        </a:xfrm>
        <a:prstGeom prst="rect">
          <a:avLst/>
        </a:prstGeom>
        <a:solidFill>
          <a:schemeClr val="bg1">
            <a:lumMod val="95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90793" tIns="200270" rIns="190793" bIns="20027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b-NO" sz="3800" b="1" kern="1200" dirty="0">
              <a:solidFill>
                <a:schemeClr val="tx1">
                  <a:lumMod val="75000"/>
                </a:schemeClr>
              </a:solidFill>
            </a:rPr>
            <a:t>Gruppeinndeling:</a:t>
          </a:r>
          <a:r>
            <a:rPr lang="nb-NO" sz="3800" kern="1200" dirty="0">
              <a:solidFill>
                <a:schemeClr val="tx1">
                  <a:lumMod val="75000"/>
                </a:schemeClr>
              </a:solidFill>
            </a:rPr>
            <a:t> Lag grupper med 4 elever i hver</a:t>
          </a:r>
          <a:endParaRPr lang="en-US" sz="3800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1187689" y="3233834"/>
        <a:ext cx="3893660" cy="23361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290EF-B90E-5942-9AB8-19A58B949D5F}" type="datetimeFigureOut">
              <a:rPr lang="nn-NO" smtClean="0"/>
              <a:pPr/>
              <a:t>06.03.2023</a:t>
            </a:fld>
            <a:endParaRPr lang="nn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n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n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n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522EE0-507B-4748-8CF9-72CB3425286D}" type="slidenum">
              <a:rPr lang="nn-NO" smtClean="0"/>
              <a:pPr/>
              <a:t>‹#›</a:t>
            </a:fld>
            <a:endParaRPr lang="nn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he5fyJqWwpI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lWwMHFhn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en:Creative_Commons" TargetMode="External"/><Relationship Id="rId7" Type="http://schemas.openxmlformats.org/officeDocument/2006/relationships/hyperlink" Target="https://commons.wikimedia.org/wiki/User:FlickreviewR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flickr.com/photos/19451080@N00/2050531524" TargetMode="External"/><Relationship Id="rId5" Type="http://schemas.openxmlformats.org/officeDocument/2006/relationships/hyperlink" Target="https://en.wikipedia.org/wiki/Flickr" TargetMode="External"/><Relationship Id="rId4" Type="http://schemas.openxmlformats.org/officeDocument/2006/relationships/hyperlink" Target="https://creativecommons.org/licenses/by/2.0/deed.en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Skjermdump/bilde er </a:t>
            </a:r>
            <a:r>
              <a:rPr lang="nn-NO" dirty="0" err="1"/>
              <a:t>hentet</a:t>
            </a:r>
            <a:r>
              <a:rPr lang="nn-NO" dirty="0"/>
              <a:t> </a:t>
            </a:r>
            <a:r>
              <a:rPr lang="nn-NO" dirty="0" err="1"/>
              <a:t>fra</a:t>
            </a:r>
            <a:r>
              <a:rPr lang="nn-NO" dirty="0"/>
              <a:t>:</a:t>
            </a:r>
            <a:r>
              <a:rPr lang="nn-NO" baseline="0" dirty="0"/>
              <a:t> </a:t>
            </a:r>
            <a:r>
              <a:rPr lang="nb-NO" sz="1200" u="sng" dirty="0">
                <a:solidFill>
                  <a:srgbClr val="0000FF"/>
                </a:solidFill>
              </a:rPr>
              <a:t>https://tv.nrk.no/serie/kort-fortalt-livsmestring/sesong/2/episode/7/avspiller  </a:t>
            </a:r>
            <a:endParaRPr lang="nb-NO" sz="1200" dirty="0">
              <a:solidFill>
                <a:srgbClr val="0000FF"/>
              </a:solidFill>
            </a:endParaRPr>
          </a:p>
          <a:p>
            <a:r>
              <a:rPr lang="nn-NO" dirty="0"/>
              <a:t>Filmen</a:t>
            </a:r>
            <a:r>
              <a:rPr lang="nn-NO" baseline="0" dirty="0"/>
              <a:t> kan </a:t>
            </a:r>
            <a:r>
              <a:rPr lang="nn-NO" baseline="0" dirty="0" err="1"/>
              <a:t>lastes</a:t>
            </a:r>
            <a:r>
              <a:rPr lang="nn-NO" baseline="0" dirty="0"/>
              <a:t> ned </a:t>
            </a:r>
            <a:r>
              <a:rPr lang="nn-NO" baseline="0" dirty="0" err="1"/>
              <a:t>fra</a:t>
            </a:r>
            <a:r>
              <a:rPr lang="nn-NO" baseline="0" dirty="0"/>
              <a:t> enten </a:t>
            </a:r>
            <a:r>
              <a:rPr lang="nn-NO" baseline="0" dirty="0" err="1"/>
              <a:t>AV-sentralen</a:t>
            </a:r>
            <a:r>
              <a:rPr lang="nn-NO" baseline="0" dirty="0"/>
              <a:t> eller </a:t>
            </a:r>
            <a:r>
              <a:rPr lang="nn-NO" baseline="0" dirty="0" err="1"/>
              <a:t>NRK.no</a:t>
            </a: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3</a:t>
            </a:fld>
            <a:endParaRPr lang="nn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/>
              <a:t>Skjermdump/bilde</a:t>
            </a:r>
            <a:r>
              <a:rPr lang="nn-NO" baseline="0" dirty="0"/>
              <a:t> er </a:t>
            </a:r>
            <a:r>
              <a:rPr lang="nn-NO" baseline="0" dirty="0" err="1"/>
              <a:t>hentet</a:t>
            </a:r>
            <a:r>
              <a:rPr lang="nn-NO" baseline="0" dirty="0"/>
              <a:t> </a:t>
            </a:r>
            <a:r>
              <a:rPr lang="nn-NO" baseline="0" dirty="0" err="1"/>
              <a:t>fra</a:t>
            </a:r>
            <a:r>
              <a:rPr lang="nn-NO" baseline="0" dirty="0"/>
              <a:t>: </a:t>
            </a:r>
            <a:r>
              <a:rPr lang="nb-NO" sz="1200" dirty="0">
                <a:solidFill>
                  <a:srgbClr val="0000FF"/>
                </a:solidFill>
                <a:hlinkClick r:id="rId3"/>
              </a:rPr>
              <a:t>https://m.youtube.com/watch?v=he5fyJqWwpI</a:t>
            </a:r>
            <a:r>
              <a:rPr lang="nb-NO" sz="1200" dirty="0">
                <a:solidFill>
                  <a:srgbClr val="0000FF"/>
                </a:solidFill>
              </a:rPr>
              <a:t> </a:t>
            </a:r>
            <a:endParaRPr lang="nn-NO" dirty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4</a:t>
            </a:fld>
            <a:endParaRPr lang="nn-N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dirty="0"/>
              <a:t>Musikk: </a:t>
            </a:r>
            <a:r>
              <a:rPr lang="nb-NO" sz="1200" dirty="0">
                <a:solidFill>
                  <a:srgbClr val="0000FF"/>
                </a:solidFill>
                <a:hlinkClick r:id="rId3"/>
              </a:rPr>
              <a:t>https://www.youtube.com/watch?v=h3lWwMHFhnA</a:t>
            </a:r>
            <a:r>
              <a:rPr lang="nb-NO" sz="1200" dirty="0">
                <a:solidFill>
                  <a:srgbClr val="0000FF"/>
                </a:solidFill>
              </a:rPr>
              <a:t> </a:t>
            </a:r>
          </a:p>
          <a:p>
            <a:r>
              <a:rPr lang="nn-NO" dirty="0"/>
              <a:t>Sleeping at Last – ”Saturn”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dirty="0" err="1"/>
              <a:t>Fra</a:t>
            </a:r>
            <a:r>
              <a:rPr lang="nn-NO" dirty="0"/>
              <a:t> </a:t>
            </a:r>
            <a:r>
              <a:rPr lang="nn-NO" dirty="0" err="1"/>
              <a:t>Space</a:t>
            </a:r>
            <a:r>
              <a:rPr lang="nn-NO" dirty="0"/>
              <a:t> 2 EP</a:t>
            </a:r>
            <a:r>
              <a:rPr lang="nn-NO" baseline="0" dirty="0"/>
              <a:t> </a:t>
            </a:r>
            <a:r>
              <a:rPr lang="nn-NO" baseline="0" dirty="0" err="1"/>
              <a:t>http://sleepingatlast.com</a:t>
            </a: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5</a:t>
            </a:fld>
            <a:endParaRPr lang="nn-N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n-NO" b="1" i="0" dirty="0"/>
              <a:t>Kilde: 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https://commons.wikimedia.org/wiki/File:Australia_Day_(2050531524).jpg</a:t>
            </a:r>
          </a:p>
          <a:p>
            <a:r>
              <a:rPr lang="nb-NO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n-NO" b="1" i="0" dirty="0"/>
              <a:t>Gjengitt med </a:t>
            </a:r>
            <a:r>
              <a:rPr lang="nn-NO" b="1" i="0" dirty="0" err="1"/>
              <a:t>tillatelse</a:t>
            </a:r>
            <a:r>
              <a:rPr lang="nn-NO" b="1" i="0" dirty="0"/>
              <a:t> etter </a:t>
            </a:r>
            <a:r>
              <a:rPr lang="nn-NO" b="1" i="0" dirty="0" err="1"/>
              <a:t>følgende</a:t>
            </a:r>
            <a:r>
              <a:rPr lang="nn-NO" b="1" i="0" dirty="0"/>
              <a:t>: </a:t>
            </a:r>
          </a:p>
          <a:p>
            <a:r>
              <a:rPr lang="nn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file is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licensed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the </a:t>
            </a:r>
            <a:r>
              <a:rPr lang="nb-NO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3"/>
              </a:rPr>
              <a:t>Creative Commons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nb-NO" sz="1200" b="0" i="1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4"/>
              </a:rPr>
              <a:t>Attribution 2.0 Generic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share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copy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distribute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transmit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endParaRPr lang="nb-NO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remix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to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adapt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work</a:t>
            </a:r>
            <a:endParaRPr lang="nb-NO" sz="1200" b="0" i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Under the following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conditions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pPr lvl="0"/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attribution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– You must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give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appropriate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credit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provide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link to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indicate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were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made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You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 so in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reasonable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manner,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not in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way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suggests the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licensor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endorses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0" i="1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</a:t>
            </a:r>
            <a:r>
              <a:rPr lang="nb-NO" sz="1200" b="0" i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image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originally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posted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 </a:t>
            </a:r>
            <a:r>
              <a:rPr lang="nb-NO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5"/>
              </a:rPr>
              <a:t>Flickr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by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Phillie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Casablanca at </a:t>
            </a:r>
            <a:r>
              <a:rPr lang="nb-NO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6"/>
              </a:rPr>
              <a:t>https://flickr.com/photos/19451080@N00/2050531524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on25 May 2017 by </a:t>
            </a:r>
            <a:r>
              <a:rPr lang="nb-NO" sz="1200" b="1" i="0" u="none" strike="noStrike" kern="1200" dirty="0">
                <a:solidFill>
                  <a:schemeClr val="tx1"/>
                </a:solidFill>
                <a:latin typeface="+mn-lt"/>
                <a:ea typeface="+mn-ea"/>
                <a:cs typeface="+mn-cs"/>
                <a:hlinkClick r:id="rId7"/>
              </a:rPr>
              <a:t>FlickreviewR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and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confirmed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be </a:t>
            </a:r>
            <a:r>
              <a:rPr lang="nb-NO" sz="1200" b="1" i="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licensed</a:t>
            </a:r>
            <a:r>
              <a:rPr lang="nb-NO" sz="1200" b="1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under the terms of the cc-by-2.0</a:t>
            </a:r>
          </a:p>
          <a:p>
            <a:pPr marL="0" marR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n-NO" dirty="0"/>
          </a:p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9</a:t>
            </a:fld>
            <a:endParaRPr lang="nn-N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11</a:t>
            </a:fld>
            <a:endParaRPr lang="nn-NO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n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22EE0-507B-4748-8CF9-72CB3425286D}" type="slidenum">
              <a:rPr lang="nn-NO" smtClean="0"/>
              <a:pPr/>
              <a:t>12</a:t>
            </a:fld>
            <a:endParaRPr lang="nn-N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7463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7037408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864705"/>
            <a:ext cx="3756537" cy="45183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E7C10410-8B93-714B-B64B-77D37DA301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89613" y="-327742"/>
            <a:ext cx="2203486" cy="93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57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37322" y="447261"/>
            <a:ext cx="6758608" cy="4726056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37322" y="5546036"/>
            <a:ext cx="7682948" cy="864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5" name="Plassholder for bilde 7">
            <a:extLst>
              <a:ext uri="{FF2B5EF4-FFF2-40B4-BE49-F238E27FC236}">
                <a16:creationId xmlns:a16="http://schemas.microsoft.com/office/drawing/2014/main" id="{A3C7CC5C-DB45-7649-A246-96AE37B0DA16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7494104" y="447261"/>
            <a:ext cx="3462131" cy="2256182"/>
          </a:xfrm>
          <a:prstGeom prst="rect">
            <a:avLst/>
          </a:prstGeom>
        </p:spPr>
      </p:sp>
      <p:sp>
        <p:nvSpPr>
          <p:cNvPr id="8" name="Plassholder for bilde 7">
            <a:extLst>
              <a:ext uri="{FF2B5EF4-FFF2-40B4-BE49-F238E27FC236}">
                <a16:creationId xmlns:a16="http://schemas.microsoft.com/office/drawing/2014/main" id="{CA394562-8932-984B-AB93-8DC6578417D3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7494104" y="2917135"/>
            <a:ext cx="3462131" cy="2256182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1801162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bilde 7">
            <a:extLst>
              <a:ext uri="{FF2B5EF4-FFF2-40B4-BE49-F238E27FC236}">
                <a16:creationId xmlns:a16="http://schemas.microsoft.com/office/drawing/2014/main" id="{9D8BCDAE-31FE-2648-95DC-BAF96660811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</p:sp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93914" y="5227983"/>
            <a:ext cx="5546034" cy="12622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34771197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280327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1082675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8" y="3882881"/>
            <a:ext cx="10826749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033933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C1BD739-4466-EE4A-8335-F7F1373C4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1889" y="1825625"/>
            <a:ext cx="5437911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6507E102-81DF-024D-9060-93851F9FE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403273" cy="38062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00334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tekst 2">
            <a:extLst>
              <a:ext uri="{FF2B5EF4-FFF2-40B4-BE49-F238E27FC236}">
                <a16:creationId xmlns:a16="http://schemas.microsoft.com/office/drawing/2014/main" id="{8ED785BC-86D4-6C45-9C2A-7263EBECEE6E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3"/>
            <a:ext cx="7981121" cy="3429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id="{255CCC1D-290E-D24F-8E8C-DCD80863D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7842" y="543509"/>
            <a:ext cx="7981120" cy="150032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nb-NO" dirty="0"/>
              <a:t>Klikk for å redigere tittelstil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918FFFA-6865-214E-B419-20498D0BF6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0596"/>
          <a:stretch/>
        </p:blipFill>
        <p:spPr>
          <a:xfrm>
            <a:off x="0" y="1644714"/>
            <a:ext cx="2843768" cy="3968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43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1">
            <a:extLst>
              <a:ext uri="{FF2B5EF4-FFF2-40B4-BE49-F238E27FC236}">
                <a16:creationId xmlns:a16="http://schemas.microsoft.com/office/drawing/2014/main" id="{5E962AB4-2ECE-934B-8DBC-D5B430909D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77877" y="1570383"/>
            <a:ext cx="4859783" cy="2494232"/>
          </a:xfrm>
          <a:prstGeom prst="rect">
            <a:avLst/>
          </a:prstGeom>
        </p:spPr>
        <p:txBody>
          <a:bodyPr anchor="t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012975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E343EF9A-E21D-7B41-BF3B-7029A5EB6B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3826" y="510672"/>
            <a:ext cx="2161055" cy="6347327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6F280C95-EDD3-AC44-A390-E39288CC2A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25338" y="3422693"/>
            <a:ext cx="4263400" cy="1806712"/>
          </a:xfrm>
          <a:prstGeom prst="rect">
            <a:avLst/>
          </a:prstGeom>
        </p:spPr>
      </p:pic>
      <p:pic>
        <p:nvPicPr>
          <p:cNvPr id="10" name="Bilde 9" descr="Et bilde som inneholder stopp&#10;&#10;Automatisk generert beskrivelse">
            <a:extLst>
              <a:ext uri="{FF2B5EF4-FFF2-40B4-BE49-F238E27FC236}">
                <a16:creationId xmlns:a16="http://schemas.microsoft.com/office/drawing/2014/main" id="{3D67082C-AE15-AE47-B28B-BFD75C2936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04549" y="1298394"/>
            <a:ext cx="2602780" cy="3026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419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leke&#10;&#10;Automatisk generert beskrivelse">
            <a:extLst>
              <a:ext uri="{FF2B5EF4-FFF2-40B4-BE49-F238E27FC236}">
                <a16:creationId xmlns:a16="http://schemas.microsoft.com/office/drawing/2014/main" id="{4CB7E9BA-EFA4-8B47-A22B-55016C961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16443" y="691978"/>
            <a:ext cx="1550450" cy="6166022"/>
          </a:xfrm>
          <a:prstGeom prst="rect">
            <a:avLst/>
          </a:prstGeom>
        </p:spPr>
      </p:pic>
      <p:pic>
        <p:nvPicPr>
          <p:cNvPr id="5" name="Bilde 4" descr="Et bilde som inneholder skjorte&#10;&#10;Automatisk generert beskrivelse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66893" y="823170"/>
            <a:ext cx="2635766" cy="603483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1195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tellysbil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>
            <a:extLst>
              <a:ext uri="{FF2B5EF4-FFF2-40B4-BE49-F238E27FC236}">
                <a16:creationId xmlns:a16="http://schemas.microsoft.com/office/drawing/2014/main" id="{6820AB77-5EEE-3B4A-BE4D-1BE9215279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3812184" y="916954"/>
            <a:ext cx="2074843" cy="6034830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19211924-76BE-E445-84D0-A7737C4ECF2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1277500" y="5879996"/>
            <a:ext cx="657814" cy="765014"/>
          </a:xfrm>
          <a:prstGeom prst="rect">
            <a:avLst/>
          </a:prstGeom>
        </p:spPr>
      </p:pic>
      <p:pic>
        <p:nvPicPr>
          <p:cNvPr id="7" name="Bilde 6">
            <a:extLst>
              <a:ext uri="{FF2B5EF4-FFF2-40B4-BE49-F238E27FC236}">
                <a16:creationId xmlns:a16="http://schemas.microsoft.com/office/drawing/2014/main" id="{9A90EA33-3F38-1342-9A28-75B033CCD2B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24172" y="823170"/>
            <a:ext cx="2054660" cy="6034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864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1627321-09CD-7E4C-A03E-E063D1D59C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82A6FC44-80E3-004E-86FA-1113D21DBE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000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 dirty="0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83282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73B5D5-4245-884C-B3E4-1AED4E22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2EC55E50-CA30-1E47-8D59-F697AEC381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7750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E2245CC-55DE-3F40-9525-7AFED5EB6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59" y="1003156"/>
            <a:ext cx="9352419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D9A233D2-3A60-E849-B5F1-64355023F2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859" y="3882881"/>
            <a:ext cx="9352418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1B1B87ED-8A13-2943-A02C-BCB13520FB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 flipH="1">
            <a:off x="10210319" y="472302"/>
            <a:ext cx="1720993" cy="500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924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D1244CA-01E8-4941-9C4F-C7D22418BB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5" name="Plassholder for tekst 2">
            <a:extLst>
              <a:ext uri="{FF2B5EF4-FFF2-40B4-BE49-F238E27FC236}">
                <a16:creationId xmlns:a16="http://schemas.microsoft.com/office/drawing/2014/main" id="{F9BCAB48-F424-6D4B-AA19-81B8F95C980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81889" y="2007703"/>
            <a:ext cx="10993584" cy="3896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0000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dirty="0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14358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 descr="Et bilde som inneholder tegning, tallerken&#10;&#10;Automatisk generert beskrivelse">
            <a:extLst>
              <a:ext uri="{FF2B5EF4-FFF2-40B4-BE49-F238E27FC236}">
                <a16:creationId xmlns:a16="http://schemas.microsoft.com/office/drawing/2014/main" id="{890F2505-F370-1B45-80EB-E778065FAB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98202" y="1473498"/>
            <a:ext cx="3943245" cy="5268799"/>
          </a:xfrm>
          <a:prstGeom prst="rect">
            <a:avLst/>
          </a:prstGeom>
        </p:spPr>
      </p:pic>
      <p:pic>
        <p:nvPicPr>
          <p:cNvPr id="5" name="Bilde 4" descr="Et bilde som inneholder kjole, skjorte&#10;&#10;Automatisk generert beskrivelse">
            <a:extLst>
              <a:ext uri="{FF2B5EF4-FFF2-40B4-BE49-F238E27FC236}">
                <a16:creationId xmlns:a16="http://schemas.microsoft.com/office/drawing/2014/main" id="{67386237-4D27-EE4D-8074-9D0499C9F5A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6685" y="736600"/>
            <a:ext cx="1968500" cy="6121400"/>
          </a:xfrm>
          <a:prstGeom prst="rect">
            <a:avLst/>
          </a:prstGeom>
        </p:spPr>
      </p:pic>
      <p:pic>
        <p:nvPicPr>
          <p:cNvPr id="9" name="Bilde 8" descr="Et bilde som inneholder stopp&#10;&#10;Automatisk generert beskrivelse">
            <a:extLst>
              <a:ext uri="{FF2B5EF4-FFF2-40B4-BE49-F238E27FC236}">
                <a16:creationId xmlns:a16="http://schemas.microsoft.com/office/drawing/2014/main" id="{4283CD0B-DEB7-304A-BCE2-E76073FC3E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89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68123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5B7AD31D-6C6F-F141-A9F4-79ED87803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889" y="365125"/>
            <a:ext cx="10993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582C29AA-83AD-2D40-B1F3-B0BBA9B8EC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889" y="1825625"/>
            <a:ext cx="10993584" cy="38997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pic>
        <p:nvPicPr>
          <p:cNvPr id="5" name="Bilde 4" descr="Et bilde som inneholder stopp&#10;&#10;Automatisk generert beskrivelse">
            <a:extLst>
              <a:ext uri="{FF2B5EF4-FFF2-40B4-BE49-F238E27FC236}">
                <a16:creationId xmlns:a16="http://schemas.microsoft.com/office/drawing/2014/main" id="{771EA46F-53CF-0C4D-8A20-E0C52936392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277500" y="5879996"/>
            <a:ext cx="657815" cy="76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487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82" r:id="rId5"/>
    <p:sldLayoutId id="214748368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000000"/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B0DED296-CFB3-A14F-AE17-9B60E1E8F7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rcRect/>
          <a:stretch/>
        </p:blipFill>
        <p:spPr>
          <a:xfrm>
            <a:off x="11278503" y="5882326"/>
            <a:ext cx="655811" cy="762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318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81" r:id="rId2"/>
    <p:sldLayoutId id="2147483680" r:id="rId3"/>
    <p:sldLayoutId id="2147483677" r:id="rId4"/>
    <p:sldLayoutId id="2147483678" r:id="rId5"/>
    <p:sldLayoutId id="2147483679" r:id="rId6"/>
    <p:sldLayoutId id="2147483690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>
              <a:lumMod val="50000"/>
            </a:schemeClr>
          </a:solidFill>
          <a:latin typeface="Calibri" panose="020F0502020204030204" pitchFamily="34" charset="0"/>
          <a:ea typeface="Verdana" panose="020B060403050404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v.nrk.no/serie/kort-fortalt-livsmestring/sesong/2/episode/7/avspille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.youtube.com/watch?v=he5fyJqWwpI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h3lWwMHFhn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ftenposten.no/meninger/sid/i/kaOpXa/tre-tips-til-deg-som-er-avhengig-av-mobilen-lea-dalaaker-eckersberg" TargetMode="External"/><Relationship Id="rId2" Type="http://schemas.openxmlformats.org/officeDocument/2006/relationships/hyperlink" Target="https://www.aftenposten.no/meninger/sid/i/MRWQAr/vi-er-en-hel-generasjon-som-har-mistet-kontrollen#xtor=RSS-3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DF1D6C-452C-5F4C-9BC4-A330BA9D9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I klassen:</a:t>
            </a:r>
            <a:br>
              <a:rPr lang="nb-NO"/>
            </a:br>
            <a:r>
              <a:rPr lang="nb-NO"/>
              <a:t>Mindfulness</a:t>
            </a:r>
            <a:endParaRPr lang="nb-NO" dirty="0"/>
          </a:p>
        </p:txBody>
      </p:sp>
      <p:sp>
        <p:nvSpPr>
          <p:cNvPr id="3" name="Undertittel 2"/>
          <p:cNvSpPr txBox="1">
            <a:spLocks/>
          </p:cNvSpPr>
          <p:nvPr/>
        </p:nvSpPr>
        <p:spPr>
          <a:xfrm>
            <a:off x="6877877" y="3776809"/>
            <a:ext cx="3983593" cy="1459793"/>
          </a:xfrm>
          <a:prstGeom prst="rect">
            <a:avLst/>
          </a:prstGeom>
        </p:spPr>
        <p:txBody>
          <a:bodyPr vert="horz" lIns="71323" tIns="35662" rIns="71323" bIns="35662" rtlCol="0" anchor="b">
            <a:noAutofit/>
          </a:bodyPr>
          <a:lstStyle/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Å SKAPE GOD HELSE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FOR SEG SELV OG ANDRE</a:t>
            </a:r>
          </a:p>
          <a:p>
            <a:pPr marL="0" marR="0" lvl="0" indent="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ROBUST </a:t>
            </a:r>
            <a:r>
              <a:rPr kumimoji="0" lang="nb-NO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UNGDOM </a:t>
            </a:r>
            <a:endParaRPr kumimoji="0" lang="nb-NO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936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Spørsmål:</a:t>
            </a:r>
            <a:endParaRPr lang="nb-NO" dirty="0"/>
          </a:p>
        </p:txBody>
      </p:sp>
      <p:sp>
        <p:nvSpPr>
          <p:cNvPr id="5" name="Plassholder for innhold 2"/>
          <p:cNvSpPr txBox="1">
            <a:spLocks/>
          </p:cNvSpPr>
          <p:nvPr/>
        </p:nvSpPr>
        <p:spPr>
          <a:xfrm>
            <a:off x="628650" y="1690688"/>
            <a:ext cx="11144250" cy="4367211"/>
          </a:xfrm>
          <a:prstGeom prst="rect">
            <a:avLst/>
          </a:prstGeom>
        </p:spPr>
        <p:txBody>
          <a:bodyPr vert="horz" lIns="71323" tIns="35662" rIns="71323" bIns="35662" rtlCol="0">
            <a:normAutofit fontScale="92500" lnSpcReduction="10000"/>
          </a:bodyPr>
          <a:lstStyle/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Hvilken by var dette? 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Hvilken stor, kjent bygning var i hovedfokus på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Hvilke(n) farge(r) hadde dette bygget?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 det skyer på himmelen?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 mange kajakker/kanoer var det på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slags bygning ligger halvveis gjemt i parken bak operahuset?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 mange master hadde den store seilskuta til venstre i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Hva hang ned fra helikopteret?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Hvordan så dette flagget ut? (farger/mønster)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 det synlige fugler på bildet?</a:t>
            </a:r>
          </a:p>
          <a:p>
            <a:pPr marL="457200" marR="0" lvl="0" indent="-457200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nb-NO" sz="2486" b="0" i="0" u="none" strike="noStrik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Hadde noen av seilbåtene seilene oppe?</a:t>
            </a:r>
          </a:p>
          <a:p>
            <a:pPr marL="178308" marR="0" lvl="0" indent="-178308" algn="l" defTabSz="713232" rtl="0" eaLnBrk="1" fontAlgn="auto" latinLnBrk="0" hangingPunct="1">
              <a:lnSpc>
                <a:spcPct val="90000"/>
              </a:lnSpc>
              <a:spcBef>
                <a:spcPts val="78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nb-NO" sz="2200" b="0" i="0" u="none" strike="noStrike" kern="1200" cap="none" spc="0" normalizeH="0" baseline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127500" y="1659910"/>
            <a:ext cx="2583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Sydney, Australia</a:t>
            </a:r>
          </a:p>
        </p:txBody>
      </p:sp>
      <p:sp>
        <p:nvSpPr>
          <p:cNvPr id="7" name="TekstSylinder 6"/>
          <p:cNvSpPr txBox="1"/>
          <p:nvPr/>
        </p:nvSpPr>
        <p:spPr>
          <a:xfrm>
            <a:off x="8661400" y="2029242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  Operahuset</a:t>
            </a:r>
          </a:p>
        </p:txBody>
      </p:sp>
      <p:sp>
        <p:nvSpPr>
          <p:cNvPr id="8" name="TekstSylinder 7"/>
          <p:cNvSpPr txBox="1"/>
          <p:nvPr/>
        </p:nvSpPr>
        <p:spPr>
          <a:xfrm>
            <a:off x="6711373" y="2367796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b="1" dirty="0">
                <a:solidFill>
                  <a:schemeClr val="tx1">
                    <a:lumMod val="75000"/>
                  </a:schemeClr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Hvitt og brunt</a:t>
            </a:r>
          </a:p>
        </p:txBody>
      </p:sp>
      <p:sp>
        <p:nvSpPr>
          <p:cNvPr id="10" name="TekstSylinder 9"/>
          <p:cNvSpPr txBox="1"/>
          <p:nvPr/>
        </p:nvSpPr>
        <p:spPr>
          <a:xfrm>
            <a:off x="4994563" y="2844849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Ja</a:t>
            </a:r>
          </a:p>
        </p:txBody>
      </p:sp>
      <p:sp>
        <p:nvSpPr>
          <p:cNvPr id="11" name="TekstSylinder 10"/>
          <p:cNvSpPr txBox="1"/>
          <p:nvPr/>
        </p:nvSpPr>
        <p:spPr>
          <a:xfrm>
            <a:off x="7957127" y="3214181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Fire</a:t>
            </a:r>
          </a:p>
        </p:txBody>
      </p:sp>
      <p:sp>
        <p:nvSpPr>
          <p:cNvPr id="12" name="TekstSylinder 11"/>
          <p:cNvSpPr txBox="1"/>
          <p:nvPr/>
        </p:nvSpPr>
        <p:spPr>
          <a:xfrm>
            <a:off x="10495973" y="3552735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  Et ”slott”</a:t>
            </a:r>
          </a:p>
        </p:txBody>
      </p:sp>
      <p:sp>
        <p:nvSpPr>
          <p:cNvPr id="13" name="TekstSylinder 12"/>
          <p:cNvSpPr txBox="1"/>
          <p:nvPr/>
        </p:nvSpPr>
        <p:spPr>
          <a:xfrm>
            <a:off x="10274300" y="3891289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Tre</a:t>
            </a:r>
          </a:p>
        </p:txBody>
      </p:sp>
      <p:sp>
        <p:nvSpPr>
          <p:cNvPr id="14" name="TekstSylinder 13"/>
          <p:cNvSpPr txBox="1"/>
          <p:nvPr/>
        </p:nvSpPr>
        <p:spPr>
          <a:xfrm>
            <a:off x="5645726" y="4363561"/>
            <a:ext cx="301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Det australske flagget</a:t>
            </a:r>
          </a:p>
        </p:txBody>
      </p:sp>
      <p:sp>
        <p:nvSpPr>
          <p:cNvPr id="15" name="TekstSylinder 14"/>
          <p:cNvSpPr txBox="1"/>
          <p:nvPr/>
        </p:nvSpPr>
        <p:spPr>
          <a:xfrm>
            <a:off x="7663873" y="4702115"/>
            <a:ext cx="391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Blått </a:t>
            </a:r>
            <a:r>
              <a:rPr lang="nn-NO" b="1" dirty="0" err="1">
                <a:solidFill>
                  <a:schemeClr val="tx1">
                    <a:lumMod val="75000"/>
                  </a:schemeClr>
                </a:solidFill>
              </a:rPr>
              <a:t>m/hvite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stjerner og det  </a:t>
            </a:r>
          </a:p>
          <a:p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   britiske flagget</a:t>
            </a:r>
          </a:p>
        </p:txBody>
      </p:sp>
      <p:sp>
        <p:nvSpPr>
          <p:cNvPr id="16" name="TekstSylinder 15"/>
          <p:cNvSpPr txBox="1"/>
          <p:nvPr/>
        </p:nvSpPr>
        <p:spPr>
          <a:xfrm>
            <a:off x="5645726" y="5117614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Nei</a:t>
            </a:r>
          </a:p>
        </p:txBody>
      </p:sp>
      <p:sp>
        <p:nvSpPr>
          <p:cNvPr id="17" name="TekstSylinder 16"/>
          <p:cNvSpPr txBox="1"/>
          <p:nvPr/>
        </p:nvSpPr>
        <p:spPr>
          <a:xfrm>
            <a:off x="7153563" y="5456168"/>
            <a:ext cx="215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600" dirty="0">
                <a:solidFill>
                  <a:srgbClr val="0000FF"/>
                </a:solidFill>
              </a:rPr>
              <a:t>   </a:t>
            </a:r>
            <a:r>
              <a:rPr lang="nn-NO" b="1" dirty="0">
                <a:solidFill>
                  <a:schemeClr val="tx1">
                    <a:lumMod val="75000"/>
                  </a:schemeClr>
                </a:solidFill>
              </a:rPr>
              <a:t>Nei</a:t>
            </a: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55280" y="1930400"/>
            <a:ext cx="7689020" cy="4365537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Del inn i nye grupper på 6. Tre og tre går sammen og danner  to lag som skal spille mot hverandre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Skyv pulter og stoler inn til veggene, gangen kan også brukes. Gruppene fordeler seg så de har litt gulvplass 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velger seg én gjenstand hver (for eksempel én sko, et skjerf, et </a:t>
            </a:r>
            <a:r>
              <a:rPr lang="nb-NO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penal</a:t>
            </a: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) Disse brukes som brikker. Husk hvilke gjenstander som tilhører ditt lag, det er kun lov til å flytte på ditt lags gjenstander i spillet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Målet er å få lagets 3 gjenstander på en linje, enten vannrett, loddrett eller diagonalt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Tenk at du har et spillebrett foran deg, som er et rutenett på 3x3 ruter. Marker midten med noe lite (for eksempel et viskelær)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Ta stein-saks-papir om hvilket lag som begynner runden. Lagene flytter annenhver gang</a:t>
            </a: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280" y="0"/>
            <a:ext cx="7981120" cy="1500320"/>
          </a:xfrm>
        </p:spPr>
        <p:txBody>
          <a:bodyPr/>
          <a:lstStyle/>
          <a:p>
            <a:r>
              <a:rPr lang="nb-NO" dirty="0"/>
              <a:t>Tre på rad (15-20 min)</a:t>
            </a: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4700" y="1617551"/>
            <a:ext cx="3691466" cy="426048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963968" y="5514582"/>
            <a:ext cx="1614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   Pixabay.com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e 6"/>
          <p:cNvPicPr>
            <a:picLocks noChangeAspect="1"/>
          </p:cNvPicPr>
          <p:nvPr/>
        </p:nvPicPr>
        <p:blipFill>
          <a:blip r:embed="rId3"/>
          <a:srcRect l="2953" r="7874"/>
          <a:stretch>
            <a:fillRect/>
          </a:stretch>
        </p:blipFill>
        <p:spPr>
          <a:xfrm>
            <a:off x="-1" y="1500320"/>
            <a:ext cx="3510095" cy="4163089"/>
          </a:xfrm>
          <a:prstGeom prst="rect">
            <a:avLst/>
          </a:prstGeom>
        </p:spPr>
      </p:pic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855280" y="1930400"/>
            <a:ext cx="7689020" cy="4365537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står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i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sirkel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Ha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litt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avstand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mellom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hverandre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En person starter med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“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Zip”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av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sidepersonene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mens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han/hun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høyt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ZIP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og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gjør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følgende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bevegelse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: lat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sender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frisbee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personen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Zip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kun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sendes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sideveis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Zip´en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går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rundt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i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sirkelen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noen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gjør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“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Zap”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Bevegelsen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Zap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strekke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armene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ut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foran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kroppen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holder en pistol.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Sikt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ønsket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person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mens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høyt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ZAP.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Mottakspersonen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velge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Zap´e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Zip´e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videre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Zap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kun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sendes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tvers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over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sirkelen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,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aldri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av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sidepersonene</a:t>
            </a:r>
            <a:endParaRPr lang="en-US" sz="20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Man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også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gjøre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“</a:t>
            </a:r>
            <a:r>
              <a:rPr lang="en-US" sz="2000" b="1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Boing</a:t>
            </a:r>
            <a:r>
              <a:rPr lang="en-US" sz="20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”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Når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boing´er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en Zip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eller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Zap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betyr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at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blokkerer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og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sender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turen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tilbake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personen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sendte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deg.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Kroppsbevegelsen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til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Boing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krysse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armene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foran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på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brystet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(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om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beskytter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deg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selv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),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mens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du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sier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en-US" sz="20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høyt</a:t>
            </a:r>
            <a:r>
              <a:rPr lang="en-US" sz="20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BOING</a:t>
            </a:r>
          </a:p>
          <a:p>
            <a:pPr marL="178308" lvl="0" indent="-178308" defTabSz="713232">
              <a:spcBef>
                <a:spcPts val="780"/>
              </a:spcBef>
            </a:pPr>
            <a:endParaRPr lang="en-US" sz="2000" i="1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55280" y="0"/>
            <a:ext cx="7981120" cy="1500320"/>
          </a:xfrm>
        </p:spPr>
        <p:txBody>
          <a:bodyPr/>
          <a:lstStyle/>
          <a:p>
            <a:r>
              <a:rPr lang="en-US" sz="2800" dirty="0"/>
              <a:t>Zip-Zap-</a:t>
            </a:r>
            <a:r>
              <a:rPr lang="en-US" sz="2800" dirty="0" err="1"/>
              <a:t>Boing</a:t>
            </a:r>
            <a:r>
              <a:rPr lang="en-US" sz="2800" dirty="0"/>
              <a:t> (15 min)</a:t>
            </a:r>
            <a:endParaRPr lang="nb-NO" dirty="0"/>
          </a:p>
        </p:txBody>
      </p:sp>
      <p:sp>
        <p:nvSpPr>
          <p:cNvPr id="5" name="Rektangel 4"/>
          <p:cNvSpPr/>
          <p:nvPr/>
        </p:nvSpPr>
        <p:spPr>
          <a:xfrm>
            <a:off x="-1" y="5143500"/>
            <a:ext cx="1614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>
                <a:solidFill>
                  <a:schemeClr val="bg1">
                    <a:lumMod val="75000"/>
                  </a:schemeClr>
                </a:solidFill>
              </a:rPr>
              <a:t>  </a:t>
            </a:r>
            <a:r>
              <a:rPr lang="nn-NO" sz="1000" dirty="0">
                <a:solidFill>
                  <a:schemeClr val="bg1">
                    <a:lumMod val="85000"/>
                  </a:schemeClr>
                </a:solidFill>
              </a:rPr>
              <a:t>Freepik.com</a:t>
            </a:r>
          </a:p>
        </p:txBody>
      </p:sp>
      <p:sp>
        <p:nvSpPr>
          <p:cNvPr id="8" name="TekstSylinder 7"/>
          <p:cNvSpPr txBox="1"/>
          <p:nvPr/>
        </p:nvSpPr>
        <p:spPr>
          <a:xfrm rot="19126560">
            <a:off x="222159" y="1941438"/>
            <a:ext cx="7890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solidFill>
                  <a:srgbClr val="FF6600"/>
                </a:solidFill>
                <a:latin typeface="American Typewriter"/>
              </a:rPr>
              <a:t>  </a:t>
            </a:r>
            <a:r>
              <a:rPr lang="nn-NO" sz="1800" b="1" dirty="0">
                <a:latin typeface="American Typewriter"/>
              </a:rPr>
              <a:t>ZIP</a:t>
            </a:r>
          </a:p>
        </p:txBody>
      </p:sp>
      <p:sp>
        <p:nvSpPr>
          <p:cNvPr id="9" name="TekstSylinder 8"/>
          <p:cNvSpPr txBox="1"/>
          <p:nvPr/>
        </p:nvSpPr>
        <p:spPr>
          <a:xfrm rot="20238958">
            <a:off x="21566" y="2758257"/>
            <a:ext cx="1283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solidFill>
                  <a:srgbClr val="FF6600"/>
                </a:solidFill>
                <a:latin typeface="American Typewriter"/>
              </a:rPr>
              <a:t>   </a:t>
            </a:r>
            <a:r>
              <a:rPr lang="nn-NO" sz="1800" b="1" dirty="0">
                <a:latin typeface="American Typewriter"/>
              </a:rPr>
              <a:t>BOING</a:t>
            </a:r>
          </a:p>
        </p:txBody>
      </p:sp>
      <p:sp>
        <p:nvSpPr>
          <p:cNvPr id="10" name="TekstSylinder 9"/>
          <p:cNvSpPr txBox="1"/>
          <p:nvPr/>
        </p:nvSpPr>
        <p:spPr>
          <a:xfrm rot="1263393">
            <a:off x="1128048" y="2340344"/>
            <a:ext cx="972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800" dirty="0">
                <a:solidFill>
                  <a:srgbClr val="FF6600"/>
                </a:solidFill>
                <a:latin typeface="American Typewriter"/>
              </a:rPr>
              <a:t>  </a:t>
            </a:r>
            <a:r>
              <a:rPr lang="nn-NO" sz="1800" b="1" dirty="0">
                <a:latin typeface="American Typewriter"/>
              </a:rPr>
              <a:t>ZAP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617843" y="2246242"/>
            <a:ext cx="7981121" cy="4205357"/>
          </a:xfrm>
        </p:spPr>
        <p:txBody>
          <a:bodyPr>
            <a:normAutofit/>
          </a:bodyPr>
          <a:lstStyle/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Bruk </a:t>
            </a:r>
            <a:r>
              <a:rPr lang="nb-NO" sz="2300" dirty="0" err="1">
                <a:solidFill>
                  <a:schemeClr val="tx1"/>
                </a:solidFill>
              </a:rPr>
              <a:t>Youtube</a:t>
            </a:r>
            <a:r>
              <a:rPr lang="nb-NO" sz="2300" dirty="0">
                <a:solidFill>
                  <a:schemeClr val="tx1"/>
                </a:solidFill>
              </a:rPr>
              <a:t> eller liknende for å finne en fengende låt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En person leder leken, resten av deltakerne går rundt på gulvet til musikk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Personen som leder leken skal rope ut forskjellige kroppsdeler, for eksempel: ”Arm”. Kun kroppsdeler  som står på listen (se samlingsbeskrivelse) er lov. Om noen bruker andre kroppsdeler er de ute av leken </a:t>
            </a:r>
          </a:p>
          <a:p>
            <a:pPr marL="228600" lvl="0" indent="-228600"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/>
                </a:solidFill>
              </a:rPr>
              <a:t>Når musikken skrus av må alle skynde seg å ta på den kroppsdelen som ropes ut hos en annen person (for eksempel arm)  – og fryse posisjonen til musikken skrus på igjen. Det samme gjentas med de andre kroppsdelene</a:t>
            </a:r>
          </a:p>
          <a:p>
            <a:endParaRPr lang="nb-NO" sz="2300" dirty="0"/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/>
              <a:t>Finn en kroppsdel (5 min)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8219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12991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8E89D5E-1885-4160-AC77-CC471DD1D0D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4659" tIns="52330" rIns="104659" bIns="52330"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0D2BD1-98F9-412D-905B-3A843EF4078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2971801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43282" y="712268"/>
            <a:ext cx="3370999" cy="5502264"/>
          </a:xfrm>
        </p:spPr>
        <p:txBody>
          <a:bodyPr>
            <a:normAutofit/>
          </a:bodyPr>
          <a:lstStyle/>
          <a:p>
            <a:r>
              <a:rPr lang="nb-NO" dirty="0">
                <a:solidFill>
                  <a:srgbClr val="FFFFFF"/>
                </a:solidFill>
              </a:rPr>
              <a:t>LINE-UP</a:t>
            </a:r>
            <a:br>
              <a:rPr lang="nb-NO" dirty="0">
                <a:solidFill>
                  <a:srgbClr val="FFFFFF"/>
                </a:solidFill>
              </a:rPr>
            </a:br>
            <a:r>
              <a:rPr lang="nb-NO" dirty="0">
                <a:solidFill>
                  <a:srgbClr val="FFFFFF"/>
                </a:solidFill>
              </a:rPr>
              <a:t>(5 min)</a:t>
            </a:r>
          </a:p>
        </p:txBody>
      </p:sp>
      <p:graphicFrame>
        <p:nvGraphicFramePr>
          <p:cNvPr id="5" name="Plassholder for innhold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020179"/>
              </p:ext>
            </p:extLst>
          </p:nvPr>
        </p:nvGraphicFramePr>
        <p:xfrm>
          <a:off x="5280027" y="642941"/>
          <a:ext cx="6269039" cy="5572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74370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2857500"/>
            <a:ext cx="3756537" cy="3160569"/>
          </a:xfrm>
        </p:spPr>
        <p:txBody>
          <a:bodyPr/>
          <a:lstStyle/>
          <a:p>
            <a:r>
              <a:rPr lang="nb-NO" sz="2300" b="1" dirty="0">
                <a:solidFill>
                  <a:schemeClr val="tx1">
                    <a:lumMod val="75000"/>
                  </a:schemeClr>
                </a:solidFill>
              </a:rPr>
              <a:t>Kort fortalt – Livsmestring, episode 7</a:t>
            </a:r>
          </a:p>
          <a:p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https://tv.nrk.no/serie/kort-fortalt-livsmestring/sesong/2/episode/7/avspiller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</a:rPr>
              <a:t> </a:t>
            </a:r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4"/>
          <a:srcRect t="-37425" b="-37425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6" name="Tittel 1"/>
          <p:cNvSpPr txBox="1">
            <a:spLocks/>
          </p:cNvSpPr>
          <p:nvPr/>
        </p:nvSpPr>
        <p:spPr>
          <a:xfrm>
            <a:off x="7663070" y="1417023"/>
            <a:ext cx="4859867" cy="1104636"/>
          </a:xfrm>
          <a:prstGeom prst="rect">
            <a:avLst/>
          </a:prstGeom>
        </p:spPr>
        <p:txBody>
          <a:bodyPr vert="horz" lIns="81637" tIns="40819" rIns="81637" bIns="40819" rtlCol="0" anchor="ctr">
            <a:normAutofit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Se film: Er du tilstede? </a:t>
            </a:r>
          </a:p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(3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7663070" y="3268806"/>
            <a:ext cx="3756537" cy="3160569"/>
          </a:xfrm>
        </p:spPr>
        <p:txBody>
          <a:bodyPr/>
          <a:lstStyle/>
          <a:p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hlinkClick r:id="rId3"/>
              </a:rPr>
              <a:t>https://m.youtube.com/watch?v=he5fyJqWwpI</a:t>
            </a:r>
            <a:endParaRPr lang="nb-NO" sz="2300" u="sng" dirty="0">
              <a:solidFill>
                <a:schemeClr val="tx1">
                  <a:lumMod val="75000"/>
                </a:schemeClr>
              </a:solidFill>
            </a:endParaRPr>
          </a:p>
          <a:p>
            <a:endParaRPr lang="nb-NO" sz="2300" dirty="0">
              <a:solidFill>
                <a:schemeClr val="tx1">
                  <a:lumMod val="75000"/>
                </a:schemeClr>
              </a:solidFill>
            </a:endParaRPr>
          </a:p>
          <a:p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Husk å skru på engelsk teksting i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</a:rPr>
              <a:t>Youtube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</a:rPr>
              <a:t>!</a:t>
            </a:r>
          </a:p>
          <a:p>
            <a:endParaRPr lang="nb-NO" sz="2300" u="sng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Tittel 1"/>
          <p:cNvSpPr txBox="1">
            <a:spLocks/>
          </p:cNvSpPr>
          <p:nvPr/>
        </p:nvSpPr>
        <p:spPr>
          <a:xfrm>
            <a:off x="7663071" y="1206500"/>
            <a:ext cx="4179680" cy="1551602"/>
          </a:xfrm>
          <a:prstGeom prst="rect">
            <a:avLst/>
          </a:prstGeom>
        </p:spPr>
        <p:txBody>
          <a:bodyPr vert="horz" lIns="81637" tIns="40819" rIns="81637" bIns="40819" rtlCol="0" anchor="ctr">
            <a:normAutofit fontScale="92500" lnSpcReduction="20000"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Se filmklipp: </a:t>
            </a:r>
            <a:r>
              <a:rPr lang="nb-NO" sz="3500" b="1" dirty="0" err="1">
                <a:latin typeface="+mj-lt"/>
                <a:ea typeface="+mj-ea"/>
                <a:cs typeface="+mj-cs"/>
              </a:rPr>
              <a:t>Mindfulness</a:t>
            </a:r>
            <a:r>
              <a:rPr lang="nb-NO" sz="3500" b="1" dirty="0">
                <a:latin typeface="+mj-lt"/>
                <a:ea typeface="+mj-ea"/>
                <a:cs typeface="+mj-cs"/>
              </a:rPr>
              <a:t> </a:t>
            </a:r>
            <a:r>
              <a:rPr lang="nb-NO" sz="3500" b="1" dirty="0" err="1">
                <a:latin typeface="+mj-lt"/>
                <a:ea typeface="+mj-ea"/>
                <a:cs typeface="+mj-cs"/>
              </a:rPr>
              <a:t>Meditation</a:t>
            </a:r>
            <a:r>
              <a:rPr lang="nb-NO" sz="3500" b="1" dirty="0">
                <a:latin typeface="+mj-lt"/>
                <a:ea typeface="+mj-ea"/>
                <a:cs typeface="+mj-cs"/>
              </a:rPr>
              <a:t> in The Big Bang </a:t>
            </a:r>
            <a:r>
              <a:rPr lang="nb-NO" sz="3500" b="1" dirty="0" err="1">
                <a:latin typeface="+mj-lt"/>
                <a:ea typeface="+mj-ea"/>
                <a:cs typeface="+mj-cs"/>
              </a:rPr>
              <a:t>Theory</a:t>
            </a:r>
            <a:r>
              <a:rPr lang="nb-NO" sz="3500" b="1" dirty="0">
                <a:latin typeface="+mj-lt"/>
                <a:ea typeface="+mj-ea"/>
                <a:cs typeface="+mj-cs"/>
              </a:rPr>
              <a:t> (2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lassholder for innhold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5577" b="-35577"/>
          <a:stretch>
            <a:fillRect/>
          </a:stretch>
        </p:blipFill>
        <p:spPr>
          <a:xfrm>
            <a:off x="0" y="-254001"/>
            <a:ext cx="7037408" cy="7349067"/>
          </a:xfrm>
        </p:spPr>
      </p:pic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ekst 1">
            <a:extLst>
              <a:ext uri="{FF2B5EF4-FFF2-40B4-BE49-F238E27FC236}">
                <a16:creationId xmlns:a16="http://schemas.microsoft.com/office/drawing/2014/main" id="{D77C4BF5-5BBB-DE45-9C4A-923D09ABE45C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10881" y="1998133"/>
            <a:ext cx="7371520" cy="3881507"/>
          </a:xfrm>
        </p:spPr>
        <p:txBody>
          <a:bodyPr>
            <a:normAutofit lnSpcReduction="10000"/>
          </a:bodyPr>
          <a:lstStyle/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Slukk lyset i rommet</a:t>
            </a: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setter seg i en komfortabel posisjon og lukker øynene. De får følgende oppgave; lytt og legg merke til:</a:t>
            </a:r>
          </a:p>
          <a:p>
            <a:pPr marL="534924" lvl="1" indent="-178308" defTabSz="713232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 instrumenter hører du?</a:t>
            </a:r>
          </a:p>
          <a:p>
            <a:pPr marL="534924" lvl="1" indent="-178308" defTabSz="713232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Hører du pauser i musikken, skifte av tempo og volum?</a:t>
            </a:r>
          </a:p>
          <a:p>
            <a:pPr marL="534924" lvl="1" indent="-178308" defTabSz="713232">
              <a:spcBef>
                <a:spcPts val="390"/>
              </a:spcBef>
              <a:buFont typeface="Arial" panose="020B0604020202020204" pitchFamily="34" charset="0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 følelser/</a:t>
            </a:r>
            <a:r>
              <a:rPr lang="nb-NO" sz="2300" b="1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sinnstemning</a:t>
            </a: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(er) får du?</a:t>
            </a: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Spill av musikk herfra: 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3"/>
              </a:rPr>
              <a:t>https://www.youtube.com/watch?v=h3lWwMHFhnA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   (fade ned musikk etter 2:15)</a:t>
            </a:r>
          </a:p>
          <a:p>
            <a:pPr marL="178308" lvl="0" indent="-178308" defTabSz="713232">
              <a:spcBef>
                <a:spcPts val="780"/>
              </a:spcBef>
              <a:buFont typeface="Arial" panose="020B0604020202020204" pitchFamily="34" charset="0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Del tilbakemeldingene og opplevelsene i plenum </a:t>
            </a:r>
          </a:p>
          <a:p>
            <a:endParaRPr lang="nb-NO" dirty="0">
              <a:solidFill>
                <a:schemeClr val="accent3"/>
              </a:solidFill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C0FA9807-ADA6-A343-921A-E07D03FF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10880" y="0"/>
            <a:ext cx="7981120" cy="1500320"/>
          </a:xfrm>
        </p:spPr>
        <p:txBody>
          <a:bodyPr>
            <a:normAutofit/>
          </a:bodyPr>
          <a:lstStyle/>
          <a:p>
            <a:r>
              <a:rPr lang="en-US" sz="3500" dirty="0"/>
              <a:t>Mindful </a:t>
            </a:r>
            <a:r>
              <a:rPr lang="en-US" sz="3500" dirty="0" err="1"/>
              <a:t>lytting</a:t>
            </a:r>
            <a:r>
              <a:rPr lang="en-US" sz="3500" dirty="0"/>
              <a:t> </a:t>
            </a:r>
            <a:r>
              <a:rPr lang="en-US" sz="3500" dirty="0" err="1"/>
              <a:t>til</a:t>
            </a:r>
            <a:r>
              <a:rPr lang="en-US" sz="3500" dirty="0"/>
              <a:t> </a:t>
            </a:r>
            <a:r>
              <a:rPr lang="en-US" sz="3500" dirty="0" err="1"/>
              <a:t>musikk</a:t>
            </a:r>
            <a:r>
              <a:rPr lang="en-US" sz="3500" dirty="0"/>
              <a:t> (3 min)</a:t>
            </a:r>
            <a:endParaRPr lang="nb-NO" sz="3500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/>
          <a:srcRect r="49890"/>
          <a:stretch>
            <a:fillRect/>
          </a:stretch>
        </p:blipFill>
        <p:spPr>
          <a:xfrm>
            <a:off x="-177800" y="0"/>
            <a:ext cx="3977454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0" y="6611779"/>
            <a:ext cx="161413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  <a:latin typeface="Century Gothic"/>
              </a:rPr>
              <a:t>Freepik.com</a:t>
            </a:r>
          </a:p>
        </p:txBody>
      </p:sp>
    </p:spTree>
    <p:extLst>
      <p:ext uri="{BB962C8B-B14F-4D97-AF65-F5344CB8AC3E}">
        <p14:creationId xmlns:p14="http://schemas.microsoft.com/office/powerpoint/2010/main" val="486478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49E89FE-AB51-BD4B-A525-9D721A0EC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n-NO" dirty="0"/>
              <a:t>Lærer leser </a:t>
            </a:r>
            <a:r>
              <a:rPr lang="nn-NO" dirty="0" err="1"/>
              <a:t>høyt</a:t>
            </a:r>
            <a:r>
              <a:rPr lang="nn-NO" dirty="0"/>
              <a:t>... (20 min)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1825624"/>
            <a:ext cx="10993584" cy="4625975"/>
          </a:xfrm>
        </p:spPr>
        <p:txBody>
          <a:bodyPr>
            <a:normAutofit/>
          </a:bodyPr>
          <a:lstStyle/>
          <a:p>
            <a:pPr marL="0" lvl="0" indent="0" defTabSz="713232">
              <a:spcBef>
                <a:spcPts val="180"/>
              </a:spcBef>
              <a:buNone/>
            </a:pPr>
            <a:r>
              <a:rPr lang="nb-NO" sz="2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”Vi er en hel generasjon som har mistet kontrollen” av Hannah (15),</a:t>
            </a:r>
          </a:p>
          <a:p>
            <a:pPr marL="0" lvl="0" indent="0" defTabSz="713232">
              <a:spcBef>
                <a:spcPts val="180"/>
              </a:spcBef>
              <a:buNone/>
            </a:pP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2"/>
              </a:rPr>
              <a:t>https://www.aftenposten.no/meninger/sid/i/MRWQAr/vi-er-en-hel-generasjon-som-har-mistet-kontrollen#xtor=RSS-3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635508" lvl="1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19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2 minutters summeoppgave med skulderpartner</a:t>
            </a:r>
          </a:p>
          <a:p>
            <a:pPr marL="1156716" lvl="2" indent="-342900" defTabSz="713232">
              <a:spcBef>
                <a:spcPts val="390"/>
              </a:spcBef>
              <a:buFont typeface="+mj-lt"/>
              <a:buAutoNum type="arabicParenR"/>
            </a:pPr>
            <a:r>
              <a:rPr lang="nb-NO" sz="19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Hvorfor tror du noen bruker så mange timer på </a:t>
            </a:r>
            <a:r>
              <a:rPr lang="nb-NO" sz="19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skrolling</a:t>
            </a:r>
            <a:r>
              <a:rPr lang="nb-NO" sz="19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hver dag og utvikler mobilavhengighet? (1´erne deler med 2´erne, og 3´erne med 4´erne)</a:t>
            </a:r>
          </a:p>
          <a:p>
            <a:pPr marL="178308" lvl="0" indent="-178308" defTabSz="713232">
              <a:spcBef>
                <a:spcPts val="780"/>
              </a:spcBef>
              <a:buNone/>
            </a:pP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0" lvl="0" indent="0" defTabSz="713232">
              <a:spcBef>
                <a:spcPts val="180"/>
              </a:spcBef>
              <a:buNone/>
            </a:pPr>
            <a:r>
              <a:rPr lang="nb-NO" sz="2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”Tre tips til deg som er avhengig av mobilen” av Lea </a:t>
            </a:r>
            <a:r>
              <a:rPr lang="nb-NO" sz="2500" b="1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Dalaaker</a:t>
            </a:r>
            <a:r>
              <a:rPr lang="nb-NO" sz="25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Eckersberg,</a:t>
            </a:r>
          </a:p>
          <a:p>
            <a:pPr marL="0" lvl="0" indent="0" defTabSz="713232">
              <a:spcBef>
                <a:spcPts val="180"/>
              </a:spcBef>
              <a:buNone/>
            </a:pP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  <a:hlinkClick r:id="rId3"/>
              </a:rPr>
              <a:t>https://www.aftenposten.no/meninger/sid/i/kaOpXa/tre-tips-til-deg-som-er-avhengig-av-mobilen-lea-dalaaker-eckersberg</a:t>
            </a:r>
            <a:r>
              <a:rPr lang="nb-NO" sz="2300" u="sng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</a:p>
          <a:p>
            <a:pPr marL="635508" lvl="1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19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2 minutters summeoppgave med skulderpartner </a:t>
            </a:r>
          </a:p>
          <a:p>
            <a:pPr marL="1156716" lvl="2" indent="-342900" defTabSz="713232">
              <a:spcBef>
                <a:spcPts val="390"/>
              </a:spcBef>
              <a:buFont typeface="+mj-lt"/>
              <a:buAutoNum type="arabicParenR" startAt="2"/>
            </a:pPr>
            <a:r>
              <a:rPr lang="nb-NO" sz="19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Hvilke konsekvenser kan mobilavhengighet ha?                                                                                           (1´erne deler med 2´erne, og 3´erne med 4´erne)                                                                              </a:t>
            </a:r>
          </a:p>
          <a:p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CCB6C96-CDDD-A849-ACDD-B76DFF5F0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889" y="650875"/>
            <a:ext cx="10993584" cy="4349750"/>
          </a:xfrm>
        </p:spPr>
        <p:txBody>
          <a:bodyPr>
            <a:normAutofit/>
          </a:bodyPr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4 minutters fellessamtale i gruppen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 startAt="3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Hva hadde du brukt tiden på dersom du ikke kunne bruke mobilen de neste tre dagene?</a:t>
            </a:r>
          </a:p>
          <a:p>
            <a:pPr marL="699516" lvl="1" indent="-342900" defTabSz="713232">
              <a:spcBef>
                <a:spcPts val="390"/>
              </a:spcBef>
              <a:buFont typeface="+mj-lt"/>
              <a:buAutoNum type="arabicParenR" startAt="3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Hvordan kan man bli mer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mindful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i en hverdag der mobilen tar så mye av oppmerksomheten?</a:t>
            </a:r>
          </a:p>
          <a:p>
            <a:pPr marL="178308" lvl="0" indent="-178308" defTabSz="713232">
              <a:spcBef>
                <a:spcPts val="780"/>
              </a:spcBef>
              <a:buNone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 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6 minutters plenumssamtale i klassen</a:t>
            </a:r>
            <a:endParaRPr lang="nb-NO" sz="23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marL="534924" lvl="1" indent="-178308" defTabSz="713232">
              <a:spcBef>
                <a:spcPts val="39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Alle deler sine tanker i plenum. Lærer er ordstyrer og sørger for at samtalen flyter, og at alle får sagt det de ønsker å si. </a:t>
            </a:r>
            <a:r>
              <a:rPr lang="nb-NO" sz="2300" dirty="0" err="1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Repetér</a:t>
            </a: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de fire spørsmålene og hør elevenes meninger.</a:t>
            </a: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/>
          <a:srcRect l="4528" r="6792" b="5098"/>
          <a:stretch>
            <a:fillRect/>
          </a:stretch>
        </p:blipFill>
        <p:spPr>
          <a:xfrm>
            <a:off x="904875" y="4810125"/>
            <a:ext cx="2338410" cy="1667001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3"/>
          <a:srcRect l="10188" t="5098" r="4528" b="3399"/>
          <a:stretch>
            <a:fillRect/>
          </a:stretch>
        </p:blipFill>
        <p:spPr>
          <a:xfrm>
            <a:off x="4394684" y="4803118"/>
            <a:ext cx="2342180" cy="1674008"/>
          </a:xfrm>
          <a:prstGeom prst="rect">
            <a:avLst/>
          </a:prstGeom>
        </p:spPr>
      </p:pic>
      <p:pic>
        <p:nvPicPr>
          <p:cNvPr id="7" name="Plassholder for innhold 4" descr="mobil2.jpg"/>
          <p:cNvPicPr>
            <a:picLocks noChangeAspect="1"/>
          </p:cNvPicPr>
          <p:nvPr/>
        </p:nvPicPr>
        <p:blipFill>
          <a:blip r:embed="rId4"/>
          <a:srcRect l="18867" t="13822" r="18867" b="19487"/>
          <a:stretch>
            <a:fillRect/>
          </a:stretch>
        </p:blipFill>
        <p:spPr>
          <a:xfrm>
            <a:off x="7913176" y="4803118"/>
            <a:ext cx="2332547" cy="1663700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 rot="16200000">
            <a:off x="6137828" y="5103648"/>
            <a:ext cx="9518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Freepik.com</a:t>
            </a:r>
            <a:endParaRPr lang="nn-NO" sz="1000" dirty="0">
              <a:solidFill>
                <a:schemeClr val="bg1">
                  <a:lumMod val="65000"/>
                </a:schemeClr>
              </a:solidFill>
              <a:latin typeface="Century Gothic"/>
            </a:endParaRPr>
          </a:p>
        </p:txBody>
      </p:sp>
      <p:sp>
        <p:nvSpPr>
          <p:cNvPr id="9" name="Rektangel 8"/>
          <p:cNvSpPr/>
          <p:nvPr/>
        </p:nvSpPr>
        <p:spPr>
          <a:xfrm rot="16200000">
            <a:off x="2644249" y="5103647"/>
            <a:ext cx="95185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>
                <a:solidFill>
                  <a:schemeClr val="bg1">
                    <a:lumMod val="85000"/>
                  </a:schemeClr>
                </a:solidFill>
                <a:latin typeface="Century Gothic"/>
              </a:rPr>
              <a:t>Freepik.com</a:t>
            </a:r>
            <a:endParaRPr lang="nn-NO" sz="1000" dirty="0">
              <a:solidFill>
                <a:schemeClr val="bg1">
                  <a:lumMod val="85000"/>
                </a:schemeClr>
              </a:solidFill>
              <a:latin typeface="Century Gothic"/>
            </a:endParaRPr>
          </a:p>
        </p:txBody>
      </p:sp>
      <p:sp>
        <p:nvSpPr>
          <p:cNvPr id="10" name="Rektangel 9"/>
          <p:cNvSpPr/>
          <p:nvPr/>
        </p:nvSpPr>
        <p:spPr>
          <a:xfrm rot="16200000">
            <a:off x="9592648" y="5113980"/>
            <a:ext cx="105993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1000" dirty="0">
                <a:solidFill>
                  <a:schemeClr val="bg1">
                    <a:lumMod val="65000"/>
                  </a:schemeClr>
                </a:solidFill>
              </a:rPr>
              <a:t>  </a:t>
            </a:r>
            <a:r>
              <a:rPr lang="nb-NO" sz="1000" dirty="0">
                <a:solidFill>
                  <a:schemeClr val="bg1">
                    <a:lumMod val="65000"/>
                  </a:schemeClr>
                </a:solidFill>
                <a:latin typeface="Century Gothic"/>
              </a:rPr>
              <a:t>Pixabay.com</a:t>
            </a:r>
            <a:endParaRPr lang="nn-NO" sz="1000" dirty="0">
              <a:solidFill>
                <a:schemeClr val="bg1">
                  <a:lumMod val="65000"/>
                </a:schemeClr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1780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840EE1F8-3F67-BA43-A07C-6D18811BE08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5994400" y="2552700"/>
            <a:ext cx="5425207" cy="3632200"/>
          </a:xfrm>
        </p:spPr>
        <p:txBody>
          <a:bodyPr/>
          <a:lstStyle/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Elevene blir vist et bilde på skjermen i 1 minutt (lærer: husk stoppeklokke)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b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Det er om å gjøre å legge merke til så mange detaljer som mulig og memorere bildet så godt man kan</a:t>
            </a:r>
          </a:p>
          <a:p>
            <a:pPr marL="178308" lvl="0" indent="-178308" defTabSz="713232">
              <a:spcBef>
                <a:spcPts val="780"/>
              </a:spcBef>
              <a:buFont typeface="Arial"/>
              <a:buChar char="•"/>
            </a:pPr>
            <a:r>
              <a:rPr lang="nb-NO" sz="2300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Etter 1 minutt fjerner læreren bildet og stiller noen spørsmål knyttet til innholdet. Elevene svarer ved å rekke opp hånden</a:t>
            </a:r>
          </a:p>
          <a:p>
            <a:pPr marL="178308" lvl="0" indent="-178308" defTabSz="713232">
              <a:spcBef>
                <a:spcPts val="780"/>
              </a:spcBef>
            </a:pPr>
            <a:endParaRPr lang="nn-NO" sz="1400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lvl="0" defTabSz="713232">
              <a:lnSpc>
                <a:spcPct val="100000"/>
              </a:lnSpc>
              <a:spcBef>
                <a:spcPts val="0"/>
              </a:spcBef>
            </a:pPr>
            <a:endParaRPr lang="nn-NO" sz="1400" i="1" dirty="0">
              <a:solidFill>
                <a:schemeClr val="tx1">
                  <a:lumMod val="75000"/>
                </a:schemeClr>
              </a:solidFill>
              <a:latin typeface="Calibri"/>
              <a:ea typeface="+mn-ea"/>
              <a:cs typeface="+mn-cs"/>
            </a:endParaRPr>
          </a:p>
          <a:p>
            <a:pPr lvl="0" defTabSz="713232">
              <a:lnSpc>
                <a:spcPct val="100000"/>
              </a:lnSpc>
              <a:spcBef>
                <a:spcPts val="0"/>
              </a:spcBef>
            </a:pPr>
            <a:r>
              <a:rPr lang="nn-NO" sz="1400" i="1" dirty="0">
                <a:solidFill>
                  <a:schemeClr val="tx1">
                    <a:lumMod val="75000"/>
                  </a:schemeClr>
                </a:solidFill>
                <a:latin typeface="Calibri"/>
                <a:ea typeface="+mn-ea"/>
                <a:cs typeface="+mn-cs"/>
              </a:rPr>
              <a:t> </a:t>
            </a:r>
            <a:endParaRPr lang="nb-NO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25098" r="22884"/>
          <a:stretch>
            <a:fillRect/>
          </a:stretch>
        </p:blipFill>
        <p:spPr>
          <a:xfrm>
            <a:off x="0" y="0"/>
            <a:ext cx="5351081" cy="6858000"/>
          </a:xfrm>
          <a:prstGeom prst="rect">
            <a:avLst/>
          </a:prstGeom>
        </p:spPr>
      </p:pic>
      <p:sp>
        <p:nvSpPr>
          <p:cNvPr id="5" name="Tittel 1"/>
          <p:cNvSpPr txBox="1">
            <a:spLocks/>
          </p:cNvSpPr>
          <p:nvPr/>
        </p:nvSpPr>
        <p:spPr>
          <a:xfrm>
            <a:off x="5994400" y="1168400"/>
            <a:ext cx="4859867" cy="1104636"/>
          </a:xfrm>
          <a:prstGeom prst="rect">
            <a:avLst/>
          </a:prstGeom>
        </p:spPr>
        <p:txBody>
          <a:bodyPr vert="horz" lIns="81637" tIns="40819" rIns="81637" bIns="40819" rtlCol="0" anchor="ctr">
            <a:normAutofit/>
          </a:bodyPr>
          <a:lstStyle/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 err="1">
                <a:latin typeface="+mj-lt"/>
                <a:ea typeface="+mj-ea"/>
                <a:cs typeface="+mj-cs"/>
              </a:rPr>
              <a:t>Observér</a:t>
            </a:r>
            <a:r>
              <a:rPr lang="nb-NO" sz="3500" b="1" dirty="0">
                <a:latin typeface="+mj-lt"/>
                <a:ea typeface="+mj-ea"/>
                <a:cs typeface="+mj-cs"/>
              </a:rPr>
              <a:t> bildet</a:t>
            </a:r>
          </a:p>
          <a:p>
            <a:pPr lvl="0" defTabSz="816367">
              <a:lnSpc>
                <a:spcPct val="90000"/>
              </a:lnSpc>
              <a:spcBef>
                <a:spcPct val="0"/>
              </a:spcBef>
              <a:defRPr/>
            </a:pPr>
            <a:r>
              <a:rPr lang="nb-NO" sz="3500" b="1" dirty="0">
                <a:latin typeface="+mj-lt"/>
                <a:ea typeface="+mj-ea"/>
                <a:cs typeface="+mj-cs"/>
              </a:rPr>
              <a:t>(5 min)</a:t>
            </a:r>
            <a:endParaRPr kumimoji="0" lang="nn-NO" sz="3500" b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0" y="6611779"/>
            <a:ext cx="1193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n-NO" sz="1000" dirty="0">
                <a:solidFill>
                  <a:schemeClr val="bg1">
                    <a:lumMod val="50000"/>
                  </a:schemeClr>
                </a:solidFill>
              </a:rPr>
              <a:t>Pixabay.com</a:t>
            </a:r>
          </a:p>
        </p:txBody>
      </p:sp>
    </p:spTree>
    <p:extLst>
      <p:ext uri="{BB962C8B-B14F-4D97-AF65-F5344CB8AC3E}">
        <p14:creationId xmlns:p14="http://schemas.microsoft.com/office/powerpoint/2010/main" val="22437539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C51892F-16E4-184C-ACF8-359FB910871A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Plassholder for bilde 3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101600" y="0"/>
            <a:ext cx="46863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000" dirty="0">
                <a:solidFill>
                  <a:schemeClr val="bg1"/>
                </a:solidFill>
              </a:rPr>
              <a:t>https://commons.wikimedia.org/wiki/File:Australia_Day_(2050531524).jpg</a:t>
            </a:r>
            <a:endParaRPr lang="nn-NO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0632185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-tema">
  <a:themeElements>
    <a:clrScheme name="Egendefinert 1">
      <a:dk1>
        <a:srgbClr val="CD1719"/>
      </a:dk1>
      <a:lt1>
        <a:srgbClr val="FFFFFF"/>
      </a:lt1>
      <a:dk2>
        <a:srgbClr val="CC1619"/>
      </a:dk2>
      <a:lt2>
        <a:srgbClr val="F6E7DA"/>
      </a:lt2>
      <a:accent1>
        <a:srgbClr val="CC1619"/>
      </a:accent1>
      <a:accent2>
        <a:srgbClr val="E1E6EC"/>
      </a:accent2>
      <a:accent3>
        <a:srgbClr val="000000"/>
      </a:accent3>
      <a:accent4>
        <a:srgbClr val="F6E6DA"/>
      </a:accent4>
      <a:accent5>
        <a:srgbClr val="CC1619"/>
      </a:accent5>
      <a:accent6>
        <a:srgbClr val="F6E6DA"/>
      </a:accent6>
      <a:hlink>
        <a:srgbClr val="3573A8"/>
      </a:hlink>
      <a:folHlink>
        <a:srgbClr val="CC1619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2217</TotalTime>
  <Words>1394</Words>
  <Application>Microsoft Macintosh PowerPoint</Application>
  <PresentationFormat>Widescreen</PresentationFormat>
  <Paragraphs>123</Paragraphs>
  <Slides>14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4</vt:i4>
      </vt:variant>
      <vt:variant>
        <vt:lpstr>Lysbildetitler</vt:lpstr>
      </vt:variant>
      <vt:variant>
        <vt:i4>14</vt:i4>
      </vt:variant>
    </vt:vector>
  </HeadingPairs>
  <TitlesOfParts>
    <vt:vector size="24" baseType="lpstr">
      <vt:lpstr>American Typewriter</vt:lpstr>
      <vt:lpstr>Arial</vt:lpstr>
      <vt:lpstr>Calibri</vt:lpstr>
      <vt:lpstr>Calibri Light</vt:lpstr>
      <vt:lpstr>Century Gothic</vt:lpstr>
      <vt:lpstr>Georgia</vt:lpstr>
      <vt:lpstr>4_Office-tema</vt:lpstr>
      <vt:lpstr>5_Office-tema</vt:lpstr>
      <vt:lpstr>3_Office-tema</vt:lpstr>
      <vt:lpstr>6_Office-tema</vt:lpstr>
      <vt:lpstr>I klassen: Mindfulness</vt:lpstr>
      <vt:lpstr>LINE-UP (5 min)</vt:lpstr>
      <vt:lpstr>PowerPoint-presentasjon</vt:lpstr>
      <vt:lpstr>PowerPoint-presentasjon</vt:lpstr>
      <vt:lpstr>Mindful lytting til musikk (3 min)</vt:lpstr>
      <vt:lpstr>Lærer leser høyt... (20 min)</vt:lpstr>
      <vt:lpstr>PowerPoint-presentasjon</vt:lpstr>
      <vt:lpstr>PowerPoint-presentasjon</vt:lpstr>
      <vt:lpstr>PowerPoint-presentasjon</vt:lpstr>
      <vt:lpstr>Spørsmål:</vt:lpstr>
      <vt:lpstr>Tre på rad (15-20 min)</vt:lpstr>
      <vt:lpstr>Zip-Zap-Boing (15 min)</vt:lpstr>
      <vt:lpstr>Finn en kroppsdel (5 min)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Guro M. Dalsegg</dc:creator>
  <cp:lastModifiedBy>Anne-Kristin Imenes</cp:lastModifiedBy>
  <cp:revision>36</cp:revision>
  <dcterms:created xsi:type="dcterms:W3CDTF">2020-06-12T09:57:53Z</dcterms:created>
  <dcterms:modified xsi:type="dcterms:W3CDTF">2023-03-06T09:42:49Z</dcterms:modified>
</cp:coreProperties>
</file>