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683" r:id="rId2"/>
    <p:sldMasterId id="2147483659" r:id="rId3"/>
    <p:sldMasterId id="2147483675" r:id="rId4"/>
  </p:sldMasterIdLst>
  <p:notesMasterIdLst>
    <p:notesMasterId r:id="rId18"/>
  </p:notesMasterIdLst>
  <p:sldIdLst>
    <p:sldId id="261" r:id="rId5"/>
    <p:sldId id="274" r:id="rId6"/>
    <p:sldId id="280" r:id="rId7"/>
    <p:sldId id="266" r:id="rId8"/>
    <p:sldId id="276" r:id="rId9"/>
    <p:sldId id="264" r:id="rId10"/>
    <p:sldId id="273" r:id="rId11"/>
    <p:sldId id="279" r:id="rId12"/>
    <p:sldId id="277" r:id="rId13"/>
    <p:sldId id="271" r:id="rId14"/>
    <p:sldId id="272" r:id="rId15"/>
    <p:sldId id="278" r:id="rId16"/>
    <p:sldId id="269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59" autoAdjust="0"/>
    <p:restoredTop sz="92766"/>
  </p:normalViewPr>
  <p:slideViewPr>
    <p:cSldViewPr snapToGrid="0" snapToObjects="1">
      <p:cViewPr varScale="1">
        <p:scale>
          <a:sx n="98" d="100"/>
          <a:sy n="98" d="100"/>
        </p:scale>
        <p:origin x="208" y="5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BC4C7-D95E-3141-8E73-4C8B4F606524}" type="datetimeFigureOut">
              <a:rPr lang="nb-NO" smtClean="0"/>
              <a:t>18.02.2025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96781-3A9D-FB4B-B23F-6671C696B58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6693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Symbol" pitchFamily="2" charset="2"/>
              <a:buChar char=""/>
            </a:pPr>
            <a:r>
              <a:rPr lang="nb-NO" sz="1800" dirty="0">
                <a:solidFill>
                  <a:srgbClr val="200F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Hvordan bruker gutter og jenter sosiale medier forskjellig? </a:t>
            </a:r>
            <a:endParaRPr lang="nb-NO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nb-NO" sz="1800" dirty="0">
                <a:solidFill>
                  <a:srgbClr val="200F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Hva er likt?</a:t>
            </a:r>
            <a:endParaRPr lang="nb-NO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nb-NO" sz="1800" dirty="0">
                <a:solidFill>
                  <a:srgbClr val="200F1A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Hvordan er den digitale hverdagen bra for deg?</a:t>
            </a:r>
            <a:endParaRPr lang="nb-NO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nb-NO" sz="1800" dirty="0">
                <a:solidFill>
                  <a:srgbClr val="200F1A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Hva er utfordringene i en digital hverdag?</a:t>
            </a:r>
            <a:endParaRPr lang="nb-NO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nb-NO" sz="1800" dirty="0">
                <a:solidFill>
                  <a:srgbClr val="200F1A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Hvis du skulle laget deg noen gode digitale vaner - hva skulle de vært? </a:t>
            </a:r>
            <a:endParaRPr lang="nb-NO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nb-NO" sz="1800" dirty="0">
                <a:solidFill>
                  <a:srgbClr val="200F1A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Hva tror du bekymrer voksengenerasjonen aller mest med skjermbruk? </a:t>
            </a:r>
            <a:endParaRPr lang="nb-NO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nb-NO" sz="1800" dirty="0">
                <a:solidFill>
                  <a:srgbClr val="200F1A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Hva syns du om å ta digitale pauser?</a:t>
            </a:r>
            <a:endParaRPr lang="nb-NO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nb-NO" sz="1800" dirty="0">
                <a:solidFill>
                  <a:srgbClr val="200F1A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Hva har du begynt å tenke på i dag?</a:t>
            </a:r>
            <a:endParaRPr lang="nb-NO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nb-NO" sz="1800" dirty="0">
                <a:solidFill>
                  <a:srgbClr val="200F1A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Til slutt: Hvordan var det å snakke sammen på denne måten?</a:t>
            </a:r>
            <a:endParaRPr lang="nb-NO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96781-3A9D-FB4B-B23F-6671C696B58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1468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Filmeksempel: Digital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detox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48 timer (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tube: </a:t>
            </a:r>
            <a:r>
              <a:rPr lang="nb-NO" b="1" i="0" dirty="0" err="1">
                <a:solidFill>
                  <a:srgbClr val="0F0F0F"/>
                </a:solidFill>
                <a:effectLst/>
                <a:latin typeface="YouTube Sans"/>
              </a:rPr>
              <a:t>Can</a:t>
            </a:r>
            <a:r>
              <a:rPr lang="nb-NO" b="1" i="0" dirty="0">
                <a:solidFill>
                  <a:srgbClr val="0F0F0F"/>
                </a:solidFill>
                <a:effectLst/>
                <a:latin typeface="YouTube Sans"/>
              </a:rPr>
              <a:t> teens </a:t>
            </a:r>
            <a:r>
              <a:rPr lang="nb-NO" b="1" i="0" dirty="0" err="1">
                <a:solidFill>
                  <a:srgbClr val="0F0F0F"/>
                </a:solidFill>
                <a:effectLst/>
                <a:latin typeface="YouTube Sans"/>
              </a:rPr>
              <a:t>cope</a:t>
            </a:r>
            <a:r>
              <a:rPr lang="nb-NO" b="1" i="0" dirty="0">
                <a:solidFill>
                  <a:srgbClr val="0F0F0F"/>
                </a:solidFill>
                <a:effectLst/>
                <a:latin typeface="YouTube Sans"/>
              </a:rPr>
              <a:t> </a:t>
            </a:r>
            <a:r>
              <a:rPr lang="nb-NO" b="1" i="0" dirty="0" err="1">
                <a:solidFill>
                  <a:srgbClr val="0F0F0F"/>
                </a:solidFill>
                <a:effectLst/>
                <a:latin typeface="YouTube Sans"/>
              </a:rPr>
              <a:t>without</a:t>
            </a:r>
            <a:r>
              <a:rPr lang="nb-NO" b="1" i="0" dirty="0">
                <a:solidFill>
                  <a:srgbClr val="0F0F0F"/>
                </a:solidFill>
                <a:effectLst/>
                <a:latin typeface="YouTube Sans"/>
              </a:rPr>
              <a:t> </a:t>
            </a:r>
            <a:r>
              <a:rPr lang="nb-NO" b="1" i="0" dirty="0" err="1">
                <a:solidFill>
                  <a:srgbClr val="0F0F0F"/>
                </a:solidFill>
                <a:effectLst/>
                <a:latin typeface="YouTube Sans"/>
              </a:rPr>
              <a:t>their</a:t>
            </a:r>
            <a:r>
              <a:rPr lang="nb-NO" b="1" i="0" dirty="0">
                <a:solidFill>
                  <a:srgbClr val="0F0F0F"/>
                </a:solidFill>
                <a:effectLst/>
                <a:latin typeface="YouTube Sans"/>
              </a:rPr>
              <a:t> </a:t>
            </a:r>
            <a:r>
              <a:rPr lang="nb-NO" b="1" i="0" dirty="0" err="1">
                <a:solidFill>
                  <a:srgbClr val="0F0F0F"/>
                </a:solidFill>
                <a:effectLst/>
                <a:latin typeface="YouTube Sans"/>
              </a:rPr>
              <a:t>smartphones</a:t>
            </a:r>
            <a:r>
              <a:rPr lang="nb-NO" b="1" i="0" dirty="0">
                <a:solidFill>
                  <a:srgbClr val="0F0F0F"/>
                </a:solidFill>
                <a:effectLst/>
                <a:latin typeface="YouTube Sans"/>
              </a:rPr>
              <a:t>?)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://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www.youtube.com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watch?v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=xkP5PEllQg0</a:t>
            </a:r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Husk å skru på engelsk teksting. Jentene i dette eksperimentet sov bedre, sov mer, gjorde mer, og fikk økt kreativitet. De ble mindre forstyrret av meldinger om kvelden.</a:t>
            </a:r>
          </a:p>
          <a:p>
            <a:endParaRPr lang="nb-NO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Skjermbilde hentet fra </a:t>
            </a:r>
            <a:r>
              <a:rPr lang="nb-NO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Youtube.com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28E13-6B07-5A40-AFFE-7D9D8E584B03}" type="slidenum">
              <a:rPr lang="nn-NO" smtClean="0"/>
              <a:t>8</a:t>
            </a:fld>
            <a:endParaRPr lang="nn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46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484CEFE-D93D-C846-BF6F-83D4E3CCC5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0536746" y="457199"/>
            <a:ext cx="18311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2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F9BCAB48-F424-6D4B-AA19-81B8F95C98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4358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55CCC1D-290E-D24F-8E8C-DCD80863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918FFFA-6865-214E-B419-20498D0BF6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714"/>
          <a:stretch/>
        </p:blipFill>
        <p:spPr>
          <a:xfrm>
            <a:off x="0" y="543509"/>
            <a:ext cx="2440230" cy="59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3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fld id="{0AD15E91-3D85-0942-BBAF-45C03ECBCF9B}" type="datetimeFigureOut">
              <a:rPr lang="nn-NO" smtClean="0"/>
              <a:pPr/>
              <a:t>18.02.2025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fld id="{416D6C4B-7144-0249-A8FD-49F545AB9D31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56711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7C10410-8B93-714B-B64B-77D37DA30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89613" y="-328014"/>
            <a:ext cx="2203486" cy="9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57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A3C7CC5C-DB45-7649-A246-96AE37B0DA16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CA394562-8932-984B-AB93-8DC6578417D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80116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77119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28032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3393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5E962AB4-2ECE-934B-8DBC-D5B430909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877" y="1570383"/>
            <a:ext cx="485978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12975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1BD739-4466-EE4A-8335-F7F1373C4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507E102-81DF-024D-9060-93851F9FE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0334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6F280C95-EDD3-AC44-A390-E39288CC2A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26580" y="3422693"/>
            <a:ext cx="4260916" cy="180671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D67082C-AE15-AE47-B28B-BFD75C2936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804549" y="1301203"/>
            <a:ext cx="2602780" cy="302131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FC5FD50-5997-A44F-B459-AC997A6852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407" y="668214"/>
            <a:ext cx="3292966" cy="61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1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AF190DB9-3DA8-2C48-9575-54E897811B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  <p:pic>
        <p:nvPicPr>
          <p:cNvPr id="12" name="Bilde 11" descr="Et bilde som inneholder leke&#10;&#10;Automatisk generert beskrivelse">
            <a:extLst>
              <a:ext uri="{FF2B5EF4-FFF2-40B4-BE49-F238E27FC236}">
                <a16:creationId xmlns:a16="http://schemas.microsoft.com/office/drawing/2014/main" id="{A6757651-22FD-404B-A857-343EA2432E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203567" y="693552"/>
            <a:ext cx="4364894" cy="622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19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AF190DB9-3DA8-2C48-9575-54E897811B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D41F83F8-31A0-884E-AA26-6F9520CFFF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3389" y="589076"/>
            <a:ext cx="2119073" cy="626892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023DBCDD-2F35-C34E-A3BD-EBA68BFB91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5164234" y="797168"/>
            <a:ext cx="3327402" cy="606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9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19211924-76BE-E445-84D0-A7737C4EC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  <p:pic>
        <p:nvPicPr>
          <p:cNvPr id="8" name="Bilde 7" descr="Et bilde som inneholder leke&#10;&#10;Automatisk generert beskrivelse">
            <a:extLst>
              <a:ext uri="{FF2B5EF4-FFF2-40B4-BE49-F238E27FC236}">
                <a16:creationId xmlns:a16="http://schemas.microsoft.com/office/drawing/2014/main" id="{2482A4D4-A2F6-AE4B-8C17-BE2813B56E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203567" y="693552"/>
            <a:ext cx="4364894" cy="622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64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19211924-76BE-E445-84D0-A7737C4EC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D5E3D581-0210-FF47-A867-14394D59A7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8528" y="589076"/>
            <a:ext cx="2119073" cy="626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08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627321-09CD-7E4C-A03E-E063D1D59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2A6FC44-80E3-004E-86FA-1113D21DB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483282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7506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4283CD0B-DEB7-304A-BCE2-E76073FC3E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03190670-AC69-EA42-B559-7C0C96D5E98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1694" y="1440994"/>
            <a:ext cx="6095997" cy="5332506"/>
          </a:xfrm>
          <a:prstGeom prst="rect">
            <a:avLst/>
          </a:prstGeom>
        </p:spPr>
      </p:pic>
      <p:pic>
        <p:nvPicPr>
          <p:cNvPr id="14" name="Bilde 13" descr="Et bilde som inneholder skjorte&#10;&#10;Automatisk generert beskrivelse">
            <a:extLst>
              <a:ext uri="{FF2B5EF4-FFF2-40B4-BE49-F238E27FC236}">
                <a16:creationId xmlns:a16="http://schemas.microsoft.com/office/drawing/2014/main" id="{6F1B4479-31E9-6A42-A685-E2B56040207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19600" y="433754"/>
            <a:ext cx="1778639" cy="642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8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12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8" r:id="rId3"/>
    <p:sldLayoutId id="2147483686" r:id="rId4"/>
    <p:sldLayoutId id="214748368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B7AD31D-6C6F-F141-A9F4-79ED8780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2C29AA-83AD-2D40-B1F3-B0BBA9B8E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C7C5DC6-A5BE-7E4F-98D3-9A09E4A8090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8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82" r:id="rId5"/>
    <p:sldLayoutId id="2147483689" r:id="rId6"/>
    <p:sldLayoutId id="214748369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9DF29554-A70E-354F-8E4C-3CDA6C4F061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1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  <p:sldLayoutId id="2147483680" r:id="rId3"/>
    <p:sldLayoutId id="2147483677" r:id="rId4"/>
    <p:sldLayoutId id="2147483678" r:id="rId5"/>
    <p:sldLayoutId id="214748367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OEL4P1Rz0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andringsfabrikken.no/verktoy-timen-livet-god-praksis-i-skolen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youtube.com/watch?v=xkP5PEllQg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DF1D6C-452C-5F4C-9BC4-A330BA9D9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877" y="936624"/>
            <a:ext cx="4859783" cy="3540125"/>
          </a:xfrm>
        </p:spPr>
        <p:txBody>
          <a:bodyPr/>
          <a:lstStyle/>
          <a:p>
            <a:r>
              <a:rPr lang="nb-NO"/>
              <a:t>I klassen</a:t>
            </a:r>
            <a:r>
              <a:rPr lang="nb-NO" dirty="0"/>
              <a:t>:</a:t>
            </a:r>
            <a:br>
              <a:rPr lang="nb-NO" dirty="0"/>
            </a:br>
            <a:r>
              <a:rPr lang="nb-NO" dirty="0"/>
              <a:t>Digital hverdag </a:t>
            </a:r>
            <a:br>
              <a:rPr lang="nb-NO" dirty="0"/>
            </a:br>
            <a:r>
              <a:rPr lang="nb-NO" dirty="0"/>
              <a:t>og hjernen</a:t>
            </a:r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sp>
        <p:nvSpPr>
          <p:cNvPr id="3" name="Undertittel 2"/>
          <p:cNvSpPr txBox="1">
            <a:spLocks/>
          </p:cNvSpPr>
          <p:nvPr/>
        </p:nvSpPr>
        <p:spPr>
          <a:xfrm>
            <a:off x="6877877" y="4064000"/>
            <a:ext cx="3983593" cy="1459793"/>
          </a:xfrm>
          <a:prstGeom prst="rect">
            <a:avLst/>
          </a:prstGeom>
        </p:spPr>
        <p:txBody>
          <a:bodyPr vert="horz" lIns="71323" tIns="35662" rIns="71323" bIns="35662" rtlCol="0" anchor="b">
            <a:noAutofit/>
          </a:bodyPr>
          <a:lstStyle/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Å SKAPE GOD HELSE</a:t>
            </a:r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 SEG SELV OG ANDRE</a:t>
            </a:r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ROBUST UNGDOM </a:t>
            </a:r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b-NO" sz="2000" i="1" dirty="0"/>
              <a:t>Revidert 2025</a:t>
            </a:r>
            <a:endParaRPr kumimoji="0" lang="nb-NO" sz="20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936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2"/>
          <a:srcRect l="5906" t="7874" r="18455" b="7874"/>
          <a:stretch>
            <a:fillRect/>
          </a:stretch>
        </p:blipFill>
        <p:spPr>
          <a:xfrm>
            <a:off x="-34347" y="-37770"/>
            <a:ext cx="12296235" cy="6933544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6" y="998175"/>
            <a:ext cx="6017172" cy="5859826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36" tIns="45719" rIns="91436" bIns="45719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</a:pPr>
            <a:endParaRPr lang="en-US" sz="1500" cap="all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5522" y="1889125"/>
            <a:ext cx="5005246" cy="1342754"/>
          </a:xfrm>
        </p:spPr>
        <p:txBody>
          <a:bodyPr vert="horz" lIns="91436" tIns="45719" rIns="91436" bIns="45719" rtlCol="0" anchor="ctr">
            <a:normAutofit/>
          </a:bodyPr>
          <a:lstStyle/>
          <a:p>
            <a:r>
              <a:rPr lang="en-US" sz="2800" dirty="0" err="1"/>
              <a:t>Nærværstrening</a:t>
            </a:r>
            <a:r>
              <a:rPr lang="en-US" sz="2800" dirty="0"/>
              <a:t> (5 min)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25521" y="2825750"/>
            <a:ext cx="5005247" cy="3810000"/>
          </a:xfrm>
        </p:spPr>
        <p:txBody>
          <a:bodyPr vert="horz" lIns="91436" tIns="45719" rIns="91436" bIns="45719" rtlCol="0" anchor="ctr">
            <a:normAutofit/>
          </a:bodyPr>
          <a:lstStyle/>
          <a:p>
            <a:pPr lvl="0"/>
            <a:r>
              <a:rPr lang="nb-NO" sz="2200" dirty="0">
                <a:solidFill>
                  <a:schemeClr val="tx1">
                    <a:lumMod val="75000"/>
                  </a:schemeClr>
                </a:solidFill>
              </a:rPr>
              <a:t>La stolene stå i ring</a:t>
            </a:r>
          </a:p>
          <a:p>
            <a:pPr lvl="0"/>
            <a:r>
              <a:rPr lang="nb-NO" sz="2200" dirty="0">
                <a:solidFill>
                  <a:schemeClr val="tx1">
                    <a:lumMod val="75000"/>
                  </a:schemeClr>
                </a:solidFill>
              </a:rPr>
              <a:t>Finn en behagelig stilling. Plant bena i gulvet. Lukk gjerne øynene</a:t>
            </a:r>
          </a:p>
          <a:p>
            <a:pPr lvl="0"/>
            <a:r>
              <a:rPr lang="nb-NO" sz="2200" dirty="0">
                <a:solidFill>
                  <a:schemeClr val="tx1">
                    <a:lumMod val="75000"/>
                  </a:schemeClr>
                </a:solidFill>
              </a:rPr>
              <a:t>Øv på å puste ut langsomt. Jo lengre du           klarer å puste ut, jo roligere blir pusten.             Det virker beroligende på kroppen</a:t>
            </a:r>
          </a:p>
          <a:p>
            <a:pPr lvl="0"/>
            <a:r>
              <a:rPr lang="en-US" sz="2200" dirty="0">
                <a:solidFill>
                  <a:schemeClr val="tx1">
                    <a:lumMod val="75000"/>
                  </a:schemeClr>
                </a:solidFill>
              </a:rPr>
              <a:t>Spill </a:t>
            </a:r>
            <a:r>
              <a:rPr lang="en-US" sz="2200" dirty="0" err="1">
                <a:solidFill>
                  <a:schemeClr val="tx1">
                    <a:lumMod val="75000"/>
                  </a:schemeClr>
                </a:solidFill>
              </a:rPr>
              <a:t>svak</a:t>
            </a:r>
            <a:r>
              <a:rPr lang="en-US" sz="2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</a:schemeClr>
                </a:solidFill>
              </a:rPr>
              <a:t>musikk</a:t>
            </a:r>
            <a:r>
              <a:rPr lang="en-US" sz="2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</a:schemeClr>
                </a:solidFill>
              </a:rPr>
              <a:t>fra</a:t>
            </a:r>
            <a:r>
              <a:rPr lang="en-US" sz="2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</a:schemeClr>
                </a:solidFill>
              </a:rPr>
              <a:t>Youtube</a:t>
            </a:r>
            <a:r>
              <a:rPr lang="en-US" sz="2200" dirty="0">
                <a:solidFill>
                  <a:schemeClr val="tx1">
                    <a:lumMod val="75000"/>
                  </a:schemeClr>
                </a:solidFill>
              </a:rPr>
              <a:t>, for </a:t>
            </a:r>
            <a:r>
              <a:rPr lang="en-US" sz="2200" dirty="0" err="1">
                <a:solidFill>
                  <a:schemeClr val="tx1">
                    <a:lumMod val="75000"/>
                  </a:schemeClr>
                </a:solidFill>
              </a:rPr>
              <a:t>eksempel</a:t>
            </a:r>
            <a:r>
              <a:rPr lang="en-US" sz="2200" dirty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lang="nb-NO" sz="2200" u="sng" dirty="0">
                <a:solidFill>
                  <a:schemeClr val="tx1">
                    <a:lumMod val="75000"/>
                  </a:schemeClr>
                </a:solidFill>
                <a:hlinkClick r:id="rId3"/>
              </a:rPr>
              <a:t>https://www.youtube.com/watch?v=2OEL4P1Rz04</a:t>
            </a:r>
            <a:endParaRPr lang="nb-NO" sz="2200" dirty="0">
              <a:solidFill>
                <a:schemeClr val="tx1">
                  <a:lumMod val="75000"/>
                </a:schemeClr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11045842" y="-37770"/>
            <a:ext cx="1216046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75000"/>
                  </a:schemeClr>
                </a:solidFill>
                <a:latin typeface="Century Gothic"/>
              </a:rPr>
              <a:t>     Pixabay.com</a:t>
            </a:r>
          </a:p>
        </p:txBody>
      </p:sp>
    </p:spTree>
    <p:extLst>
      <p:ext uri="{BB962C8B-B14F-4D97-AF65-F5344CB8AC3E}">
        <p14:creationId xmlns:p14="http://schemas.microsoft.com/office/powerpoint/2010/main" val="545984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b-NO" sz="3800" dirty="0"/>
              <a:t>Øvelse i progressiv muskelavslapning ”Kongen befaler” (5 min)</a:t>
            </a:r>
            <a:endParaRPr lang="nn-NO" sz="38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2161452"/>
            <a:ext cx="5181600" cy="4351338"/>
          </a:xfrm>
        </p:spPr>
        <p:txBody>
          <a:bodyPr>
            <a:noAutofit/>
          </a:bodyPr>
          <a:lstStyle/>
          <a:p>
            <a:pPr marL="457200" lvl="0" indent="-457200"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Først</a:t>
            </a:r>
            <a:r>
              <a:rPr lang="nb-NO" sz="2300" b="1" dirty="0">
                <a:solidFill>
                  <a:schemeClr val="tx1">
                    <a:lumMod val="75000"/>
                  </a:schemeClr>
                </a:solidFill>
              </a:rPr>
              <a:t> gjør dere </a:t>
            </a: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muskeløvelser, med påfølgende avslapning – ”stramme og slappe av” </a:t>
            </a:r>
          </a:p>
          <a:p>
            <a:pPr marL="457200" lvl="0" indent="-457200"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Deretter gjøres samme øvelse, men nå som leken ”Kongen befaler”. </a:t>
            </a:r>
          </a:p>
          <a:p>
            <a:pPr marL="457200" lvl="0" indent="-457200"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Den som handler uten at kongen har befalt, må sette seg og telle til 20.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rcRect l="5906" r="16978"/>
          <a:stretch>
            <a:fillRect/>
          </a:stretch>
        </p:blipFill>
        <p:spPr>
          <a:xfrm>
            <a:off x="6640759" y="2161452"/>
            <a:ext cx="4551116" cy="362950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9896039" y="2161452"/>
            <a:ext cx="1295836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75000"/>
                  </a:schemeClr>
                </a:solidFill>
              </a:rPr>
              <a:t>        </a:t>
            </a:r>
            <a:r>
              <a:rPr lang="nn-NO" sz="1000" dirty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Pixabay.com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C98A0A-CF4D-FDA9-D3F5-5E62BDA54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</p:spPr>
        <p:txBody>
          <a:bodyPr anchor="ctr">
            <a:normAutofit/>
          </a:bodyPr>
          <a:lstStyle/>
          <a:p>
            <a:r>
              <a:rPr lang="nb-NO" sz="4100"/>
              <a:t>I</a:t>
            </a:r>
            <a:r>
              <a:rPr lang="nb-NO" sz="4100">
                <a:effectLst/>
              </a:rPr>
              <a:t>nstruksjoner for ulike muskelgrupper:</a:t>
            </a:r>
            <a:br>
              <a:rPr lang="nb-NO" sz="4100">
                <a:effectLst/>
              </a:rPr>
            </a:br>
            <a:endParaRPr lang="nb-NO" sz="41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5634040-C7AA-C430-7E94-6525FCFF7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nb-NO" sz="1700" dirty="0">
                <a:effectLst/>
              </a:rPr>
              <a:t>Stå på tærne!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nb-NO" sz="1700" dirty="0">
                <a:effectLst/>
              </a:rPr>
              <a:t>Press føttene mot hverandre og stram lårene!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nb-NO" sz="1700" dirty="0">
                <a:effectLst/>
              </a:rPr>
              <a:t>Hopp opp og ned!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nb-NO" sz="1700" dirty="0">
                <a:effectLst/>
              </a:rPr>
              <a:t>Bøy deg ned på huk og reis deg opp igjen!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nb-NO" sz="1700" dirty="0">
                <a:effectLst/>
              </a:rPr>
              <a:t>Knytt venstre hånd alt du kan! Høyre hånd!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nb-NO" sz="1700" dirty="0">
                <a:effectLst/>
              </a:rPr>
              <a:t>Stram biceps! (stram armmuskler opp mot skuldrene mens du knyter nevene)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nb-NO" sz="1700" dirty="0">
                <a:effectLst/>
              </a:rPr>
              <a:t>Press rumpeballene hardt sammen!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nb-NO" sz="1700" dirty="0"/>
              <a:t>Sving med armene!</a:t>
            </a:r>
            <a:endParaRPr lang="nb-NO" sz="1700" dirty="0">
              <a:effectLst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nb-NO" sz="1700" dirty="0"/>
              <a:t>Strekk armene ut til sidene!</a:t>
            </a:r>
            <a:endParaRPr lang="nb-NO" sz="1700" dirty="0">
              <a:effectLst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nb-NO" sz="1700" dirty="0">
                <a:effectLst/>
              </a:rPr>
              <a:t>Nakke og skuldre: Hev skuldrene opp til ørene!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nb-NO" sz="1700" dirty="0">
                <a:effectLst/>
              </a:rPr>
              <a:t>Åpne munnen og gjør grimaser!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nb-NO" sz="1700" dirty="0">
                <a:effectLst/>
              </a:rPr>
              <a:t>Lukk øynene hardt igjen!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nb-NO" sz="1700" dirty="0">
                <a:effectLst/>
              </a:rPr>
              <a:t>Strekk armene opp mot taket!</a:t>
            </a:r>
          </a:p>
          <a:p>
            <a:endParaRPr lang="nb-NO" sz="1700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3B6098D7-D612-EE88-B068-1CBE5370E5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0" y="2025618"/>
            <a:ext cx="5384800" cy="3675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491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325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832D6241-D82A-5343-8AD1-193257EBFBB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nb-NO" dirty="0"/>
              <a:t>Rydd bort pulter. Sett stolene i en ring.</a:t>
            </a:r>
          </a:p>
          <a:p>
            <a:r>
              <a:rPr lang="nb-NO" dirty="0"/>
              <a:t>Stå i ringen. Kast ut tre ballonger og be elevene sende ballongene rundt i ringen uten være nær dem med hendene. </a:t>
            </a:r>
          </a:p>
          <a:p>
            <a:r>
              <a:rPr lang="nb-NO" dirty="0"/>
              <a:t>Hold på så lenge det er gøy.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86E3137-6662-774D-8BB9-723EF6162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BALLONGLEK (3 min)</a:t>
            </a:r>
          </a:p>
        </p:txBody>
      </p:sp>
    </p:spTree>
    <p:extLst>
      <p:ext uri="{BB962C8B-B14F-4D97-AF65-F5344CB8AC3E}">
        <p14:creationId xmlns:p14="http://schemas.microsoft.com/office/powerpoint/2010/main" val="92011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76501B8-5334-0359-1C5B-77F9F3D1E10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nb-NO" dirty="0"/>
              <a:t>Hver gang du slår til ballongen, skal du si et navn i klassen.</a:t>
            </a:r>
          </a:p>
          <a:p>
            <a:r>
              <a:rPr lang="nb-NO" dirty="0"/>
              <a:t>Den som hører navnet sitt, skal slå ballongen neste gang, og si et nytt navn.</a:t>
            </a:r>
          </a:p>
          <a:p>
            <a:r>
              <a:rPr lang="nb-NO" dirty="0"/>
              <a:t>Du har ansvar for å si navnene til de fire som kommer etter deg på klasselisten.</a:t>
            </a:r>
          </a:p>
          <a:p>
            <a:endParaRPr lang="nb-NO" dirty="0"/>
          </a:p>
          <a:p>
            <a:r>
              <a:rPr lang="nb-NO" dirty="0"/>
              <a:t>Bruk to og tre ballonger etterhvert, for å få mer fart på leken.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A445930-34E0-A667-B69D-73DF2ED6E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BALLONGLEK MED NAVN (10 min)</a:t>
            </a:r>
          </a:p>
        </p:txBody>
      </p:sp>
    </p:spTree>
    <p:extLst>
      <p:ext uri="{BB962C8B-B14F-4D97-AF65-F5344CB8AC3E}">
        <p14:creationId xmlns:p14="http://schemas.microsoft.com/office/powerpoint/2010/main" val="3839707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77C4BF5-5BBB-DE45-9C4A-923D09ABE45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1397726"/>
            <a:ext cx="7981121" cy="4467497"/>
          </a:xfrm>
        </p:spPr>
        <p:txBody>
          <a:bodyPr>
            <a:normAutofit/>
          </a:bodyPr>
          <a:lstStyle/>
          <a:p>
            <a:r>
              <a:rPr lang="nb-NO" sz="1800" b="1" dirty="0">
                <a:solidFill>
                  <a:srgbClr val="200F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Utstyr: </a:t>
            </a:r>
            <a:r>
              <a:rPr lang="nb-NO" sz="1800" dirty="0">
                <a:solidFill>
                  <a:srgbClr val="200F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Én stol til alle – med unntak av én</a:t>
            </a: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b-NO" sz="1800" b="1" dirty="0">
                <a:solidFill>
                  <a:srgbClr val="200F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Beskrivelse: </a:t>
            </a:r>
            <a:r>
              <a:rPr lang="nb-NO" sz="1800" dirty="0">
                <a:solidFill>
                  <a:srgbClr val="200F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Alle setter seg på stolene, og en står i midten av ringen. Det skal ikke være noen tomme stoler i ringen. Eleven i midten skal spørre en tilfeldig utvalgt om han/hun vil bytte vann. Denne personen må svare «ja» - og så stille det samme spørsmålet til han/hun som sitter ved siden av han. Denne personen må også svare «ja» - og disse to skal da bytte plass.</a:t>
            </a: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b-NO" sz="1800" dirty="0">
                <a:solidFill>
                  <a:srgbClr val="200F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Poenget med leken er at </a:t>
            </a:r>
            <a:r>
              <a:rPr lang="nb-NO" sz="1800" b="1" dirty="0">
                <a:solidFill>
                  <a:srgbClr val="200F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når disse to skal bytte plass, skal både den som står og de som sitter ved siden av de som bytter plass, prøve å ta det ledige stolsetet. </a:t>
            </a:r>
            <a:r>
              <a:rPr lang="nb-NO" sz="1800" dirty="0">
                <a:solidFill>
                  <a:srgbClr val="200F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Klarer de dette, vil folk hele tiden få et ledig stolsete ved siden av seg, og må da være rask</a:t>
            </a:r>
            <a:r>
              <a:rPr lang="nb-NO" sz="1600" dirty="0">
                <a:effectLst/>
              </a:rPr>
              <a:t> </a:t>
            </a:r>
            <a:r>
              <a:rPr lang="nb-NO" sz="1800" dirty="0">
                <a:solidFill>
                  <a:srgbClr val="200F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og hoppe over på det. På denne måten beveger folk seg bortover og bortover helt til de som opprinnelig byttet plass har klart å lure seg til en ny plass. Bevegelsen i folket stopper da automatisk opp – og det er da en ny som ikke har plass. Denne må da stå i midten og spørre en ny person om å bytte vann. Det avgjørende for at leken skal bli gøy er at folk følger med og bytter plass med engang de har et ledig stolsete ved siden av seg. </a:t>
            </a: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nb-NO" sz="23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0FA9807-ADA6-A343-921A-E07D03FF8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639248"/>
          </a:xfrm>
        </p:spPr>
        <p:txBody>
          <a:bodyPr/>
          <a:lstStyle/>
          <a:p>
            <a:r>
              <a:rPr lang="nb-NO" dirty="0"/>
              <a:t>BYTTE VANN (15 min)</a:t>
            </a:r>
          </a:p>
        </p:txBody>
      </p:sp>
    </p:spTree>
    <p:extLst>
      <p:ext uri="{BB962C8B-B14F-4D97-AF65-F5344CB8AC3E}">
        <p14:creationId xmlns:p14="http://schemas.microsoft.com/office/powerpoint/2010/main" val="486478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4E8C3CEC-A147-EA71-E5BA-D793DAA3847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22346" y="2885491"/>
            <a:ext cx="7981121" cy="3429000"/>
          </a:xfrm>
        </p:spPr>
        <p:txBody>
          <a:bodyPr/>
          <a:lstStyle/>
          <a:p>
            <a:r>
              <a:rPr lang="nb-NO" dirty="0">
                <a:solidFill>
                  <a:srgbClr val="200F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Før vi begynner å snakke sammen: </a:t>
            </a:r>
            <a:endParaRPr lang="nb-NO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b-NO" dirty="0">
                <a:solidFill>
                  <a:srgbClr val="200F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Fordele plassene på nytt i ringen slik at vi ikke sitter i typiske grupper.</a:t>
            </a:r>
            <a:endParaRPr lang="nb-NO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b-NO" dirty="0">
                <a:solidFill>
                  <a:srgbClr val="200F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Plassere annenhver gutt og jente.</a:t>
            </a:r>
            <a:endParaRPr lang="nb-NO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CB16CD1-3BB1-61E4-C9FF-846F9789F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Plassering i ringen</a:t>
            </a:r>
          </a:p>
        </p:txBody>
      </p:sp>
    </p:spTree>
    <p:extLst>
      <p:ext uri="{BB962C8B-B14F-4D97-AF65-F5344CB8AC3E}">
        <p14:creationId xmlns:p14="http://schemas.microsoft.com/office/powerpoint/2010/main" val="527054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C51892F-16E4-184C-ACF8-359FB910871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bilde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9259" r="-9259"/>
          <a:stretch>
            <a:fillRect/>
          </a:stretch>
        </p:blipFill>
        <p:spPr>
          <a:xfrm>
            <a:off x="0" y="30777"/>
            <a:ext cx="12192000" cy="6858000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993914" y="6642556"/>
            <a:ext cx="1461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75000"/>
                  </a:schemeClr>
                </a:solidFill>
              </a:rPr>
              <a:t>Pixabay.com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Timen LIVET </a:t>
            </a:r>
            <a:r>
              <a:rPr kumimoji="0" lang="nn-NO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om </a:t>
            </a:r>
            <a:r>
              <a:rPr lang="nb-NO" sz="4000" b="1" dirty="0">
                <a:solidFill>
                  <a:schemeClr val="tx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«Smartphone-</a:t>
            </a:r>
            <a:r>
              <a:rPr lang="nb-NO" sz="4000" b="1" dirty="0" err="1">
                <a:solidFill>
                  <a:schemeClr val="tx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coping</a:t>
            </a:r>
            <a:r>
              <a:rPr lang="nb-NO" sz="4000" b="1" dirty="0">
                <a:solidFill>
                  <a:schemeClr val="tx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»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  <a:hlinkClick r:id="rId3"/>
              </a:rPr>
              <a:t>https://forandringsfabrikken.no/verktoy-timen-livet-god-praksis-i-skolen/</a:t>
            </a:r>
            <a:r>
              <a:rPr kumimoji="0" lang="nn-N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0632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578892"/>
            <a:ext cx="10972800" cy="5882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b="1" dirty="0">
                <a:solidFill>
                  <a:schemeClr val="tx1">
                    <a:lumMod val="75000"/>
                  </a:schemeClr>
                </a:solidFill>
              </a:rPr>
              <a:t>Et råd fra unge selv er å legge til rette for at elever må få snakke mer sammen om hvordan skolen og livet kjennes. </a:t>
            </a:r>
          </a:p>
          <a:p>
            <a:pPr marL="0" indent="0">
              <a:buNone/>
            </a:pPr>
            <a:endParaRPr lang="nb-NO" sz="3200" b="1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nb-NO" sz="2800" dirty="0">
                <a:solidFill>
                  <a:schemeClr val="tx1">
                    <a:lumMod val="75000"/>
                  </a:schemeClr>
                </a:solidFill>
              </a:rPr>
              <a:t>Timen LIVET er en snakketime om viktige tema for elevene. </a:t>
            </a:r>
          </a:p>
          <a:p>
            <a:r>
              <a:rPr lang="nb-NO" sz="2800" dirty="0">
                <a:solidFill>
                  <a:schemeClr val="tx1">
                    <a:lumMod val="75000"/>
                  </a:schemeClr>
                </a:solidFill>
              </a:rPr>
              <a:t>Lærer innleder med spørsmål og styrer ordet slik at det går etter tur i ringen. </a:t>
            </a:r>
          </a:p>
          <a:p>
            <a:r>
              <a:rPr lang="nb-NO" sz="2800" dirty="0">
                <a:solidFill>
                  <a:schemeClr val="tx1">
                    <a:lumMod val="75000"/>
                  </a:schemeClr>
                </a:solidFill>
              </a:rPr>
              <a:t>Send rundt en pute.     </a:t>
            </a:r>
          </a:p>
          <a:p>
            <a:r>
              <a:rPr lang="nb-NO" sz="2800" dirty="0">
                <a:solidFill>
                  <a:schemeClr val="tx1">
                    <a:lumMod val="75000"/>
                  </a:schemeClr>
                </a:solidFill>
              </a:rPr>
              <a:t>Det er lov å si “pass”.</a:t>
            </a:r>
          </a:p>
          <a:p>
            <a:pPr>
              <a:buNone/>
            </a:pPr>
            <a:endParaRPr lang="nb-NO" sz="2800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b-NO" sz="4800" b="1" dirty="0">
                <a:solidFill>
                  <a:schemeClr val="tx1">
                    <a:lumMod val="75000"/>
                  </a:schemeClr>
                </a:solidFill>
              </a:rPr>
              <a:t>Oppvarmingsrunde:</a:t>
            </a:r>
            <a:r>
              <a:rPr lang="nb-NO" sz="40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nb-NO" sz="4800" dirty="0">
                <a:solidFill>
                  <a:schemeClr val="tx1">
                    <a:lumMod val="75000"/>
                  </a:schemeClr>
                </a:solidFill>
              </a:rPr>
              <a:t>Mitt favorittgodteri </a:t>
            </a:r>
            <a:r>
              <a:rPr lang="nb-NO" sz="4800" b="1" dirty="0">
                <a:solidFill>
                  <a:schemeClr val="tx1">
                    <a:lumMod val="75000"/>
                  </a:schemeClr>
                </a:solidFill>
              </a:rPr>
              <a:t> </a:t>
            </a:r>
            <a:endParaRPr lang="nb-NO" sz="4800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b-NO" sz="2162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b-NO" sz="2500" dirty="0">
              <a:solidFill>
                <a:schemeClr val="tx1">
                  <a:lumMod val="75000"/>
                </a:schemeClr>
              </a:solidFill>
            </a:endParaRPr>
          </a:p>
          <a:p>
            <a:pPr lvl="0"/>
            <a:endParaRPr lang="nb-NO" dirty="0">
              <a:solidFill>
                <a:schemeClr val="tx1">
                  <a:lumMod val="75000"/>
                </a:schemeClr>
              </a:solidFill>
            </a:endParaRPr>
          </a:p>
          <a:p>
            <a:endParaRPr lang="nn-NO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bilde 4" descr="Skjermbilde 2020-06-16 kl. 14.25.45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5315" b="7087"/>
          <a:stretch>
            <a:fillRect/>
          </a:stretch>
        </p:blipFill>
        <p:spPr>
          <a:xfrm>
            <a:off x="2381140" y="1293362"/>
            <a:ext cx="7310624" cy="4302369"/>
          </a:xfrm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C51892F-16E4-184C-ACF8-359FB910871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987347" y="5896916"/>
            <a:ext cx="4856207" cy="1262269"/>
          </a:xfrm>
        </p:spPr>
        <p:txBody>
          <a:bodyPr/>
          <a:lstStyle/>
          <a:p>
            <a:pPr algn="ctr"/>
            <a:r>
              <a:rPr lang="nb-NO" sz="1800" u="sng" dirty="0"/>
              <a:t> </a:t>
            </a:r>
            <a:r>
              <a:rPr lang="nb-NO" sz="1800" u="sng" dirty="0">
                <a:hlinkClick r:id="rId4"/>
              </a:rPr>
              <a:t>www.youtube.com/watch?v=xkP5PEllQg0</a:t>
            </a:r>
            <a:r>
              <a:rPr lang="nb-NO" sz="1800" u="sng" dirty="0"/>
              <a:t>  </a:t>
            </a:r>
          </a:p>
          <a:p>
            <a:pPr algn="ctr"/>
            <a:r>
              <a:rPr lang="nb-NO" sz="1800" dirty="0"/>
              <a:t>Husk å skru på engelsk teksting! Start fra 03.47</a:t>
            </a:r>
          </a:p>
        </p:txBody>
      </p:sp>
      <p:sp>
        <p:nvSpPr>
          <p:cNvPr id="4" name="Rektangel 3"/>
          <p:cNvSpPr/>
          <p:nvPr/>
        </p:nvSpPr>
        <p:spPr>
          <a:xfrm>
            <a:off x="0" y="469126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000" b="1" dirty="0">
                <a:latin typeface="Georgia"/>
              </a:rPr>
              <a:t>Filmklipp: Digital </a:t>
            </a:r>
            <a:r>
              <a:rPr lang="nb-NO" sz="3000" b="1" dirty="0" err="1">
                <a:latin typeface="Georgia"/>
              </a:rPr>
              <a:t>detox</a:t>
            </a:r>
            <a:r>
              <a:rPr lang="nb-NO" sz="3000" b="1" dirty="0">
                <a:latin typeface="Georgia"/>
              </a:rPr>
              <a:t> i 48 timer (4 min)</a:t>
            </a:r>
            <a:endParaRPr lang="nn-NO" sz="3000" b="1" dirty="0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12669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D843780-5A52-10BA-7D64-7F3AB53CF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 til runden (40 min)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2965555-E93F-8251-66BF-03F2261BF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nb-NO" sz="2800" dirty="0">
                <a:solidFill>
                  <a:srgbClr val="200F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Hvordan bruker gutter og jenter sosiale medier forskjellig? 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nb-NO" sz="2800" dirty="0">
                <a:solidFill>
                  <a:srgbClr val="200F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Hva er likt?</a:t>
            </a:r>
            <a:endParaRPr lang="nb-NO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nb-NO" sz="2800" dirty="0">
                <a:solidFill>
                  <a:srgbClr val="200F1A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Hvordan er den digitale hverdagen bra for deg?</a:t>
            </a:r>
            <a:endParaRPr lang="nb-NO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nb-NO" sz="2800" dirty="0">
                <a:solidFill>
                  <a:srgbClr val="200F1A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Hva er utfordringene i en digital hverdag?</a:t>
            </a:r>
            <a:endParaRPr lang="nb-NO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nb-NO" sz="2800" dirty="0">
                <a:solidFill>
                  <a:srgbClr val="200F1A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Hvis du skulle laget deg noen gode digitale vaner - hva skulle de vært?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nb-NO" sz="2800" dirty="0">
                <a:solidFill>
                  <a:srgbClr val="200F1A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Hva syns du om å ta digitale pauser?</a:t>
            </a:r>
          </a:p>
          <a:p>
            <a:pPr marL="342900" indent="-342900">
              <a:buFont typeface="Symbol" pitchFamily="2" charset="2"/>
              <a:buChar char=""/>
            </a:pPr>
            <a:r>
              <a:rPr lang="nb-NO" dirty="0">
                <a:solidFill>
                  <a:schemeClr val="bg2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Hvordan reagerer du om du ikke får svar med en gang?</a:t>
            </a:r>
            <a:endParaRPr lang="nb-NO" dirty="0">
              <a:solidFill>
                <a:schemeClr val="bg2">
                  <a:lumMod val="1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nb-NO" sz="2800" dirty="0">
                <a:solidFill>
                  <a:srgbClr val="200F1A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Hva har du begynt å tenke på i dag?</a:t>
            </a:r>
            <a:endParaRPr lang="nb-NO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nb-NO" sz="2800" dirty="0">
                <a:solidFill>
                  <a:srgbClr val="200F1A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Til slutt: Hvordan var det å snakke sammen på denne måten? </a:t>
            </a:r>
            <a:endParaRPr lang="nb-NO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321449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2">
      <a:dk1>
        <a:srgbClr val="636C58"/>
      </a:dk1>
      <a:lt1>
        <a:srgbClr val="FFFFFF"/>
      </a:lt1>
      <a:dk2>
        <a:srgbClr val="626C57"/>
      </a:dk2>
      <a:lt2>
        <a:srgbClr val="E2E1DA"/>
      </a:lt2>
      <a:accent1>
        <a:srgbClr val="626C57"/>
      </a:accent1>
      <a:accent2>
        <a:srgbClr val="E1E6EC"/>
      </a:accent2>
      <a:accent3>
        <a:srgbClr val="000000"/>
      </a:accent3>
      <a:accent4>
        <a:srgbClr val="E2E1DA"/>
      </a:accent4>
      <a:accent5>
        <a:srgbClr val="626C57"/>
      </a:accent5>
      <a:accent6>
        <a:srgbClr val="E2E1DA"/>
      </a:accent6>
      <a:hlink>
        <a:srgbClr val="3573A8"/>
      </a:hlink>
      <a:folHlink>
        <a:srgbClr val="626C57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-tema">
  <a:themeElements>
    <a:clrScheme name="Egendefinert 2">
      <a:dk1>
        <a:srgbClr val="636C58"/>
      </a:dk1>
      <a:lt1>
        <a:srgbClr val="FFFFFF"/>
      </a:lt1>
      <a:dk2>
        <a:srgbClr val="626C57"/>
      </a:dk2>
      <a:lt2>
        <a:srgbClr val="E2E1DA"/>
      </a:lt2>
      <a:accent1>
        <a:srgbClr val="626C57"/>
      </a:accent1>
      <a:accent2>
        <a:srgbClr val="E1E6EC"/>
      </a:accent2>
      <a:accent3>
        <a:srgbClr val="000000"/>
      </a:accent3>
      <a:accent4>
        <a:srgbClr val="E2E1DA"/>
      </a:accent4>
      <a:accent5>
        <a:srgbClr val="626C57"/>
      </a:accent5>
      <a:accent6>
        <a:srgbClr val="E2E1DA"/>
      </a:accent6>
      <a:hlink>
        <a:srgbClr val="3573A8"/>
      </a:hlink>
      <a:folHlink>
        <a:srgbClr val="626C57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-tema">
  <a:themeElements>
    <a:clrScheme name="Egendefinert 2">
      <a:dk1>
        <a:srgbClr val="636C58"/>
      </a:dk1>
      <a:lt1>
        <a:srgbClr val="FFFFFF"/>
      </a:lt1>
      <a:dk2>
        <a:srgbClr val="626C57"/>
      </a:dk2>
      <a:lt2>
        <a:srgbClr val="E2E1DA"/>
      </a:lt2>
      <a:accent1>
        <a:srgbClr val="626C57"/>
      </a:accent1>
      <a:accent2>
        <a:srgbClr val="E1E6EC"/>
      </a:accent2>
      <a:accent3>
        <a:srgbClr val="000000"/>
      </a:accent3>
      <a:accent4>
        <a:srgbClr val="E2E1DA"/>
      </a:accent4>
      <a:accent5>
        <a:srgbClr val="626C57"/>
      </a:accent5>
      <a:accent6>
        <a:srgbClr val="E2E1DA"/>
      </a:accent6>
      <a:hlink>
        <a:srgbClr val="3573A8"/>
      </a:hlink>
      <a:folHlink>
        <a:srgbClr val="626C57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-tema">
  <a:themeElements>
    <a:clrScheme name="Egendefinert 2">
      <a:dk1>
        <a:srgbClr val="636C58"/>
      </a:dk1>
      <a:lt1>
        <a:srgbClr val="FFFFFF"/>
      </a:lt1>
      <a:dk2>
        <a:srgbClr val="626C57"/>
      </a:dk2>
      <a:lt2>
        <a:srgbClr val="E2E1DA"/>
      </a:lt2>
      <a:accent1>
        <a:srgbClr val="626C57"/>
      </a:accent1>
      <a:accent2>
        <a:srgbClr val="E1E6EC"/>
      </a:accent2>
      <a:accent3>
        <a:srgbClr val="000000"/>
      </a:accent3>
      <a:accent4>
        <a:srgbClr val="E2E1DA"/>
      </a:accent4>
      <a:accent5>
        <a:srgbClr val="626C57"/>
      </a:accent5>
      <a:accent6>
        <a:srgbClr val="E2E1DA"/>
      </a:accent6>
      <a:hlink>
        <a:srgbClr val="3573A8"/>
      </a:hlink>
      <a:folHlink>
        <a:srgbClr val="626C57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3382</TotalTime>
  <Words>1039</Words>
  <Application>Microsoft Macintosh PowerPoint</Application>
  <PresentationFormat>Widescreen</PresentationFormat>
  <Paragraphs>90</Paragraphs>
  <Slides>13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13</vt:i4>
      </vt:variant>
    </vt:vector>
  </HeadingPairs>
  <TitlesOfParts>
    <vt:vector size="25" baseType="lpstr">
      <vt:lpstr>Aptos</vt:lpstr>
      <vt:lpstr>Arial</vt:lpstr>
      <vt:lpstr>Calibri</vt:lpstr>
      <vt:lpstr>Century Gothic</vt:lpstr>
      <vt:lpstr>Georgia</vt:lpstr>
      <vt:lpstr>Symbol</vt:lpstr>
      <vt:lpstr>Times New Roman</vt:lpstr>
      <vt:lpstr>YouTube Sans</vt:lpstr>
      <vt:lpstr>4_Office-tema</vt:lpstr>
      <vt:lpstr>5_Office-tema</vt:lpstr>
      <vt:lpstr>3_Office-tema</vt:lpstr>
      <vt:lpstr>6_Office-tema</vt:lpstr>
      <vt:lpstr>I klassen: Digital hverdag  og hjernen  </vt:lpstr>
      <vt:lpstr>BALLONGLEK (3 min)</vt:lpstr>
      <vt:lpstr>BALLONGLEK MED NAVN (10 min)</vt:lpstr>
      <vt:lpstr>BYTTE VANN (15 min)</vt:lpstr>
      <vt:lpstr>Plassering i ringen</vt:lpstr>
      <vt:lpstr>PowerPoint-presentasjon</vt:lpstr>
      <vt:lpstr>PowerPoint-presentasjon</vt:lpstr>
      <vt:lpstr>PowerPoint-presentasjon</vt:lpstr>
      <vt:lpstr>Spørsmål til runden (40 min)</vt:lpstr>
      <vt:lpstr>Nærværstrening (5 min)  </vt:lpstr>
      <vt:lpstr>Øvelse i progressiv muskelavslapning ”Kongen befaler” (5 min)</vt:lpstr>
      <vt:lpstr>Instruksjoner for ulike muskelgrupper: 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Guro M. Dalsegg</dc:creator>
  <cp:lastModifiedBy>Audun Sivertsen</cp:lastModifiedBy>
  <cp:revision>38</cp:revision>
  <dcterms:created xsi:type="dcterms:W3CDTF">2020-06-13T16:29:58Z</dcterms:created>
  <dcterms:modified xsi:type="dcterms:W3CDTF">2025-02-19T08:08:49Z</dcterms:modified>
</cp:coreProperties>
</file>