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9"/>
  </p:notesMasterIdLst>
  <p:sldIdLst>
    <p:sldId id="272" r:id="rId9"/>
    <p:sldId id="269" r:id="rId10"/>
    <p:sldId id="304" r:id="rId11"/>
    <p:sldId id="305" r:id="rId12"/>
    <p:sldId id="301" r:id="rId13"/>
    <p:sldId id="302" r:id="rId14"/>
    <p:sldId id="303" r:id="rId15"/>
    <p:sldId id="299" r:id="rId16"/>
    <p:sldId id="290" r:id="rId17"/>
    <p:sldId id="270"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4FC97-FAC4-4362-A495-973A624AE08D}" v="2" dt="2026-03-04T10:34:23.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941" autoAdjust="0"/>
  </p:normalViewPr>
  <p:slideViewPr>
    <p:cSldViewPr snapToGrid="0">
      <p:cViewPr varScale="1">
        <p:scale>
          <a:sx n="60" d="100"/>
          <a:sy n="60" d="100"/>
        </p:scale>
        <p:origin x="152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8f533bdc-1f06-46c5-8376-6b62126245f7" providerId="ADAL" clId="{AD18D0CB-5EBB-4FE2-9456-A51AD340C137}"/>
    <pc:docChg chg="custSel modSld">
      <pc:chgData name="Renate Dybdal Hansen" userId="8f533bdc-1f06-46c5-8376-6b62126245f7" providerId="ADAL" clId="{AD18D0CB-5EBB-4FE2-9456-A51AD340C137}" dt="2026-03-04T10:34:26.864" v="61" actId="20577"/>
      <pc:docMkLst>
        <pc:docMk/>
      </pc:docMkLst>
      <pc:sldChg chg="addSp delSp modSp mod modAnim modNotesTx">
        <pc:chgData name="Renate Dybdal Hansen" userId="8f533bdc-1f06-46c5-8376-6b62126245f7" providerId="ADAL" clId="{AD18D0CB-5EBB-4FE2-9456-A51AD340C137}" dt="2026-03-04T10:34:26.864" v="61" actId="20577"/>
        <pc:sldMkLst>
          <pc:docMk/>
          <pc:sldMk cId="3669668559" sldId="305"/>
        </pc:sldMkLst>
        <pc:spChg chg="del">
          <ac:chgData name="Renate Dybdal Hansen" userId="8f533bdc-1f06-46c5-8376-6b62126245f7" providerId="ADAL" clId="{AD18D0CB-5EBB-4FE2-9456-A51AD340C137}" dt="2026-03-04T10:33:56.383" v="3" actId="478"/>
          <ac:spMkLst>
            <pc:docMk/>
            <pc:sldMk cId="3669668559" sldId="305"/>
            <ac:spMk id="5" creationId="{703CA214-071C-8104-EAEB-FFBBD6012C30}"/>
          </ac:spMkLst>
        </pc:spChg>
        <pc:picChg chg="add mod">
          <ac:chgData name="Renate Dybdal Hansen" userId="8f533bdc-1f06-46c5-8376-6b62126245f7" providerId="ADAL" clId="{AD18D0CB-5EBB-4FE2-9456-A51AD340C137}" dt="2026-03-04T10:34:09.449" v="5" actId="1076"/>
          <ac:picMkLst>
            <pc:docMk/>
            <pc:sldMk cId="3669668559" sldId="305"/>
            <ac:picMk id="2" creationId="{5FBE7811-0348-B939-8DEF-9D7709629763}"/>
          </ac:picMkLst>
        </pc:picChg>
        <pc:picChg chg="del">
          <ac:chgData name="Renate Dybdal Hansen" userId="8f533bdc-1f06-46c5-8376-6b62126245f7" providerId="ADAL" clId="{AD18D0CB-5EBB-4FE2-9456-A51AD340C137}" dt="2026-03-04T10:33:54.496" v="2" actId="478"/>
          <ac:picMkLst>
            <pc:docMk/>
            <pc:sldMk cId="3669668559" sldId="305"/>
            <ac:picMk id="6" creationId="{7DF7692C-0CDC-20C2-040D-9FB99147A5F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BE262-88CD-431A-918F-762009A4189F}" type="datetimeFigureOut">
              <a:rPr lang="nb-NO" smtClean="0"/>
              <a:t>05.03.2026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FB8B4-285A-42E3-84F5-03AABE457E00}" type="slidenum">
              <a:rPr lang="nb-NO" smtClean="0"/>
              <a:t>‹#›</a:t>
            </a:fld>
            <a:endParaRPr lang="nb-NO"/>
          </a:p>
        </p:txBody>
      </p:sp>
    </p:spTree>
    <p:extLst>
      <p:ext uri="{BB962C8B-B14F-4D97-AF65-F5344CB8AC3E}">
        <p14:creationId xmlns:p14="http://schemas.microsoft.com/office/powerpoint/2010/main" val="4185870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KhfkYzUwYFk"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lay.mediaflow.com/ovp/11/50GB9O6MX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cn0MDhbdrR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solidFill>
                  <a:srgbClr val="44546A"/>
                </a:solidFill>
              </a:rPr>
              <a:t>Sett på inngangsmusikk:</a:t>
            </a:r>
            <a:endParaRPr lang="en-US">
              <a:solidFill>
                <a:srgbClr val="44546A"/>
              </a:solidFill>
            </a:endParaRPr>
          </a:p>
          <a:p>
            <a:r>
              <a:rPr lang="en-US">
                <a:solidFill>
                  <a:srgbClr val="44546A"/>
                </a:solidFill>
              </a:rPr>
              <a:t>For Indre Østfold kommune: </a:t>
            </a:r>
            <a:r>
              <a:rPr lang="en-US" u="sng" dirty="0">
                <a:solidFill>
                  <a:srgbClr val="44546A"/>
                </a:solidFill>
                <a:hlinkClick r:id="rId3"/>
              </a:rPr>
              <a:t>Can't Stop The Feeling.mp4</a:t>
            </a:r>
            <a:r>
              <a:rPr lang="en-US">
                <a:solidFill>
                  <a:srgbClr val="44546A"/>
                </a:solidFill>
              </a:rPr>
              <a:t> </a:t>
            </a:r>
          </a:p>
          <a:p>
            <a:r>
              <a:rPr lang="en-US">
                <a:solidFill>
                  <a:srgbClr val="44546A"/>
                </a:solidFill>
              </a:rPr>
              <a:t>For eksterne kommuner: </a:t>
            </a:r>
            <a:r>
              <a:rPr lang="en-US" u="sng" dirty="0">
                <a:solidFill>
                  <a:srgbClr val="44546A"/>
                </a:solidFill>
                <a:hlinkClick r:id="rId4"/>
              </a:rPr>
              <a:t>Trolls: Can't Stop The Feeling | GoNoodle - YouTube</a:t>
            </a:r>
            <a:endParaRPr lang="en-US">
              <a:solidFill>
                <a:srgbClr val="44546A"/>
              </a:solidFill>
            </a:endParaRPr>
          </a:p>
          <a:p>
            <a:r>
              <a:rPr lang="nb-NO">
                <a:solidFill>
                  <a:srgbClr val="44546A"/>
                </a:solidFill>
              </a:rPr>
              <a:t> </a:t>
            </a:r>
            <a:endParaRPr lang="en-US">
              <a:solidFill>
                <a:srgbClr val="44546A"/>
              </a:solidFill>
            </a:endParaRPr>
          </a:p>
          <a:p>
            <a:pPr marL="171450" indent="-171450">
              <a:buFont typeface="Symbol"/>
              <a:buChar char="•"/>
            </a:pPr>
            <a:r>
              <a:rPr lang="nb-NO">
                <a:solidFill>
                  <a:srgbClr val="44546A"/>
                </a:solidFill>
              </a:rPr>
              <a:t>Vi rydder klasserom</a:t>
            </a:r>
            <a:endParaRPr lang="en-US">
              <a:solidFill>
                <a:srgbClr val="44546A"/>
              </a:solidFill>
            </a:endParaRPr>
          </a:p>
          <a:p>
            <a:pPr marL="171450" indent="-171450">
              <a:buFont typeface="Symbol"/>
              <a:buChar char="•"/>
            </a:pPr>
            <a:r>
              <a:rPr lang="nb-NO">
                <a:solidFill>
                  <a:srgbClr val="44546A"/>
                </a:solidFill>
              </a:rPr>
              <a:t>Vi samles i ringen</a:t>
            </a:r>
            <a:endParaRPr lang="en-US">
              <a:solidFill>
                <a:srgbClr val="44546A"/>
              </a:solidFill>
            </a:endParaRPr>
          </a:p>
          <a:p>
            <a:endParaRPr lang="en-US" dirty="0">
              <a:solidFill>
                <a:srgbClr val="44546A"/>
              </a:solidFill>
              <a:cs typeface="Calibri"/>
            </a:endParaRPr>
          </a:p>
        </p:txBody>
      </p:sp>
      <p:sp>
        <p:nvSpPr>
          <p:cNvPr id="4" name="Plassholder for lysbildenummer 3"/>
          <p:cNvSpPr>
            <a:spLocks noGrp="1"/>
          </p:cNvSpPr>
          <p:nvPr>
            <p:ph type="sldNum" sz="quarter" idx="5"/>
          </p:nvPr>
        </p:nvSpPr>
        <p:spPr/>
        <p:txBody>
          <a:bodyPr/>
          <a:lstStyle/>
          <a:p>
            <a:fld id="{63362571-ACCF-4182-8A0F-3F17CB4C893E}" type="slidenum">
              <a:rPr lang="nb-NO" smtClean="0"/>
              <a:t>2</a:t>
            </a:fld>
            <a:endParaRPr lang="nb-NO"/>
          </a:p>
        </p:txBody>
      </p:sp>
    </p:spTree>
    <p:extLst>
      <p:ext uri="{BB962C8B-B14F-4D97-AF65-F5344CB8AC3E}">
        <p14:creationId xmlns:p14="http://schemas.microsoft.com/office/powerpoint/2010/main" val="320403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Øvelsen heter «Dragen som lukter på blomstene» </a:t>
            </a:r>
            <a:r>
              <a:rPr lang="nb-NO" sz="1200" b="0" i="0" kern="1200" dirty="0">
                <a:solidFill>
                  <a:schemeClr val="tx1"/>
                </a:solidFill>
                <a:effectLst/>
                <a:latin typeface="+mn-lt"/>
                <a:ea typeface="+mn-ea"/>
                <a:cs typeface="+mn-cs"/>
                <a:hlinkClick r:id="rId3"/>
              </a:rPr>
              <a:t>https://play.mediaflow.com/ovp/11/50GB9O6MX8</a:t>
            </a:r>
            <a:r>
              <a:rPr lang="nb-NO" sz="1200" b="0" i="0" kern="1200" dirty="0">
                <a:solidFill>
                  <a:schemeClr val="tx1"/>
                </a:solidFill>
                <a:effectLst/>
                <a:latin typeface="+mn-lt"/>
                <a:ea typeface="+mn-ea"/>
                <a:cs typeface="+mn-cs"/>
              </a:rPr>
              <a:t> – trykk på «play-knappen» for å starte filmen</a:t>
            </a:r>
            <a:endParaRPr lang="nb-NO" dirty="0"/>
          </a:p>
          <a:p>
            <a:endParaRPr lang="nb-NO" dirty="0"/>
          </a:p>
          <a:p>
            <a:r>
              <a:rPr lang="nb-NO" dirty="0"/>
              <a:t>Når du skal gjennomføre pusteøvelsen med elevene, velger du selv om du vil vise filmen eller om du modellerer selv.</a:t>
            </a:r>
          </a:p>
          <a:p>
            <a:endParaRPr lang="nb-NO" dirty="0"/>
          </a:p>
          <a:p>
            <a:r>
              <a:rPr lang="nb-NO" dirty="0"/>
              <a:t>Dersom du ønsker å benytte en annen øvelse, finner du flere eksempler på </a:t>
            </a:r>
            <a:r>
              <a:rPr lang="nb-NO" u="sng" dirty="0">
                <a:hlinkClick r:id="rId4"/>
              </a:rPr>
              <a:t>https://www.io.kommune.no/tjenester/skole-og-utdanning/robuste-barn/pust-og-bevegelse/</a:t>
            </a:r>
            <a:endParaRPr lang="nb-NO" dirty="0"/>
          </a:p>
          <a:p>
            <a:endParaRPr lang="nb-NO" dirty="0">
              <a:ea typeface="Calibri"/>
              <a:cs typeface="Calibri"/>
            </a:endParaRPr>
          </a:p>
          <a:p>
            <a:endParaRPr lang="nb-NO" dirty="0"/>
          </a:p>
        </p:txBody>
      </p:sp>
      <p:sp>
        <p:nvSpPr>
          <p:cNvPr id="4" name="Plassholder for lysbildenummer 3"/>
          <p:cNvSpPr>
            <a:spLocks noGrp="1"/>
          </p:cNvSpPr>
          <p:nvPr>
            <p:ph type="sldNum" sz="quarter" idx="5"/>
          </p:nvPr>
        </p:nvSpPr>
        <p:spPr/>
        <p:txBody>
          <a:bodyPr/>
          <a:lstStyle/>
          <a:p>
            <a:fld id="{FC3FB8B4-285A-42E3-84F5-03AABE457E00}" type="slidenum">
              <a:rPr lang="nb-NO" smtClean="0"/>
              <a:t>3</a:t>
            </a:fld>
            <a:endParaRPr lang="nb-NO"/>
          </a:p>
        </p:txBody>
      </p:sp>
    </p:spTree>
    <p:extLst>
      <p:ext uri="{BB962C8B-B14F-4D97-AF65-F5344CB8AC3E}">
        <p14:creationId xmlns:p14="http://schemas.microsoft.com/office/powerpoint/2010/main" val="33021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1DA8B-E492-C524-01E1-98084940835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A1E1D75-60A3-5F2D-0421-71050CAAE9D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A34CC6D-99F8-0FA2-916B-40AA0FBB13C1}"/>
              </a:ext>
            </a:extLst>
          </p:cNvPr>
          <p:cNvSpPr>
            <a:spLocks noGrp="1"/>
          </p:cNvSpPr>
          <p:nvPr>
            <p:ph type="body" idx="1"/>
          </p:nvPr>
        </p:nvSpPr>
        <p:spPr/>
        <p:txBody>
          <a:bodyPr/>
          <a:lstStyle/>
          <a:p>
            <a:pPr>
              <a:defRPr/>
            </a:pPr>
            <a:r>
              <a:rPr lang="nn-NO" sz="1200" dirty="0">
                <a:solidFill>
                  <a:schemeClr val="tx1">
                    <a:lumMod val="85000"/>
                    <a:lumOff val="15000"/>
                  </a:schemeClr>
                </a:solidFill>
              </a:rPr>
              <a:t>Vi ser filmen Venner på skolen: </a:t>
            </a:r>
            <a:r>
              <a:rPr lang="nb-NO" dirty="0">
                <a:hlinkClick r:id="rId3"/>
              </a:rPr>
              <a:t>https://www.youtube.com/watch?v=cn0MDhbdrR8</a:t>
            </a:r>
            <a:endParaRPr lang="en-US" dirty="0">
              <a:cs typeface="Calibri" panose="020F0502020204030204"/>
            </a:endParaRPr>
          </a:p>
          <a:p>
            <a:pPr>
              <a:defRPr/>
            </a:pPr>
            <a:r>
              <a:rPr lang="nn-NO" sz="1200" dirty="0">
                <a:solidFill>
                  <a:schemeClr val="tx1">
                    <a:lumMod val="85000"/>
                    <a:lumOff val="15000"/>
                  </a:schemeClr>
                </a:solidFill>
              </a:rPr>
              <a:t>Varer </a:t>
            </a:r>
            <a:r>
              <a:rPr lang="nn-NO" dirty="0">
                <a:solidFill>
                  <a:schemeClr val="tx1">
                    <a:lumMod val="85000"/>
                    <a:lumOff val="15000"/>
                  </a:schemeClr>
                </a:solidFill>
              </a:rPr>
              <a:t>3.23 </a:t>
            </a:r>
            <a:r>
              <a:rPr lang="nn-NO" sz="1200" dirty="0" err="1">
                <a:solidFill>
                  <a:schemeClr val="tx1">
                    <a:lumMod val="85000"/>
                    <a:lumOff val="15000"/>
                  </a:schemeClr>
                </a:solidFill>
              </a:rPr>
              <a:t>minutter</a:t>
            </a:r>
            <a:endParaRPr lang="nn-NO" sz="1200" dirty="0">
              <a:solidFill>
                <a:schemeClr val="tx1">
                  <a:lumMod val="85000"/>
                  <a:lumOff val="15000"/>
                </a:schemeClr>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solidFill>
                <a:schemeClr val="tx1">
                  <a:lumMod val="85000"/>
                  <a:lumOff val="15000"/>
                </a:schemeClr>
              </a:solidFill>
              <a:cs typeface="Calibri"/>
            </a:endParaRPr>
          </a:p>
          <a:p>
            <a:endParaRPr lang="nb-NO" dirty="0"/>
          </a:p>
          <a:p>
            <a:endParaRPr lang="nb-NO" dirty="0"/>
          </a:p>
        </p:txBody>
      </p:sp>
      <p:sp>
        <p:nvSpPr>
          <p:cNvPr id="4" name="Plassholder for lysbildenummer 3">
            <a:extLst>
              <a:ext uri="{FF2B5EF4-FFF2-40B4-BE49-F238E27FC236}">
                <a16:creationId xmlns:a16="http://schemas.microsoft.com/office/drawing/2014/main" id="{A0C9C3D2-DFB3-34E9-3392-D6BE11B2E991}"/>
              </a:ext>
            </a:extLst>
          </p:cNvPr>
          <p:cNvSpPr>
            <a:spLocks noGrp="1"/>
          </p:cNvSpPr>
          <p:nvPr>
            <p:ph type="sldNum" sz="quarter" idx="5"/>
          </p:nvPr>
        </p:nvSpPr>
        <p:spPr/>
        <p:txBody>
          <a:bodyPr/>
          <a:lstStyle/>
          <a:p>
            <a:fld id="{FC3FB8B4-285A-42E3-84F5-03AABE457E00}" type="slidenum">
              <a:rPr lang="nb-NO" smtClean="0"/>
              <a:t>4</a:t>
            </a:fld>
            <a:endParaRPr lang="nb-NO"/>
          </a:p>
        </p:txBody>
      </p:sp>
    </p:spTree>
    <p:extLst>
      <p:ext uri="{BB962C8B-B14F-4D97-AF65-F5344CB8AC3E}">
        <p14:creationId xmlns:p14="http://schemas.microsoft.com/office/powerpoint/2010/main" val="403943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Hva betyr det å "spille vennskap"?</a:t>
            </a:r>
          </a:p>
          <a:p>
            <a:endParaRPr lang="nb-NO" b="1" dirty="0">
              <a:cs typeface="Calibri"/>
            </a:endParaRPr>
          </a:p>
          <a:p>
            <a:r>
              <a:rPr lang="nb-NO">
                <a:cs typeface="Calibri"/>
              </a:rPr>
              <a:t>La elevene spille med innspill, lærer kommer med forslag ved behov.</a:t>
            </a:r>
            <a:endParaRPr lang="nb-NO" b="1">
              <a:cs typeface="Calibri"/>
            </a:endParaRPr>
          </a:p>
          <a:p>
            <a:r>
              <a:rPr lang="nb-NO" i="1">
                <a:cs typeface="Calibri"/>
              </a:rPr>
              <a:t>For eksempel:</a:t>
            </a:r>
            <a:endParaRPr lang="nb-NO" i="1"/>
          </a:p>
          <a:p>
            <a:r>
              <a:rPr lang="nb-NO"/>
              <a:t>Det å «spille vennskap» er når noen later som de er snille og gode når voksne er der, men når den voksne går bort kan de sende stygge blikk, vise med kroppsspråket at det var et spill, eller kommer med en uhyggelig kommentar. Det er ikke alltid at voksne ser hvem som «spiller vennskap» – eller får med seg hva som skjer. Da kan de voksne tro at noen er bedre venner enn de egentlig er. Vennskap er ikke et spill, men noe vi trenger for å leve – ha det godt, utvikle oss og være trygge og lære.</a:t>
            </a:r>
            <a:endParaRPr lang="nb-NO">
              <a:cs typeface="Calibri"/>
            </a:endParaRPr>
          </a:p>
        </p:txBody>
      </p:sp>
      <p:sp>
        <p:nvSpPr>
          <p:cNvPr id="4" name="Plassholder for lysbildenummer 3"/>
          <p:cNvSpPr>
            <a:spLocks noGrp="1"/>
          </p:cNvSpPr>
          <p:nvPr>
            <p:ph type="sldNum" sz="quarter" idx="5"/>
          </p:nvPr>
        </p:nvSpPr>
        <p:spPr/>
        <p:txBody>
          <a:bodyPr/>
          <a:lstStyle/>
          <a:p>
            <a:fld id="{FC3FB8B4-285A-42E3-84F5-03AABE457E00}" type="slidenum">
              <a:rPr lang="nb-NO" smtClean="0"/>
              <a:t>5</a:t>
            </a:fld>
            <a:endParaRPr lang="nb-NO"/>
          </a:p>
        </p:txBody>
      </p:sp>
    </p:spTree>
    <p:extLst>
      <p:ext uri="{BB962C8B-B14F-4D97-AF65-F5344CB8AC3E}">
        <p14:creationId xmlns:p14="http://schemas.microsoft.com/office/powerpoint/2010/main" val="321204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Hvordan kan det oppleves når noen "spiller vennskap"?</a:t>
            </a:r>
          </a:p>
          <a:p>
            <a:endParaRPr lang="nb-NO" b="1" dirty="0">
              <a:cs typeface="Calibri"/>
            </a:endParaRPr>
          </a:p>
          <a:p>
            <a:r>
              <a:rPr lang="nb-NO">
                <a:cs typeface="Calibri"/>
              </a:rPr>
              <a:t>La elevene komme med innspill, lærer kommer med forslag ved behov.</a:t>
            </a:r>
            <a:endParaRPr lang="nb-NO"/>
          </a:p>
          <a:p>
            <a:r>
              <a:rPr lang="nb-NO" i="1">
                <a:cs typeface="Calibri"/>
              </a:rPr>
              <a:t>For eksempel:</a:t>
            </a:r>
            <a:endParaRPr lang="nb-NO" i="1" dirty="0">
              <a:ea typeface="Calibri"/>
              <a:cs typeface="Calibri"/>
            </a:endParaRPr>
          </a:p>
          <a:p>
            <a:r>
              <a:rPr lang="nb-NO"/>
              <a:t>Det kjennes vondt! Man kan føle seg utenfor, bli lei seg, bli sint, føle seg urettferdig behandlet eller bli forvirret fordi man ikke forstår hva som skjer. Det kan være vanskelig å ikke bli trodd av andre hvis man prøver å fortelle hva som faktisk skjer.</a:t>
            </a:r>
            <a:endParaRPr lang="nb-NO">
              <a:cs typeface="Calibri"/>
            </a:endParaRPr>
          </a:p>
          <a:p>
            <a:r>
              <a:rPr lang="nb-NO"/>
              <a:t>Reflekter gjerne rundt hvordan vi kan unngå at dette skjer i vår klasse.</a:t>
            </a:r>
            <a:endParaRPr lang="nb-NO">
              <a:cs typeface="Calibri"/>
            </a:endParaRPr>
          </a:p>
        </p:txBody>
      </p:sp>
      <p:sp>
        <p:nvSpPr>
          <p:cNvPr id="4" name="Plassholder for lysbildenummer 3"/>
          <p:cNvSpPr>
            <a:spLocks noGrp="1"/>
          </p:cNvSpPr>
          <p:nvPr>
            <p:ph type="sldNum" sz="quarter" idx="5"/>
          </p:nvPr>
        </p:nvSpPr>
        <p:spPr/>
        <p:txBody>
          <a:bodyPr/>
          <a:lstStyle/>
          <a:p>
            <a:fld id="{FC3FB8B4-285A-42E3-84F5-03AABE457E00}" type="slidenum">
              <a:rPr lang="nb-NO" smtClean="0"/>
              <a:t>6</a:t>
            </a:fld>
            <a:endParaRPr lang="nb-NO"/>
          </a:p>
        </p:txBody>
      </p:sp>
    </p:spTree>
    <p:extLst>
      <p:ext uri="{BB962C8B-B14F-4D97-AF65-F5344CB8AC3E}">
        <p14:creationId xmlns:p14="http://schemas.microsoft.com/office/powerpoint/2010/main" val="116029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Hva kan vi gjøre for å være god venner?</a:t>
            </a:r>
          </a:p>
          <a:p>
            <a:endParaRPr lang="nb-NO" b="1" dirty="0"/>
          </a:p>
          <a:p>
            <a:r>
              <a:rPr lang="nb-NO" dirty="0"/>
              <a:t>La elevene komme med innspill, lærer kommer med forslag ved behov.</a:t>
            </a:r>
            <a:endParaRPr lang="nb-NO" dirty="0">
              <a:cs typeface="Calibri"/>
            </a:endParaRPr>
          </a:p>
          <a:p>
            <a:r>
              <a:rPr lang="nb-NO" i="1" dirty="0"/>
              <a:t>For eksempel:</a:t>
            </a:r>
            <a:endParaRPr lang="nb-NO" i="1" dirty="0">
              <a:cs typeface="Calibri"/>
            </a:endParaRPr>
          </a:p>
          <a:p>
            <a:r>
              <a:rPr lang="nb-NO" dirty="0"/>
              <a:t>Smile og ha et hyggelig blikk, si «hei» når vi møter hverandre, se på hverandre når vi snakker og lytte til det de andre sier. Vi venter på hverandre og går sammen. Akseptere at vi er forskjellige og har ulike meninger og følelser. </a:t>
            </a:r>
            <a:endParaRPr lang="nb-NO" dirty="0">
              <a:cs typeface="Calibri"/>
            </a:endParaRPr>
          </a:p>
          <a:p>
            <a:r>
              <a:rPr lang="nb-NO" dirty="0">
                <a:cs typeface="Calibri"/>
              </a:rPr>
              <a:t>Snakke snilt til hverandre, si hyggelige ting, og unngå kommentarer om andres utseende, kropp eller evner. </a:t>
            </a:r>
            <a:endParaRPr lang="nb-NO" dirty="0"/>
          </a:p>
          <a:p>
            <a:r>
              <a:rPr lang="nb-NO" dirty="0"/>
              <a:t>Reflekter gjerne rundt hvilke følelser vi kjenner når vi har gode venner - glede, trygghet, å være inkludert i et fellesskap, varme, verdi og tilhørighet.</a:t>
            </a:r>
            <a:endParaRPr lang="nb-NO" dirty="0">
              <a:cs typeface="Calibri"/>
            </a:endParaRPr>
          </a:p>
        </p:txBody>
      </p:sp>
      <p:sp>
        <p:nvSpPr>
          <p:cNvPr id="4" name="Plassholder for lysbildenummer 3"/>
          <p:cNvSpPr>
            <a:spLocks noGrp="1"/>
          </p:cNvSpPr>
          <p:nvPr>
            <p:ph type="sldNum" sz="quarter" idx="5"/>
          </p:nvPr>
        </p:nvSpPr>
        <p:spPr/>
        <p:txBody>
          <a:bodyPr/>
          <a:lstStyle/>
          <a:p>
            <a:fld id="{FC3FB8B4-285A-42E3-84F5-03AABE457E00}" type="slidenum">
              <a:rPr lang="nb-NO" smtClean="0"/>
              <a:t>7</a:t>
            </a:fld>
            <a:endParaRPr lang="nb-NO"/>
          </a:p>
        </p:txBody>
      </p:sp>
    </p:spTree>
    <p:extLst>
      <p:ext uri="{BB962C8B-B14F-4D97-AF65-F5344CB8AC3E}">
        <p14:creationId xmlns:p14="http://schemas.microsoft.com/office/powerpoint/2010/main" val="748500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i="0">
                <a:effectLst/>
                <a:latin typeface="Calibri"/>
                <a:cs typeface="Calibri"/>
              </a:rPr>
              <a:t>Jeg vil være venn med:</a:t>
            </a:r>
          </a:p>
          <a:p>
            <a:r>
              <a:rPr lang="nb-NO" b="1" i="0">
                <a:effectLst/>
                <a:latin typeface="Calibri"/>
                <a:cs typeface="Calibri"/>
              </a:rPr>
              <a:t>Formål: </a:t>
            </a:r>
            <a:r>
              <a:rPr lang="nb-NO" b="0" i="0">
                <a:effectLst/>
                <a:latin typeface="Calibri"/>
                <a:cs typeface="Calibri"/>
              </a:rPr>
              <a:t>Bevegelse, latter, utfordre intimsoner</a:t>
            </a:r>
          </a:p>
          <a:p>
            <a:r>
              <a:rPr lang="nb-NO" b="1" i="0">
                <a:effectLst/>
                <a:latin typeface="Calibri"/>
                <a:cs typeface="Calibri"/>
              </a:rPr>
              <a:t>Utstyr: </a:t>
            </a:r>
            <a:r>
              <a:rPr lang="nb-NO" b="0" i="0">
                <a:effectLst/>
                <a:latin typeface="Calibri"/>
                <a:cs typeface="Calibri"/>
              </a:rPr>
              <a:t>En stol til alle – unntatt en.</a:t>
            </a:r>
          </a:p>
          <a:p>
            <a:r>
              <a:rPr lang="nb-NO" b="1" i="0">
                <a:effectLst/>
                <a:latin typeface="Calibri"/>
                <a:cs typeface="Calibri"/>
              </a:rPr>
              <a:t>Beskrivelse: </a:t>
            </a:r>
            <a:r>
              <a:rPr lang="nb-NO" b="0" i="0">
                <a:effectLst/>
                <a:latin typeface="Calibri"/>
                <a:cs typeface="Calibri"/>
              </a:rPr>
              <a:t>Ligner på «Fruktsalat», men er litt mer avansert.</a:t>
            </a:r>
          </a:p>
          <a:p>
            <a:r>
              <a:rPr lang="nb-NO" b="0" i="0">
                <a:effectLst/>
                <a:latin typeface="Calibri"/>
                <a:cs typeface="Calibri"/>
              </a:rPr>
              <a:t>Eleven i midten roper ut «Jeg vil være venn med», og et gitt kriterium. Alle som fyller kriteriet må finne seg en ny plass, og utroperen må prøve å kapre en stol, før noen andre tar den. Den som er uten stol, blir neste utroper.</a:t>
            </a:r>
          </a:p>
          <a:p>
            <a:endParaRPr lang="nb-NO" b="0" i="0">
              <a:effectLst/>
              <a:latin typeface="Calibri"/>
              <a:cs typeface="Calibri"/>
            </a:endParaRPr>
          </a:p>
          <a:p>
            <a:r>
              <a:rPr lang="nb-NO" b="0" i="0">
                <a:effectLst/>
                <a:latin typeface="Calibri"/>
                <a:cs typeface="Calibri"/>
              </a:rPr>
              <a:t>Forslag til ting å rope: </a:t>
            </a:r>
          </a:p>
          <a:p>
            <a:r>
              <a:rPr lang="nb-NO" b="0" i="0">
                <a:effectLst/>
                <a:latin typeface="Calibri"/>
                <a:cs typeface="Calibri"/>
              </a:rPr>
              <a:t>Alle som har hvite sokker</a:t>
            </a:r>
          </a:p>
          <a:p>
            <a:r>
              <a:rPr lang="nb-NO" b="0" i="0">
                <a:effectLst/>
                <a:latin typeface="Calibri"/>
                <a:cs typeface="Calibri"/>
              </a:rPr>
              <a:t>Alle som liker surt godteri</a:t>
            </a:r>
          </a:p>
          <a:p>
            <a:r>
              <a:rPr lang="nb-NO" b="0" i="0">
                <a:effectLst/>
                <a:latin typeface="Calibri"/>
                <a:cs typeface="Calibri"/>
              </a:rPr>
              <a:t>Alle som liker å sove</a:t>
            </a:r>
          </a:p>
          <a:p>
            <a:r>
              <a:rPr lang="nb-NO" b="0" i="0">
                <a:effectLst/>
                <a:latin typeface="Calibri"/>
                <a:cs typeface="Calibri"/>
              </a:rPr>
              <a:t>Alle som har et kjæledyr</a:t>
            </a:r>
          </a:p>
          <a:p>
            <a:r>
              <a:rPr lang="nb-NO" b="0" i="0">
                <a:effectLst/>
                <a:latin typeface="Calibri"/>
                <a:cs typeface="Calibri"/>
              </a:rPr>
              <a:t>Alle som har vært på Østfoldbadet</a:t>
            </a:r>
          </a:p>
          <a:p>
            <a:r>
              <a:rPr lang="nb-NO" b="0" i="0">
                <a:effectLst/>
                <a:latin typeface="Calibri"/>
                <a:cs typeface="Calibri"/>
              </a:rPr>
              <a:t>Alle som liker fiskepinner</a:t>
            </a:r>
          </a:p>
          <a:p>
            <a:r>
              <a:rPr lang="nb-NO" b="0" i="0">
                <a:effectLst/>
                <a:latin typeface="Calibri"/>
                <a:cs typeface="Calibri"/>
              </a:rPr>
              <a:t> </a:t>
            </a:r>
          </a:p>
          <a:p>
            <a:r>
              <a:rPr lang="nb-NO" b="0" i="0">
                <a:effectLst/>
                <a:latin typeface="Calibri"/>
                <a:cs typeface="Calibri"/>
              </a:rPr>
              <a:t>Tips: Vær veldig obs på at denne leken kan ha subtile former for intern rangering. Dersom du mistenker dette, avsluttes leken – og gruppen må snakke om spillereglene før den settes i gang ved en senere anledning. Det er f.eks. lurt at det ikke er lov å si noe om navn. Eksempler på uønskede utrop: «Jeg vil være venn med </a:t>
            </a:r>
          </a:p>
          <a:p>
            <a:r>
              <a:rPr lang="nb-NO" b="0" i="0">
                <a:effectLst/>
                <a:latin typeface="Calibri"/>
                <a:cs typeface="Calibri"/>
              </a:rPr>
              <a:t>alle som liker Selma» </a:t>
            </a:r>
          </a:p>
          <a:p>
            <a:r>
              <a:rPr lang="nb-NO" b="0" i="0">
                <a:effectLst/>
                <a:latin typeface="Calibri"/>
                <a:cs typeface="Calibri"/>
              </a:rPr>
              <a:t>alle som har en Levis-bukse» </a:t>
            </a:r>
          </a:p>
          <a:p>
            <a:r>
              <a:rPr lang="nb-NO" b="0" i="0">
                <a:effectLst/>
                <a:latin typeface="Calibri"/>
                <a:cs typeface="Calibri"/>
              </a:rPr>
              <a:t>alle som synes at Pål …»</a:t>
            </a:r>
          </a:p>
          <a:p>
            <a:endParaRPr lang="nn-NO" b="0" i="0">
              <a:effectLst/>
              <a:latin typeface="Calibri"/>
              <a:cs typeface="Calibri"/>
            </a:endParaRPr>
          </a:p>
        </p:txBody>
      </p:sp>
      <p:sp>
        <p:nvSpPr>
          <p:cNvPr id="4" name="Plassholder for lysbildenummer 3"/>
          <p:cNvSpPr>
            <a:spLocks noGrp="1"/>
          </p:cNvSpPr>
          <p:nvPr>
            <p:ph type="sldNum" sz="quarter" idx="5"/>
          </p:nvPr>
        </p:nvSpPr>
        <p:spPr/>
        <p:txBody>
          <a:bodyPr/>
          <a:lstStyle/>
          <a:p>
            <a:fld id="{311ACEAD-CC68-40DE-80F1-C3C954AFC1E2}" type="slidenum">
              <a:rPr lang="nb-NO" smtClean="0"/>
              <a:t>8</a:t>
            </a:fld>
            <a:endParaRPr lang="nb-NO"/>
          </a:p>
        </p:txBody>
      </p:sp>
    </p:spTree>
    <p:extLst>
      <p:ext uri="{BB962C8B-B14F-4D97-AF65-F5344CB8AC3E}">
        <p14:creationId xmlns:p14="http://schemas.microsoft.com/office/powerpoint/2010/main" val="361136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Foto: Bildet er tatt av </a:t>
            </a:r>
            <a:r>
              <a:rPr lang="nb-NO" sz="1200" b="0" i="0" kern="1200">
                <a:solidFill>
                  <a:schemeClr val="tx1"/>
                </a:solidFill>
                <a:effectLst/>
                <a:latin typeface="+mn-lt"/>
                <a:ea typeface="+mn-ea"/>
                <a:cs typeface="+mn-cs"/>
              </a:rPr>
              <a:t>Bildet er tatt av </a:t>
            </a:r>
            <a:r>
              <a:rPr lang="nb-NO" sz="1200" b="0" i="0" u="sng" kern="1200" err="1">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err="1">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p>
          <a:p>
            <a:endParaRPr lang="nb-NO" sz="1200" b="0" i="0" kern="1200">
              <a:solidFill>
                <a:schemeClr val="tx1"/>
              </a:solidFill>
              <a:effectLst/>
              <a:latin typeface="+mn-lt"/>
              <a:ea typeface="+mn-ea"/>
              <a:cs typeface="+mn-cs"/>
            </a:endParaRPr>
          </a:p>
          <a:p>
            <a:pPr marL="0" indent="0">
              <a:buNone/>
            </a:pPr>
            <a:r>
              <a:rPr lang="nb-NO" sz="1200">
                <a:ea typeface="+mn-lt"/>
                <a:cs typeface="+mn-lt"/>
              </a:rPr>
              <a:t>En badeball eller kosedyr sendes rundt i ringen etter tur. </a:t>
            </a:r>
          </a:p>
          <a:p>
            <a:pPr marL="0" indent="0">
              <a:buNone/>
            </a:pPr>
            <a:r>
              <a:rPr lang="nb-NO" sz="1200">
                <a:ea typeface="+mn-lt"/>
                <a:cs typeface="+mn-lt"/>
              </a:rPr>
              <a:t>Vi øver på å vente og lytte.  Vi sier en ting hver.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ea typeface="+mn-lt"/>
                <a:cs typeface="+mn-lt"/>
              </a:rPr>
              <a:t>Vi bytter spørsmål underveis, f. eks når 5-6 elever har svart.</a:t>
            </a: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0FA5C8-FC02-0881-EE87-B90DD24F7CB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0AAB776-D1F4-8608-8658-BADA89D3B39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1893256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62576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187088980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9"/>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93" r:id="rId6"/>
    <p:sldLayoutId id="2147483698"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v:/s/OPVOppvekst543/EXI3YirT0Y5IpjkIsSanIPMBw9WmIh5Ye-et7CWVUiAoZQ?e=ZataZS&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video" Target="https://www.youtube.com/embed/cn0MDhbdrR8?feature=oembed" TargetMode="Externa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solidFill>
                  <a:srgbClr val="008080"/>
                </a:solidFill>
                <a:latin typeface="Georgia"/>
              </a:rPr>
              <a:t>Vennskap 3. 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3C91EEEA-28B3-4E4E-158F-D3834BCABE74}"/>
              </a:ext>
            </a:extLst>
          </p:cNvPr>
          <p:cNvSpPr txBox="1"/>
          <p:nvPr/>
        </p:nvSpPr>
        <p:spPr>
          <a:xfrm>
            <a:off x="1165645" y="2208400"/>
            <a:ext cx="6305106" cy="2308324"/>
          </a:xfrm>
          <a:prstGeom prst="rect">
            <a:avLst/>
          </a:prstGeom>
          <a:noFill/>
        </p:spPr>
        <p:txBody>
          <a:bodyPr wrap="square" lIns="91440" tIns="45720" rIns="91440" bIns="45720" anchor="t">
            <a:spAutoFit/>
          </a:bodyPr>
          <a:lstStyle/>
          <a:p>
            <a:r>
              <a:rPr lang="nb-NO" sz="6000" dirty="0">
                <a:latin typeface="Georgia"/>
                <a:hlinkClick r:id="rId3">
                  <a:extLst>
                    <a:ext uri="{A12FA001-AC4F-418D-AE19-62706E023703}">
                      <ahyp:hlinkClr xmlns:ahyp="http://schemas.microsoft.com/office/drawing/2018/hyperlinkcolor" val="tx"/>
                    </a:ext>
                  </a:extLst>
                </a:hlinkClick>
              </a:rPr>
              <a:t>Inngangsmusikk</a:t>
            </a:r>
            <a:br>
              <a:rPr lang="nb-NO" sz="2800">
                <a:highlight>
                  <a:srgbClr val="BCDAD1"/>
                </a:highlight>
              </a:rPr>
            </a:br>
            <a:br>
              <a:rPr lang="nb-NO" sz="2800"/>
            </a:br>
            <a:br>
              <a:rPr lang="nb-NO" sz="2800"/>
            </a:br>
            <a:endParaRPr lang="nb-NO" sz="2800">
              <a:solidFill>
                <a:schemeClr val="tx2"/>
              </a:solidFill>
              <a:cs typeface="Calibri"/>
            </a:endParaRPr>
          </a:p>
        </p:txBody>
      </p:sp>
    </p:spTree>
    <p:extLst>
      <p:ext uri="{BB962C8B-B14F-4D97-AF65-F5344CB8AC3E}">
        <p14:creationId xmlns:p14="http://schemas.microsoft.com/office/powerpoint/2010/main" val="284832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usteøvelse - Dragen som lukter på blomstene-6bwjnxlzfn">
            <a:hlinkClick r:id="" action="ppaction://media"/>
            <a:extLst>
              <a:ext uri="{FF2B5EF4-FFF2-40B4-BE49-F238E27FC236}">
                <a16:creationId xmlns:a16="http://schemas.microsoft.com/office/drawing/2014/main" id="{FA3E619E-19B2-EC50-CE59-054109EDF25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68604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6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DC977-7A16-F555-AEB2-92B680687379}"/>
            </a:ext>
          </a:extLst>
        </p:cNvPr>
        <p:cNvGrpSpPr/>
        <p:nvPr/>
      </p:nvGrpSpPr>
      <p:grpSpPr>
        <a:xfrm>
          <a:off x="0" y="0"/>
          <a:ext cx="0" cy="0"/>
          <a:chOff x="0" y="0"/>
          <a:chExt cx="0" cy="0"/>
        </a:xfrm>
      </p:grpSpPr>
      <p:pic>
        <p:nvPicPr>
          <p:cNvPr id="2" name="Media på Internett 1" title="Venner på skolen">
            <a:hlinkClick r:id="" action="ppaction://media"/>
            <a:extLst>
              <a:ext uri="{FF2B5EF4-FFF2-40B4-BE49-F238E27FC236}">
                <a16:creationId xmlns:a16="http://schemas.microsoft.com/office/drawing/2014/main" id="{5FBE7811-0348-B939-8DEF-9D7709629763}"/>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366966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6A4198-E64C-5806-C98A-1F144C9E2BC5}"/>
              </a:ext>
            </a:extLst>
          </p:cNvPr>
          <p:cNvSpPr>
            <a:spLocks noGrp="1"/>
          </p:cNvSpPr>
          <p:nvPr>
            <p:ph type="title"/>
          </p:nvPr>
        </p:nvSpPr>
        <p:spPr>
          <a:xfrm>
            <a:off x="252709" y="493914"/>
            <a:ext cx="15325946" cy="1336295"/>
          </a:xfrm>
        </p:spPr>
        <p:txBody>
          <a:bodyPr>
            <a:noAutofit/>
          </a:bodyPr>
          <a:lstStyle/>
          <a:p>
            <a:r>
              <a:rPr lang="nb-NO" sz="6000" b="0">
                <a:solidFill>
                  <a:schemeClr val="tx2"/>
                </a:solidFill>
                <a:latin typeface="Georgia"/>
              </a:rPr>
              <a:t>Hva betyr det å «spille vennskap»?</a:t>
            </a:r>
            <a:endParaRPr lang="nb-NO" sz="6000" b="0">
              <a:solidFill>
                <a:schemeClr val="tx2"/>
              </a:solidFill>
            </a:endParaRPr>
          </a:p>
        </p:txBody>
      </p:sp>
      <p:pic>
        <p:nvPicPr>
          <p:cNvPr id="4" name="Picture 2" descr="Illustrasjonar frå filmen &quot;Venner på skolen&quot;. Av: Silje Jin Yksnøy - Klikk for stort bilde">
            <a:extLst>
              <a:ext uri="{FF2B5EF4-FFF2-40B4-BE49-F238E27FC236}">
                <a16:creationId xmlns:a16="http://schemas.microsoft.com/office/drawing/2014/main" id="{1D5E074F-2085-E32E-698E-04BF01A0B9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284270" y="2007702"/>
            <a:ext cx="9246741" cy="4238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663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4878E2-05B0-D74B-597F-E8342FB59602}"/>
              </a:ext>
            </a:extLst>
          </p:cNvPr>
          <p:cNvSpPr>
            <a:spLocks noGrp="1"/>
          </p:cNvSpPr>
          <p:nvPr>
            <p:ph type="title"/>
          </p:nvPr>
        </p:nvSpPr>
        <p:spPr>
          <a:xfrm>
            <a:off x="599208" y="484118"/>
            <a:ext cx="10993584" cy="1325563"/>
          </a:xfrm>
        </p:spPr>
        <p:txBody>
          <a:bodyPr>
            <a:noAutofit/>
          </a:bodyPr>
          <a:lstStyle/>
          <a:p>
            <a:pPr algn="ctr"/>
            <a:r>
              <a:rPr lang="nb-NO" sz="6000" b="0">
                <a:solidFill>
                  <a:schemeClr val="tx2"/>
                </a:solidFill>
                <a:latin typeface="Georgia"/>
              </a:rPr>
              <a:t>Hvordan kan det oppleves når noen "spiller vennskap"?</a:t>
            </a:r>
            <a:endParaRPr lang="nb-NO" sz="6000" b="0">
              <a:solidFill>
                <a:schemeClr val="tx2"/>
              </a:solidFill>
            </a:endParaRPr>
          </a:p>
        </p:txBody>
      </p:sp>
      <p:pic>
        <p:nvPicPr>
          <p:cNvPr id="4" name="Picture 2" descr="Illustrasjonar frå filmen &quot;Venner på skolen&quot;. Av: Silje Jin Yksnøy - Klikk for stort bilde">
            <a:extLst>
              <a:ext uri="{FF2B5EF4-FFF2-40B4-BE49-F238E27FC236}">
                <a16:creationId xmlns:a16="http://schemas.microsoft.com/office/drawing/2014/main" id="{2E163B99-54D7-A225-6579-67A8C45F389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64301" y="2007703"/>
            <a:ext cx="9806634" cy="451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511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FEC37D-F9BB-3723-2D54-B6C3564D8351}"/>
              </a:ext>
            </a:extLst>
          </p:cNvPr>
          <p:cNvSpPr>
            <a:spLocks noGrp="1"/>
          </p:cNvSpPr>
          <p:nvPr>
            <p:ph type="title"/>
          </p:nvPr>
        </p:nvSpPr>
        <p:spPr>
          <a:xfrm>
            <a:off x="299803" y="531578"/>
            <a:ext cx="11901732" cy="1325563"/>
          </a:xfrm>
        </p:spPr>
        <p:txBody>
          <a:bodyPr>
            <a:noAutofit/>
          </a:bodyPr>
          <a:lstStyle/>
          <a:p>
            <a:pPr algn="ctr"/>
            <a:r>
              <a:rPr lang="nb-NO" sz="6000" b="0" dirty="0">
                <a:solidFill>
                  <a:schemeClr val="tx2"/>
                </a:solidFill>
                <a:latin typeface="Georgia"/>
              </a:rPr>
              <a:t>Hva kan vi gjøre for å</a:t>
            </a:r>
            <a:br>
              <a:rPr lang="nb-NO" sz="6000" b="0" dirty="0">
                <a:latin typeface="Georgia"/>
              </a:rPr>
            </a:br>
            <a:r>
              <a:rPr lang="nb-NO" sz="6000" b="0" dirty="0">
                <a:solidFill>
                  <a:schemeClr val="tx2"/>
                </a:solidFill>
                <a:latin typeface="Georgia"/>
              </a:rPr>
              <a:t> være en god venn?</a:t>
            </a:r>
            <a:endParaRPr lang="en-US" dirty="0">
              <a:solidFill>
                <a:schemeClr val="tx2"/>
              </a:solidFill>
            </a:endParaRPr>
          </a:p>
        </p:txBody>
      </p:sp>
      <p:pic>
        <p:nvPicPr>
          <p:cNvPr id="4" name="Picture 2" descr="Illustrasjon frå filmen Venner på skolen av Silje Jin Yksnøy - Klikk for stort bilde">
            <a:extLst>
              <a:ext uri="{FF2B5EF4-FFF2-40B4-BE49-F238E27FC236}">
                <a16:creationId xmlns:a16="http://schemas.microsoft.com/office/drawing/2014/main" id="{B1CE11CD-BB70-F817-A74B-6E364A0275E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947736" y="2007703"/>
            <a:ext cx="8257262" cy="431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861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343E0C7-B995-0E4E-7940-DEB9DD453D6D}"/>
              </a:ext>
            </a:extLst>
          </p:cNvPr>
          <p:cNvSpPr txBox="1"/>
          <p:nvPr/>
        </p:nvSpPr>
        <p:spPr>
          <a:xfrm flipH="1">
            <a:off x="1857375" y="3432447"/>
            <a:ext cx="5492156" cy="707886"/>
          </a:xfrm>
          <a:prstGeom prst="rect">
            <a:avLst/>
          </a:prstGeom>
          <a:noFill/>
        </p:spPr>
        <p:txBody>
          <a:bodyPr wrap="square" lIns="91440" tIns="45720" rIns="91440" bIns="45720" rtlCol="0" anchor="t">
            <a:spAutoFit/>
          </a:bodyPr>
          <a:lstStyle/>
          <a:p>
            <a:r>
              <a:rPr lang="nb-NO" sz="4000">
                <a:latin typeface="Georgia"/>
              </a:rPr>
              <a:t>Jeg vil være venn med </a:t>
            </a:r>
          </a:p>
        </p:txBody>
      </p:sp>
      <p:sp>
        <p:nvSpPr>
          <p:cNvPr id="3" name="TekstSylinder 1">
            <a:extLst>
              <a:ext uri="{FF2B5EF4-FFF2-40B4-BE49-F238E27FC236}">
                <a16:creationId xmlns:a16="http://schemas.microsoft.com/office/drawing/2014/main" id="{92C7B478-0342-2E73-8DC4-923685C392A3}"/>
              </a:ext>
            </a:extLst>
          </p:cNvPr>
          <p:cNvSpPr txBox="1"/>
          <p:nvPr/>
        </p:nvSpPr>
        <p:spPr>
          <a:xfrm flipH="1">
            <a:off x="1957388" y="2267749"/>
            <a:ext cx="5608512" cy="1015663"/>
          </a:xfrm>
          <a:prstGeom prst="rect">
            <a:avLst/>
          </a:prstGeom>
          <a:noFill/>
        </p:spPr>
        <p:txBody>
          <a:bodyPr wrap="square" lIns="91440" tIns="45720" rIns="91440" bIns="45720" rtlCol="0" anchor="t">
            <a:spAutoFit/>
          </a:bodyPr>
          <a:lstStyle/>
          <a:p>
            <a:r>
              <a:rPr lang="nb-NO" sz="6000">
                <a:latin typeface="Georgia"/>
              </a:rPr>
              <a:t>Vi leker!</a:t>
            </a:r>
          </a:p>
        </p:txBody>
      </p:sp>
    </p:spTree>
    <p:extLst>
      <p:ext uri="{BB962C8B-B14F-4D97-AF65-F5344CB8AC3E}">
        <p14:creationId xmlns:p14="http://schemas.microsoft.com/office/powerpoint/2010/main" val="240018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328613" y="365125"/>
            <a:ext cx="11246860" cy="1325563"/>
          </a:xfrm>
        </p:spPr>
        <p:txBody>
          <a:bodyPr>
            <a:noAutofit/>
          </a:bodyPr>
          <a:lstStyle/>
          <a:p>
            <a:br>
              <a:rPr lang="nb-NO" sz="6000" b="0"/>
            </a:br>
            <a:r>
              <a:rPr lang="nb-NO" sz="6000" b="0">
                <a:solidFill>
                  <a:schemeClr val="accent1"/>
                </a:solidFill>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700588" y="2304762"/>
            <a:ext cx="6302231" cy="3623974"/>
          </a:xfrm>
        </p:spPr>
        <p:txBody>
          <a:bodyPr/>
          <a:lstStyle/>
          <a:p>
            <a:pPr marL="0" indent="0">
              <a:buNone/>
            </a:pPr>
            <a:endParaRPr lang="nb-NO" sz="2400">
              <a:ea typeface="+mn-lt"/>
              <a:cs typeface="+mn-lt"/>
            </a:endParaRPr>
          </a:p>
          <a:p>
            <a:pPr lvl="2"/>
            <a:r>
              <a:rPr lang="nb-NO" sz="3200">
                <a:solidFill>
                  <a:schemeClr val="tx2"/>
                </a:solidFill>
                <a:latin typeface="Georgia" panose="02040502050405020303" pitchFamily="18" charset="0"/>
                <a:ea typeface="+mn-lt"/>
                <a:cs typeface="+mn-lt"/>
              </a:rPr>
              <a:t>Hva likte du i dag? </a:t>
            </a:r>
          </a:p>
          <a:p>
            <a:pPr lvl="2"/>
            <a:r>
              <a:rPr lang="nb-NO" sz="3200">
                <a:solidFill>
                  <a:schemeClr val="tx2"/>
                </a:solidFill>
                <a:latin typeface="Georgia" panose="02040502050405020303" pitchFamily="18" charset="0"/>
                <a:ea typeface="+mn-lt"/>
                <a:cs typeface="+mn-lt"/>
              </a:rPr>
              <a:t>Hva lærte du? </a:t>
            </a:r>
          </a:p>
          <a:p>
            <a:pPr lvl="2"/>
            <a:r>
              <a:rPr lang="nb-NO" sz="3200">
                <a:solidFill>
                  <a:schemeClr val="tx2"/>
                </a:solidFill>
                <a:latin typeface="Georgia" panose="02040502050405020303" pitchFamily="18" charset="0"/>
                <a:ea typeface="+mn-lt"/>
                <a:cs typeface="+mn-lt"/>
              </a:rPr>
              <a:t>Hvorfor er dette viktig? </a:t>
            </a:r>
          </a:p>
          <a:p>
            <a:pPr lvl="2"/>
            <a:r>
              <a:rPr lang="nb-NO" sz="3200">
                <a:solidFill>
                  <a:schemeClr val="tx2"/>
                </a:solidFill>
                <a:latin typeface="Georgia" panose="02040502050405020303" pitchFamily="18" charset="0"/>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6" ma:contentTypeDescription="Create a new document." ma:contentTypeScope="" ma:versionID="783647a80f22e87b0efb0416de826df2">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47bc7a35b7bf179a766a3910708f1c6e"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C276B6-875B-45C6-8DFF-C750ACEC269B}">
  <ds:schemaRefs>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b8da453c-6e37-4915-9292-e90fa68e84a7"/>
    <ds:schemaRef ds:uri="ee598b89-8811-470d-ad8e-f3a66432fe16"/>
  </ds:schemaRefs>
</ds:datastoreItem>
</file>

<file path=customXml/itemProps2.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3.xml><?xml version="1.0" encoding="utf-8"?>
<ds:datastoreItem xmlns:ds="http://schemas.openxmlformats.org/officeDocument/2006/customXml" ds:itemID="{DBBC9E88-1172-4046-B86E-2C0F03EE43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847</Words>
  <Application>Microsoft Office PowerPoint</Application>
  <PresentationFormat>Widescreen</PresentationFormat>
  <Paragraphs>76</Paragraphs>
  <Slides>10</Slides>
  <Notes>8</Notes>
  <HiddenSlides>0</HiddenSlides>
  <MMClips>2</MMClips>
  <ScaleCrop>false</ScaleCrop>
  <HeadingPairs>
    <vt:vector size="6" baseType="variant">
      <vt:variant>
        <vt:lpstr>Brukte skrifter</vt:lpstr>
      </vt:variant>
      <vt:variant>
        <vt:i4>4</vt:i4>
      </vt:variant>
      <vt:variant>
        <vt:lpstr>Tema</vt:lpstr>
      </vt:variant>
      <vt:variant>
        <vt:i4>5</vt:i4>
      </vt:variant>
      <vt:variant>
        <vt:lpstr>Lysbildetitler</vt:lpstr>
      </vt:variant>
      <vt:variant>
        <vt:i4>10</vt:i4>
      </vt:variant>
    </vt:vector>
  </HeadingPairs>
  <TitlesOfParts>
    <vt:vector size="19" baseType="lpstr">
      <vt:lpstr>Arial</vt:lpstr>
      <vt:lpstr>Calibri</vt:lpstr>
      <vt:lpstr>Georgia</vt:lpstr>
      <vt:lpstr>Symbol</vt:lpstr>
      <vt:lpstr>4_Office-tema</vt:lpstr>
      <vt:lpstr>Egendefinert utforming</vt:lpstr>
      <vt:lpstr>5_Office-tema</vt:lpstr>
      <vt:lpstr>3_Office-tema</vt:lpstr>
      <vt:lpstr>6_Office-tema</vt:lpstr>
      <vt:lpstr>Vennskap 3. trinn</vt:lpstr>
      <vt:lpstr>PowerPoint-presentasjon</vt:lpstr>
      <vt:lpstr>PowerPoint-presentasjon</vt:lpstr>
      <vt:lpstr>PowerPoint-presentasjon</vt:lpstr>
      <vt:lpstr>Hva betyr det å «spille vennskap»?</vt:lpstr>
      <vt:lpstr>Hvordan kan det oppleves når noen "spiller vennskap"?</vt:lpstr>
      <vt:lpstr>Hva kan vi gjøre for å  være en god venn?</vt:lpstr>
      <vt:lpstr>PowerPoint-presentasjon</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Renate Dybdal Hansen</cp:lastModifiedBy>
  <cp:revision>2</cp:revision>
  <dcterms:created xsi:type="dcterms:W3CDTF">2020-02-24T12:22:26Z</dcterms:created>
  <dcterms:modified xsi:type="dcterms:W3CDTF">2026-03-05T09:29:21Z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