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Override3.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5" r:id="rId9"/>
  </p:sldMasterIdLst>
  <p:notesMasterIdLst>
    <p:notesMasterId r:id="rId20"/>
  </p:notesMasterIdLst>
  <p:sldIdLst>
    <p:sldId id="261" r:id="rId10"/>
    <p:sldId id="312" r:id="rId11"/>
    <p:sldId id="290" r:id="rId12"/>
    <p:sldId id="314" r:id="rId13"/>
    <p:sldId id="277" r:id="rId14"/>
    <p:sldId id="269" r:id="rId15"/>
    <p:sldId id="313" r:id="rId16"/>
    <p:sldId id="268" r:id="rId17"/>
    <p:sldId id="284" r:id="rId18"/>
    <p:sldId id="270" r:id="rId19"/>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34E7F-5CAD-4443-BABD-F36A7DAE08FA}" v="8" dt="2026-01-19T11:45:36.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98" autoAdjust="0"/>
  </p:normalViewPr>
  <p:slideViewPr>
    <p:cSldViewPr snapToGrid="0">
      <p:cViewPr varScale="1">
        <p:scale>
          <a:sx n="53" d="100"/>
          <a:sy n="53" d="100"/>
        </p:scale>
        <p:origin x="18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addSld delSld modSld">
      <pc:chgData name="Renate Dybdal Hansen" userId="8f533bdc-1f06-46c5-8376-6b62126245f7" providerId="ADAL" clId="{AD18D0CB-5EBB-4FE2-9456-A51AD340C137}" dt="2026-01-19T11:45:06.580" v="9"/>
      <pc:docMkLst>
        <pc:docMk/>
      </pc:docMkLst>
      <pc:sldChg chg="addSp delSp modSp mod modAnim">
        <pc:chgData name="Renate Dybdal Hansen" userId="8f533bdc-1f06-46c5-8376-6b62126245f7" providerId="ADAL" clId="{AD18D0CB-5EBB-4FE2-9456-A51AD340C137}" dt="2026-01-19T11:45:06.580" v="9"/>
        <pc:sldMkLst>
          <pc:docMk/>
          <pc:sldMk cId="0" sldId="269"/>
        </pc:sldMkLst>
        <pc:spChg chg="del">
          <ac:chgData name="Renate Dybdal Hansen" userId="8f533bdc-1f06-46c5-8376-6b62126245f7" providerId="ADAL" clId="{AD18D0CB-5EBB-4FE2-9456-A51AD340C137}" dt="2026-01-19T11:44:51.300" v="8" actId="478"/>
          <ac:spMkLst>
            <pc:docMk/>
            <pc:sldMk cId="0" sldId="269"/>
            <ac:spMk id="3" creationId="{738817F3-D844-AF96-8614-5C61653ED18C}"/>
          </ac:spMkLst>
        </pc:spChg>
        <pc:spChg chg="del">
          <ac:chgData name="Renate Dybdal Hansen" userId="8f533bdc-1f06-46c5-8376-6b62126245f7" providerId="ADAL" clId="{AD18D0CB-5EBB-4FE2-9456-A51AD340C137}" dt="2026-01-19T11:44:49.353" v="7" actId="478"/>
          <ac:spMkLst>
            <pc:docMk/>
            <pc:sldMk cId="0" sldId="269"/>
            <ac:spMk id="4" creationId="{98A3DB9B-B5BB-07C0-7790-9B8D2C289F7D}"/>
          </ac:spMkLst>
        </pc:spChg>
        <pc:picChg chg="add mod">
          <ac:chgData name="Renate Dybdal Hansen" userId="8f533bdc-1f06-46c5-8376-6b62126245f7" providerId="ADAL" clId="{AD18D0CB-5EBB-4FE2-9456-A51AD340C137}" dt="2026-01-19T11:45:06.580" v="9"/>
          <ac:picMkLst>
            <pc:docMk/>
            <pc:sldMk cId="0" sldId="269"/>
            <ac:picMk id="2" creationId="{07B66EB4-068A-901F-0EC4-31431EC0D1B1}"/>
          </ac:picMkLst>
        </pc:picChg>
      </pc:sldChg>
      <pc:sldChg chg="del">
        <pc:chgData name="Renate Dybdal Hansen" userId="8f533bdc-1f06-46c5-8376-6b62126245f7" providerId="ADAL" clId="{AD18D0CB-5EBB-4FE2-9456-A51AD340C137}" dt="2026-01-19T11:44:32.441" v="6" actId="47"/>
        <pc:sldMkLst>
          <pc:docMk/>
          <pc:sldMk cId="0" sldId="273"/>
        </pc:sldMkLst>
      </pc:sldChg>
      <pc:sldChg chg="addSp delSp modSp mod modAnim">
        <pc:chgData name="Renate Dybdal Hansen" userId="8f533bdc-1f06-46c5-8376-6b62126245f7" providerId="ADAL" clId="{AD18D0CB-5EBB-4FE2-9456-A51AD340C137}" dt="2026-01-19T11:43:35.051" v="1"/>
        <pc:sldMkLst>
          <pc:docMk/>
          <pc:sldMk cId="1427581233" sldId="290"/>
        </pc:sldMkLst>
        <pc:spChg chg="del">
          <ac:chgData name="Renate Dybdal Hansen" userId="8f533bdc-1f06-46c5-8376-6b62126245f7" providerId="ADAL" clId="{AD18D0CB-5EBB-4FE2-9456-A51AD340C137}" dt="2026-01-19T11:43:20.894" v="0" actId="478"/>
          <ac:spMkLst>
            <pc:docMk/>
            <pc:sldMk cId="1427581233" sldId="290"/>
            <ac:spMk id="2" creationId="{AEF010E7-8522-42D4-0A31-A6D6B7BB35D2}"/>
          </ac:spMkLst>
        </pc:spChg>
        <pc:picChg chg="add mod">
          <ac:chgData name="Renate Dybdal Hansen" userId="8f533bdc-1f06-46c5-8376-6b62126245f7" providerId="ADAL" clId="{AD18D0CB-5EBB-4FE2-9456-A51AD340C137}" dt="2026-01-19T11:43:35.051" v="1"/>
          <ac:picMkLst>
            <pc:docMk/>
            <pc:sldMk cId="1427581233" sldId="290"/>
            <ac:picMk id="3" creationId="{FF917E27-6B15-535D-7926-FC9F57869476}"/>
          </ac:picMkLst>
        </pc:picChg>
      </pc:sldChg>
      <pc:sldChg chg="addSp delSp modSp new modAnim">
        <pc:chgData name="Renate Dybdal Hansen" userId="8f533bdc-1f06-46c5-8376-6b62126245f7" providerId="ADAL" clId="{AD18D0CB-5EBB-4FE2-9456-A51AD340C137}" dt="2026-01-19T11:44:28.626" v="5"/>
        <pc:sldMkLst>
          <pc:docMk/>
          <pc:sldMk cId="3718928665" sldId="314"/>
        </pc:sldMkLst>
        <pc:spChg chg="del">
          <ac:chgData name="Renate Dybdal Hansen" userId="8f533bdc-1f06-46c5-8376-6b62126245f7" providerId="ADAL" clId="{AD18D0CB-5EBB-4FE2-9456-A51AD340C137}" dt="2026-01-19T11:43:58.136" v="3" actId="478"/>
          <ac:spMkLst>
            <pc:docMk/>
            <pc:sldMk cId="3718928665" sldId="314"/>
            <ac:spMk id="2" creationId="{E1BF262B-75BB-10AD-92E6-C91D323C00A5}"/>
          </ac:spMkLst>
        </pc:spChg>
        <pc:spChg chg="del">
          <ac:chgData name="Renate Dybdal Hansen" userId="8f533bdc-1f06-46c5-8376-6b62126245f7" providerId="ADAL" clId="{AD18D0CB-5EBB-4FE2-9456-A51AD340C137}" dt="2026-01-19T11:43:59.370" v="4" actId="478"/>
          <ac:spMkLst>
            <pc:docMk/>
            <pc:sldMk cId="3718928665" sldId="314"/>
            <ac:spMk id="3" creationId="{5C6814DB-6949-88D1-CE38-CCCD7F94A654}"/>
          </ac:spMkLst>
        </pc:spChg>
        <pc:picChg chg="add mod">
          <ac:chgData name="Renate Dybdal Hansen" userId="8f533bdc-1f06-46c5-8376-6b62126245f7" providerId="ADAL" clId="{AD18D0CB-5EBB-4FE2-9456-A51AD340C137}" dt="2026-01-19T11:44:28.626" v="5"/>
          <ac:picMkLst>
            <pc:docMk/>
            <pc:sldMk cId="3718928665" sldId="314"/>
            <ac:picMk id="4" creationId="{50426056-C731-5A9A-8E48-3B2D5A54DF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6F1A7-B3CD-4B34-BBDD-BBE8D7B35E6F}" type="datetimeFigureOut">
              <a:rPr lang="nb-NO" smtClean="0"/>
              <a:t>19.01.2026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C5EA8-C785-4E2D-8B51-4FC5FF2C2CD8}" type="slidenum">
              <a:rPr lang="nb-NO" smtClean="0"/>
              <a:t>‹#›</a:t>
            </a:fld>
            <a:endParaRPr lang="nb-NO"/>
          </a:p>
        </p:txBody>
      </p:sp>
    </p:spTree>
    <p:extLst>
      <p:ext uri="{BB962C8B-B14F-4D97-AF65-F5344CB8AC3E}">
        <p14:creationId xmlns:p14="http://schemas.microsoft.com/office/powerpoint/2010/main" val="14790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y.mediaflow.com/ovp/11/05GBKOUMR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MnyTMObWG_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9EC5EA8-C785-4E2D-8B51-4FC5FF2C2CD8}" type="slidenum">
              <a:rPr lang="nb-NO" smtClean="0"/>
              <a:t>1</a:t>
            </a:fld>
            <a:endParaRPr lang="nb-NO"/>
          </a:p>
        </p:txBody>
      </p:sp>
    </p:spTree>
    <p:extLst>
      <p:ext uri="{BB962C8B-B14F-4D97-AF65-F5344CB8AC3E}">
        <p14:creationId xmlns:p14="http://schemas.microsoft.com/office/powerpoint/2010/main" val="295327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solidFill>
                  <a:schemeClr val="tx2"/>
                </a:solidFill>
              </a:rPr>
              <a:t>Sett på inngangsmusikk:</a:t>
            </a:r>
            <a:endParaRPr lang="nb-NO">
              <a:solidFill>
                <a:schemeClr val="tx2"/>
              </a:solidFill>
            </a:endParaRPr>
          </a:p>
          <a:p>
            <a:r>
              <a:rPr lang="en-US">
                <a:solidFill>
                  <a:schemeClr val="tx2"/>
                </a:solidFill>
              </a:rPr>
              <a:t>For Indre Østfold kommune: </a:t>
            </a:r>
            <a:r>
              <a:rPr lang="en-US" u="sng" dirty="0">
                <a:solidFill>
                  <a:schemeClr val="tx2"/>
                </a:solidFill>
                <a:hlinkClick r:id="rId3"/>
              </a:rPr>
              <a:t>Can't Stop The Feeling.mp4</a:t>
            </a:r>
            <a:r>
              <a:rPr lang="en-US">
                <a:solidFill>
                  <a:schemeClr val="tx2"/>
                </a:solidFill>
              </a:rPr>
              <a:t> </a:t>
            </a:r>
            <a:endParaRPr lang="nb-NO">
              <a:solidFill>
                <a:schemeClr val="tx2"/>
              </a:solidFill>
            </a:endParaRPr>
          </a:p>
          <a:p>
            <a:r>
              <a:rPr lang="en-US">
                <a:solidFill>
                  <a:schemeClr val="tx2"/>
                </a:solidFill>
              </a:rPr>
              <a:t>For eksterne kommuner: </a:t>
            </a:r>
            <a:r>
              <a:rPr lang="en-US" u="sng" dirty="0">
                <a:solidFill>
                  <a:schemeClr val="tx2"/>
                </a:solidFill>
                <a:hlinkClick r:id="rId4"/>
              </a:rPr>
              <a:t>Trolls: Can't Stop The Feeling | GoNoodle - YouTube</a:t>
            </a:r>
            <a:endParaRPr lang="nb-NO">
              <a:solidFill>
                <a:schemeClr val="tx2"/>
              </a:solidFill>
            </a:endParaRPr>
          </a:p>
          <a:p>
            <a:r>
              <a:rPr lang="nb-NO">
                <a:solidFill>
                  <a:schemeClr val="tx2"/>
                </a:solidFill>
              </a:rPr>
              <a:t> </a:t>
            </a:r>
          </a:p>
          <a:p>
            <a:pPr marL="285750" indent="-285750">
              <a:buFont typeface="Symbol"/>
              <a:buChar char="•"/>
            </a:pPr>
            <a:r>
              <a:rPr lang="nb-NO">
                <a:solidFill>
                  <a:schemeClr val="tx2"/>
                </a:solidFill>
              </a:rPr>
              <a:t>Vi rydder klasserom</a:t>
            </a:r>
          </a:p>
          <a:p>
            <a:pPr marL="285750" indent="-285750">
              <a:buFont typeface="Symbol"/>
              <a:buChar char="•"/>
            </a:pPr>
            <a:r>
              <a:rPr lang="nb-NO">
                <a:solidFill>
                  <a:schemeClr val="tx2"/>
                </a:solidFill>
              </a:rPr>
              <a:t>Vi samles i ringen</a:t>
            </a:r>
          </a:p>
          <a:p>
            <a:endParaRPr lang="nb-NO" sz="1200" dirty="0">
              <a:solidFill>
                <a:srgbClr val="44546A"/>
              </a:solidFill>
              <a:latin typeface="+mn-lt"/>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«Sprayboksen» </a:t>
            </a:r>
            <a:r>
              <a:rPr lang="nb-NO" sz="1200" b="0" i="0" kern="1200">
                <a:solidFill>
                  <a:schemeClr val="tx1"/>
                </a:solidFill>
                <a:effectLst/>
                <a:latin typeface="+mn-lt"/>
                <a:ea typeface="+mn-ea"/>
                <a:cs typeface="+mn-cs"/>
                <a:hlinkClick r:id="rId3"/>
              </a:rPr>
              <a:t>https://play.mediaflow.com/ovp/11/05GBKOUMR8</a:t>
            </a:r>
            <a:r>
              <a:rPr lang="nb-NO" sz="1200" b="0" i="0" kern="1200">
                <a:solidFill>
                  <a:schemeClr val="tx1"/>
                </a:solidFill>
                <a:effectLst/>
                <a:latin typeface="+mn-lt"/>
                <a:ea typeface="+mn-ea"/>
                <a:cs typeface="+mn-cs"/>
              </a:rPr>
              <a:t> – trykk på «play-knappen» for å se filmen</a:t>
            </a:r>
          </a:p>
          <a:p>
            <a:endParaRPr lang="nb-NO" dirty="0"/>
          </a:p>
          <a:p>
            <a:r>
              <a:rPr lang="nb-NO" dirty="0"/>
              <a:t>Når du skal gjennomføre pusteøvelsen med elevene, velger du selv om du vil vise filmen eller om du modellerer selv.</a:t>
            </a:r>
          </a:p>
          <a:p>
            <a:r>
              <a:rPr lang="nb-NO" dirty="0"/>
              <a:t> </a:t>
            </a:r>
          </a:p>
          <a:p>
            <a:r>
              <a:rPr lang="nb-NO" dirty="0"/>
              <a:t>Dersom du ønsker å benytte en annen øvelse, finner du flere eksempler på </a:t>
            </a:r>
            <a:r>
              <a:rPr lang="nb-NO" dirty="0">
                <a:hlinkClick r:id="rId4"/>
              </a:rPr>
              <a:t>https://www.io.kommune.no/tjenester/skole-og-utdanning/robuste-barn/pust-og-bevegelse/</a:t>
            </a:r>
            <a:endParaRPr lang="nb-NO" dirty="0"/>
          </a:p>
          <a:p>
            <a:endParaRPr lang="nb-NO" dirty="0">
              <a:latin typeface="Calibri Light"/>
              <a:ea typeface="Calibri Light"/>
              <a:cs typeface="Calibri Light"/>
            </a:endParaRPr>
          </a:p>
        </p:txBody>
      </p:sp>
      <p:sp>
        <p:nvSpPr>
          <p:cNvPr id="4" name="Plassholder for lysbildenummer 3"/>
          <p:cNvSpPr>
            <a:spLocks noGrp="1"/>
          </p:cNvSpPr>
          <p:nvPr>
            <p:ph type="sldNum" sz="quarter" idx="5"/>
          </p:nvPr>
        </p:nvSpPr>
        <p:spPr/>
        <p:txBody>
          <a:bodyPr/>
          <a:lstStyle/>
          <a:p>
            <a:fld id="{9F2B9895-2790-4B2F-A729-E37D0A5212C1}" type="slidenum">
              <a:rPr lang="nb-NO" smtClean="0"/>
              <a:t>3</a:t>
            </a:fld>
            <a:endParaRPr lang="nb-NO"/>
          </a:p>
        </p:txBody>
      </p:sp>
    </p:spTree>
    <p:extLst>
      <p:ext uri="{BB962C8B-B14F-4D97-AF65-F5344CB8AC3E}">
        <p14:creationId xmlns:p14="http://schemas.microsoft.com/office/powerpoint/2010/main" val="325558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Introduser temaet før vi ser filmen. </a:t>
            </a:r>
            <a:endParaRPr lang="en-US" dirty="0"/>
          </a:p>
          <a:p>
            <a:pPr>
              <a:defRPr/>
            </a:pPr>
            <a:r>
              <a:rPr lang="nb-NO" dirty="0"/>
              <a:t>Mangfold er et litt rart ord – hva betyr det tro? Det betyr at vi er forskjellige, på mange ulike måter. Har vi mangfold i vår klasse? </a:t>
            </a:r>
            <a:endParaRPr lang="en-US" dirty="0"/>
          </a:p>
          <a:p>
            <a:pPr>
              <a:defRPr/>
            </a:pPr>
            <a:r>
              <a:rPr lang="nb-NO" dirty="0"/>
              <a:t>Vi ser ulike ut og liker ulike ting. Vi er ulike og det er bra. </a:t>
            </a:r>
            <a:endParaRPr lang="en-US" dirty="0"/>
          </a:p>
          <a:p>
            <a:pPr>
              <a:defRPr/>
            </a:pPr>
            <a:endParaRPr lang="nb-NO" dirty="0"/>
          </a:p>
          <a:p>
            <a:pPr>
              <a:defRPr/>
            </a:pPr>
            <a:r>
              <a:rPr lang="nb-NO" dirty="0"/>
              <a:t>Det som er likt oss selv kjennes trygt og det som er ulikt kan noen ganger virke skummelt. Da kan følelsene våre påvirke oss til å søke det som likner oss selv og ta avstand fra det som er annerledes. I dag skal vi snakke særlig om det å passe inn, og kjenne at vi hører til.</a:t>
            </a:r>
            <a:endParaRPr lang="nb-NO" dirty="0">
              <a:ea typeface="Calibri" panose="020F0502020204030204"/>
              <a:cs typeface="Calibri" panose="020F0502020204030204"/>
            </a:endParaRPr>
          </a:p>
          <a:p>
            <a:pPr>
              <a:defRPr/>
            </a:pPr>
            <a:endParaRPr lang="nb-NO" altLang="nb-NO" dirty="0"/>
          </a:p>
          <a:p>
            <a:pPr marL="0" marR="0" lvl="0" indent="0" algn="l" defTabSz="914400">
              <a:lnSpc>
                <a:spcPct val="100000"/>
              </a:lnSpc>
              <a:spcBef>
                <a:spcPts val="0"/>
              </a:spcBef>
              <a:spcAft>
                <a:spcPts val="0"/>
              </a:spcAft>
              <a:buClrTx/>
              <a:buSzTx/>
              <a:buFontTx/>
              <a:buNone/>
              <a:tabLst/>
              <a:defRPr/>
            </a:pPr>
            <a:r>
              <a:rPr lang="nb-NO" altLang="nb-NO" dirty="0">
                <a:hlinkClick r:id="rId3"/>
              </a:rPr>
              <a:t>https://youtu.be/MnyTMObWG_Y</a:t>
            </a:r>
            <a:endParaRPr lang="nb-NO" altLang="nb-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Varer </a:t>
            </a:r>
            <a:r>
              <a:rPr lang="nb-NO" altLang="nb-NO" dirty="0" err="1"/>
              <a:t>ca</a:t>
            </a:r>
            <a:r>
              <a:rPr lang="nb-NO" altLang="nb-NO" dirty="0"/>
              <a:t> 3:30</a:t>
            </a:r>
            <a:endParaRPr lang="nb-NO" altLang="nb-NO" dirty="0">
              <a:ea typeface="Calibri"/>
              <a:cs typeface="Calibri"/>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49EC5EA8-C785-4E2D-8B51-4FC5FF2C2CD8}" type="slidenum">
              <a:rPr lang="nb-NO" smtClean="0"/>
              <a:t>4</a:t>
            </a:fld>
            <a:endParaRPr lang="nb-NO"/>
          </a:p>
        </p:txBody>
      </p:sp>
    </p:spTree>
    <p:extLst>
      <p:ext uri="{BB962C8B-B14F-4D97-AF65-F5344CB8AC3E}">
        <p14:creationId xmlns:p14="http://schemas.microsoft.com/office/powerpoint/2010/main" val="120943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kan vi i klassen gjøre for at alle skal få være med og føle seg trygge?</a:t>
            </a:r>
          </a:p>
          <a:p>
            <a:pPr>
              <a:defRPr/>
            </a:pPr>
            <a:r>
              <a:rPr lang="nb-NO" b="0" dirty="0"/>
              <a:t>La elevene komme med egne forslag, lærer kommer med forslag ved behov.</a:t>
            </a:r>
            <a:endParaRPr lang="nb-NO" b="0" dirty="0">
              <a:ea typeface="Calibri"/>
              <a:cs typeface="Calibri"/>
            </a:endParaRPr>
          </a:p>
          <a:p>
            <a:pPr>
              <a:defRPr/>
            </a:pPr>
            <a:r>
              <a:rPr lang="nb-NO" b="0" i="1" dirty="0"/>
              <a:t>For eksempel:</a:t>
            </a:r>
            <a:endParaRPr lang="nb-NO" b="0" i="1" dirty="0">
              <a:ea typeface="Calibri"/>
              <a:cs typeface="Calibri"/>
            </a:endParaRPr>
          </a:p>
          <a:p>
            <a:pPr>
              <a:defRPr/>
            </a:pPr>
            <a:r>
              <a:rPr lang="nb-NO" b="0" i="1" dirty="0"/>
              <a:t>Smile til hverandre.</a:t>
            </a:r>
          </a:p>
          <a:p>
            <a:pPr>
              <a:defRPr/>
            </a:pPr>
            <a:r>
              <a:rPr lang="nb-NO" b="0" i="1" dirty="0"/>
              <a:t>Snakke med hverandre for å bli kjent.</a:t>
            </a:r>
          </a:p>
          <a:p>
            <a:pPr>
              <a:defRPr/>
            </a:pPr>
            <a:r>
              <a:rPr lang="nb-NO" b="0" i="1" dirty="0"/>
              <a:t>Leke sammen</a:t>
            </a:r>
          </a:p>
          <a:p>
            <a:pPr>
              <a:defRPr/>
            </a:pPr>
            <a:r>
              <a:rPr lang="nb-NO" b="0" i="1" dirty="0"/>
              <a:t>Bruke gode ord og snille blikk</a:t>
            </a:r>
          </a:p>
          <a:p>
            <a:pPr>
              <a:defRPr/>
            </a:pPr>
            <a:r>
              <a:rPr lang="nb-NO" b="0" i="1" dirty="0">
                <a:cs typeface="Calibri"/>
              </a:rPr>
              <a:t>Akseptere at vi er forskjellige</a:t>
            </a:r>
          </a:p>
        </p:txBody>
      </p:sp>
      <p:sp>
        <p:nvSpPr>
          <p:cNvPr id="4" name="Plassholder for lysbildenummer 3"/>
          <p:cNvSpPr>
            <a:spLocks noGrp="1"/>
          </p:cNvSpPr>
          <p:nvPr>
            <p:ph type="sldNum" sz="quarter" idx="5"/>
          </p:nvPr>
        </p:nvSpPr>
        <p:spPr/>
        <p:txBody>
          <a:bodyPr/>
          <a:lstStyle/>
          <a:p>
            <a:fld id="{4A0C53AA-2C1F-4D28-B074-E50D1CC28151}" type="slidenum">
              <a:rPr lang="nb-NO" smtClean="0"/>
              <a:t>5</a:t>
            </a:fld>
            <a:endParaRPr lang="nb-NO"/>
          </a:p>
        </p:txBody>
      </p:sp>
    </p:spTree>
    <p:extLst>
      <p:ext uri="{BB962C8B-B14F-4D97-AF65-F5344CB8AC3E}">
        <p14:creationId xmlns:p14="http://schemas.microsoft.com/office/powerpoint/2010/main" val="77800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Lærer må introdusere filmen:</a:t>
            </a:r>
          </a:p>
          <a:p>
            <a:r>
              <a:rPr lang="nb-NO" dirty="0"/>
              <a:t>Vi skal se en liten film på engelsk, men det gjør ikke noe om vi ikke forstår alle ordene. Vi forstår hva som skjer allikevel. Den starter med at det kommer ei ny jente i klassen som heter Annabelle. Det er hennes første dag på ny skole. Hun har flyttet langt og gruer seg veldig. Hun ser veldig sjenert ut. Hun har til og med tatt på seg ei maske som skjuler ansiktet hennes. </a:t>
            </a:r>
            <a:endParaRPr lang="nb-NO" dirty="0">
              <a:cs typeface="Calibri"/>
            </a:endParaRPr>
          </a:p>
          <a:p>
            <a:r>
              <a:rPr lang="nb-NO" dirty="0"/>
              <a:t>Mens dere ser filmen kan dere legge merke til hva de andre i klassen gjør. En av dem er ikke så snill med henne. Men så gjør de andre noe som gjør at alt blir veldig bra for Annabelle.</a:t>
            </a:r>
            <a:endParaRPr lang="nb-NO" dirty="0">
              <a:cs typeface="Calibri"/>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https://www.youtube.com/watch?v=-s4YMqCG7zc</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Varighet: </a:t>
            </a:r>
            <a:r>
              <a:rPr lang="nb-NO" dirty="0"/>
              <a:t>5.20</a:t>
            </a: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49EC5EA8-C785-4E2D-8B51-4FC5FF2C2CD8}" type="slidenum">
              <a:rPr lang="nb-NO" smtClean="0"/>
              <a:t>6</a:t>
            </a:fld>
            <a:endParaRPr lang="nb-NO"/>
          </a:p>
        </p:txBody>
      </p:sp>
    </p:spTree>
    <p:extLst>
      <p:ext uri="{BB962C8B-B14F-4D97-AF65-F5344CB8AC3E}">
        <p14:creationId xmlns:p14="http://schemas.microsoft.com/office/powerpoint/2010/main" val="44818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vi gjøre for andre om vi ser at de blir plaget?</a:t>
            </a:r>
            <a:endParaRPr lang="en-US" b="1" dirty="0"/>
          </a:p>
          <a:p>
            <a:r>
              <a:rPr lang="nb-NO" dirty="0"/>
              <a:t>La elevene komme med egne forslag, lærer kommer med forslag hvis behov.</a:t>
            </a:r>
            <a:endParaRPr lang="en-US" dirty="0">
              <a:cs typeface="Calibri"/>
            </a:endParaRPr>
          </a:p>
          <a:p>
            <a:r>
              <a:rPr lang="nb-NO" i="1" dirty="0"/>
              <a:t>For eksempel:</a:t>
            </a:r>
            <a:endParaRPr lang="en-US" dirty="0"/>
          </a:p>
          <a:p>
            <a:r>
              <a:rPr lang="nb-NO" i="1" dirty="0"/>
              <a:t>Den ene jenta gjorde noe som snudde hele situasjonen. Hun tegnet skjegg på seg selv, og så fulgte resten av klassen etter og gjorde det samme. Da ble det lettere for Annabelle.</a:t>
            </a:r>
            <a:endParaRPr lang="nb-NO" i="1" dirty="0">
              <a:cs typeface="Calibri"/>
            </a:endParaRPr>
          </a:p>
          <a:p>
            <a:endParaRPr lang="nb-NO" i="1"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7</a:t>
            </a:fld>
            <a:endParaRPr lang="nb-NO"/>
          </a:p>
        </p:txBody>
      </p:sp>
    </p:spTree>
    <p:extLst>
      <p:ext uri="{BB962C8B-B14F-4D97-AF65-F5344CB8AC3E}">
        <p14:creationId xmlns:p14="http://schemas.microsoft.com/office/powerpoint/2010/main" val="128292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dirty="0"/>
              <a:t>Smitteleken:</a:t>
            </a:r>
            <a:endParaRPr lang="nb-NO" dirty="0"/>
          </a:p>
          <a:p>
            <a:r>
              <a:rPr lang="nn-NO" b="1" dirty="0"/>
              <a:t>Formål:</a:t>
            </a:r>
            <a:r>
              <a:rPr lang="nn-NO" dirty="0"/>
              <a:t> Vise at </a:t>
            </a:r>
            <a:r>
              <a:rPr lang="nn-NO" dirty="0" err="1"/>
              <a:t>handlinger</a:t>
            </a:r>
            <a:r>
              <a:rPr lang="nn-NO" dirty="0"/>
              <a:t> smitter</a:t>
            </a:r>
            <a:br>
              <a:rPr lang="nn-NO" dirty="0">
                <a:cs typeface="+mn-lt"/>
              </a:rPr>
            </a:br>
            <a:r>
              <a:rPr lang="nn-NO" b="1" dirty="0"/>
              <a:t>Utstyr</a:t>
            </a:r>
            <a:r>
              <a:rPr lang="nn-NO" dirty="0"/>
              <a:t>: Stoler i en ring </a:t>
            </a:r>
            <a:br>
              <a:rPr lang="nn-NO" dirty="0">
                <a:cs typeface="+mn-lt"/>
              </a:rPr>
            </a:br>
            <a:r>
              <a:rPr lang="nn-NO" b="1" dirty="0" err="1"/>
              <a:t>Beskrivelse</a:t>
            </a:r>
            <a:r>
              <a:rPr lang="nn-NO" b="1" dirty="0"/>
              <a:t>:</a:t>
            </a:r>
            <a:r>
              <a:rPr lang="nn-NO" dirty="0"/>
              <a:t> </a:t>
            </a:r>
            <a:r>
              <a:rPr lang="nn-NO" dirty="0" err="1"/>
              <a:t>Meningen</a:t>
            </a:r>
            <a:r>
              <a:rPr lang="nn-NO" dirty="0"/>
              <a:t> med denne leken er å vise at </a:t>
            </a:r>
            <a:r>
              <a:rPr lang="nn-NO" dirty="0" err="1"/>
              <a:t>handlinger</a:t>
            </a:r>
            <a:r>
              <a:rPr lang="nn-NO" dirty="0"/>
              <a:t> smitter. Når </a:t>
            </a:r>
            <a:r>
              <a:rPr lang="nn-NO" dirty="0" err="1"/>
              <a:t>én</a:t>
            </a:r>
            <a:r>
              <a:rPr lang="nn-NO" dirty="0"/>
              <a:t> </a:t>
            </a:r>
            <a:r>
              <a:rPr lang="nn-NO" dirty="0" err="1"/>
              <a:t>gjør</a:t>
            </a:r>
            <a:r>
              <a:rPr lang="nn-NO" dirty="0"/>
              <a:t> </a:t>
            </a:r>
            <a:r>
              <a:rPr lang="nn-NO" dirty="0" err="1"/>
              <a:t>noe</a:t>
            </a:r>
            <a:r>
              <a:rPr lang="nn-NO" dirty="0"/>
              <a:t>, så </a:t>
            </a:r>
            <a:r>
              <a:rPr lang="nn-NO" dirty="0" err="1"/>
              <a:t>gjør</a:t>
            </a:r>
            <a:r>
              <a:rPr lang="nn-NO" dirty="0"/>
              <a:t> </a:t>
            </a:r>
            <a:r>
              <a:rPr lang="nn-NO" dirty="0" err="1"/>
              <a:t>plutselig</a:t>
            </a:r>
            <a:r>
              <a:rPr lang="nn-NO" dirty="0"/>
              <a:t> </a:t>
            </a:r>
            <a:r>
              <a:rPr lang="nn-NO" dirty="0" err="1"/>
              <a:t>flere</a:t>
            </a:r>
            <a:r>
              <a:rPr lang="nn-NO" dirty="0"/>
              <a:t> eller alle det </a:t>
            </a:r>
            <a:r>
              <a:rPr lang="nn-NO" dirty="0" err="1"/>
              <a:t>samme</a:t>
            </a:r>
            <a:r>
              <a:rPr lang="nn-NO" dirty="0"/>
              <a:t>, så </a:t>
            </a:r>
            <a:r>
              <a:rPr lang="nn-NO" dirty="0" err="1"/>
              <a:t>hva</a:t>
            </a:r>
            <a:r>
              <a:rPr lang="nn-NO" dirty="0"/>
              <a:t> vi </a:t>
            </a:r>
            <a:r>
              <a:rPr lang="nn-NO" dirty="0" err="1"/>
              <a:t>velger</a:t>
            </a:r>
            <a:r>
              <a:rPr lang="nn-NO" dirty="0"/>
              <a:t> å </a:t>
            </a:r>
            <a:r>
              <a:rPr lang="nn-NO" dirty="0" err="1"/>
              <a:t>gjøre</a:t>
            </a:r>
            <a:r>
              <a:rPr lang="nn-NO" dirty="0"/>
              <a:t> kan være viktig.  Sitt i ring, eller på </a:t>
            </a:r>
            <a:r>
              <a:rPr lang="nn-NO" dirty="0" err="1"/>
              <a:t>plassene</a:t>
            </a:r>
            <a:r>
              <a:rPr lang="nn-NO" dirty="0"/>
              <a:t> i klasserommet, men bli </a:t>
            </a:r>
            <a:r>
              <a:rPr lang="nn-NO" dirty="0" err="1"/>
              <a:t>enige</a:t>
            </a:r>
            <a:r>
              <a:rPr lang="nn-NO" dirty="0"/>
              <a:t> om </a:t>
            </a:r>
            <a:r>
              <a:rPr lang="nn-NO" i="1" dirty="0" err="1"/>
              <a:t>hvilken</a:t>
            </a:r>
            <a:r>
              <a:rPr lang="nn-NO" i="1" dirty="0"/>
              <a:t> </a:t>
            </a:r>
            <a:r>
              <a:rPr lang="nn-NO" i="1" dirty="0" err="1"/>
              <a:t>vei</a:t>
            </a:r>
            <a:r>
              <a:rPr lang="nn-NO" dirty="0"/>
              <a:t> </a:t>
            </a:r>
            <a:r>
              <a:rPr lang="nn-NO" dirty="0" err="1"/>
              <a:t>handlingene</a:t>
            </a:r>
            <a:r>
              <a:rPr lang="nn-NO" dirty="0"/>
              <a:t> skal smitte. </a:t>
            </a:r>
            <a:r>
              <a:rPr lang="nn-NO" dirty="0" err="1"/>
              <a:t>Læreren</a:t>
            </a:r>
            <a:r>
              <a:rPr lang="nn-NO" dirty="0"/>
              <a:t> </a:t>
            </a:r>
            <a:r>
              <a:rPr lang="nn-NO" dirty="0" err="1"/>
              <a:t>starter</a:t>
            </a:r>
            <a:r>
              <a:rPr lang="nn-NO" dirty="0"/>
              <a:t> med å </a:t>
            </a:r>
            <a:r>
              <a:rPr lang="nn-NO" dirty="0" err="1"/>
              <a:t>gjøre</a:t>
            </a:r>
            <a:r>
              <a:rPr lang="nn-NO" dirty="0"/>
              <a:t> </a:t>
            </a:r>
            <a:r>
              <a:rPr lang="nn-NO" dirty="0" err="1"/>
              <a:t>noe</a:t>
            </a:r>
            <a:r>
              <a:rPr lang="nn-NO" dirty="0"/>
              <a:t> (for eksempel riste med hele kroppen, </a:t>
            </a:r>
            <a:r>
              <a:rPr lang="nn-NO" dirty="0" err="1"/>
              <a:t>gjemme</a:t>
            </a:r>
            <a:r>
              <a:rPr lang="nn-NO" dirty="0"/>
              <a:t> ansiktet i hendene, hoppe opp i lufta, smile/le, vinke, danse, hinke, eller </a:t>
            </a:r>
            <a:r>
              <a:rPr lang="nn-NO" dirty="0" err="1"/>
              <a:t>liknende</a:t>
            </a:r>
            <a:r>
              <a:rPr lang="nn-NO" dirty="0"/>
              <a:t>). </a:t>
            </a:r>
            <a:endParaRPr lang="nb-NO" dirty="0">
              <a:cs typeface="Calibri"/>
            </a:endParaRPr>
          </a:p>
          <a:p>
            <a:r>
              <a:rPr lang="nn-NO" dirty="0"/>
              <a:t>Dette </a:t>
            </a:r>
            <a:r>
              <a:rPr lang="nn-NO" dirty="0" err="1"/>
              <a:t>sprer</a:t>
            </a:r>
            <a:r>
              <a:rPr lang="nn-NO" dirty="0"/>
              <a:t> seg gjennom ringen/eller rundt i klasserommet fra person til person - og til slutt </a:t>
            </a:r>
            <a:r>
              <a:rPr lang="nn-NO" dirty="0" err="1"/>
              <a:t>gjør</a:t>
            </a:r>
            <a:r>
              <a:rPr lang="nn-NO" dirty="0"/>
              <a:t> alle det samtidig. Det er fint å bytte på å være den som </a:t>
            </a:r>
            <a:r>
              <a:rPr lang="nn-NO" dirty="0" err="1"/>
              <a:t>gjør</a:t>
            </a:r>
            <a:r>
              <a:rPr lang="nn-NO" dirty="0"/>
              <a:t> </a:t>
            </a:r>
            <a:r>
              <a:rPr lang="nn-NO" dirty="0" err="1"/>
              <a:t>noe</a:t>
            </a:r>
            <a:r>
              <a:rPr lang="nn-NO" dirty="0"/>
              <a:t> først. </a:t>
            </a:r>
            <a:r>
              <a:rPr lang="nn-NO" dirty="0" err="1"/>
              <a:t>Meningen</a:t>
            </a:r>
            <a:r>
              <a:rPr lang="nn-NO" dirty="0"/>
              <a:t> er at leken skal være en gradvis «smittelek» </a:t>
            </a:r>
            <a:r>
              <a:rPr lang="nn-NO" dirty="0" err="1"/>
              <a:t>hvor</a:t>
            </a:r>
            <a:r>
              <a:rPr lang="nn-NO" dirty="0"/>
              <a:t> bevegelsen </a:t>
            </a:r>
            <a:r>
              <a:rPr lang="nn-NO" dirty="0" err="1"/>
              <a:t>sprer</a:t>
            </a:r>
            <a:r>
              <a:rPr lang="nn-NO" dirty="0"/>
              <a:t> seg bortover.</a:t>
            </a:r>
          </a:p>
          <a:p>
            <a:r>
              <a:rPr lang="nn-NO" dirty="0"/>
              <a:t> </a:t>
            </a:r>
          </a:p>
          <a:p>
            <a:r>
              <a:rPr lang="nn-NO" dirty="0"/>
              <a:t>Når </a:t>
            </a:r>
            <a:r>
              <a:rPr lang="nn-NO" dirty="0" err="1"/>
              <a:t>dere</a:t>
            </a:r>
            <a:r>
              <a:rPr lang="nn-NO" dirty="0"/>
              <a:t> har lekt en stund og alle sitter på plassen sin igjen kan </a:t>
            </a:r>
            <a:r>
              <a:rPr lang="nn-NO" dirty="0" err="1"/>
              <a:t>dere</a:t>
            </a:r>
            <a:r>
              <a:rPr lang="nn-NO" dirty="0"/>
              <a:t> snakke om at på </a:t>
            </a:r>
            <a:r>
              <a:rPr lang="nn-NO" dirty="0" err="1"/>
              <a:t>samme</a:t>
            </a:r>
            <a:r>
              <a:rPr lang="nn-NO" dirty="0"/>
              <a:t> måte som disse tulle-</a:t>
            </a:r>
            <a:r>
              <a:rPr lang="nn-NO" dirty="0" err="1"/>
              <a:t>handlingene</a:t>
            </a:r>
            <a:r>
              <a:rPr lang="nn-NO" dirty="0"/>
              <a:t> smitter, så kan det smitte når </a:t>
            </a:r>
            <a:r>
              <a:rPr lang="nn-NO" dirty="0" err="1"/>
              <a:t>noen</a:t>
            </a:r>
            <a:r>
              <a:rPr lang="nn-NO" dirty="0"/>
              <a:t> </a:t>
            </a:r>
            <a:r>
              <a:rPr lang="nn-NO" dirty="0" err="1"/>
              <a:t>sier</a:t>
            </a:r>
            <a:r>
              <a:rPr lang="nn-NO" dirty="0"/>
              <a:t> stygge ord, snur seg vekk, ignorerer, sender stygge blikk og slikt. Få fram at de som </a:t>
            </a:r>
            <a:r>
              <a:rPr lang="nn-NO" dirty="0" err="1"/>
              <a:t>fortsetter</a:t>
            </a:r>
            <a:r>
              <a:rPr lang="nn-NO" dirty="0"/>
              <a:t> slike </a:t>
            </a:r>
            <a:r>
              <a:rPr lang="nn-NO" dirty="0" err="1"/>
              <a:t>handlinger</a:t>
            </a:r>
            <a:r>
              <a:rPr lang="nn-NO" dirty="0"/>
              <a:t>/ord er like </a:t>
            </a:r>
            <a:r>
              <a:rPr lang="nn-NO" dirty="0" err="1"/>
              <a:t>ansvarlige</a:t>
            </a:r>
            <a:r>
              <a:rPr lang="nn-NO" dirty="0"/>
              <a:t> som den som </a:t>
            </a:r>
            <a:r>
              <a:rPr lang="nn-NO" dirty="0" err="1"/>
              <a:t>gjør</a:t>
            </a:r>
            <a:r>
              <a:rPr lang="nn-NO" dirty="0"/>
              <a:t> det først.</a:t>
            </a:r>
          </a:p>
          <a:p>
            <a:endParaRPr lang="nn-NO" b="1" dirty="0">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8</a:t>
            </a:fld>
            <a:endParaRPr lang="nb-NO"/>
          </a:p>
        </p:txBody>
      </p:sp>
    </p:spTree>
    <p:extLst>
      <p:ext uri="{BB962C8B-B14F-4D97-AF65-F5344CB8AC3E}">
        <p14:creationId xmlns:p14="http://schemas.microsoft.com/office/powerpoint/2010/main" val="13053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p>
          <a:p>
            <a:r>
              <a:rPr lang="nb-NO" i="1" dirty="0"/>
              <a:t>Prosess:</a:t>
            </a:r>
            <a:r>
              <a:rPr lang="nb-NO" dirty="0"/>
              <a:t> Sende en ball e.l. rundt i ringen. Alle får ordet etter tur. Elevene sier en ting hver. Det er helt fint å si det samme som de andre, eller noe annet. Vi tar et spørsmål av gangen. </a:t>
            </a:r>
          </a:p>
          <a:p>
            <a:r>
              <a:rPr lang="nb-NO" dirty="0"/>
              <a:t>Vi bytter spørsmål underveis, f. eks når 5-6 elever har svart.</a:t>
            </a:r>
          </a:p>
          <a:p>
            <a:endParaRPr lang="nb-NO" dirty="0"/>
          </a:p>
          <a:p>
            <a:pPr marL="285750" indent="-285750">
              <a:buFont typeface="Symbol,Sans-Serif"/>
              <a:buChar char="•"/>
            </a:pPr>
            <a:r>
              <a:rPr lang="nb-NO" dirty="0"/>
              <a:t>Hva likte du i dag? </a:t>
            </a:r>
          </a:p>
          <a:p>
            <a:pPr marL="285750" indent="-285750">
              <a:buFont typeface="Symbol,Sans-Serif"/>
              <a:buChar char="•"/>
            </a:pPr>
            <a:r>
              <a:rPr lang="nb-NO" dirty="0"/>
              <a:t>Hva lærte du? </a:t>
            </a:r>
          </a:p>
          <a:p>
            <a:pPr marL="285750" indent="-285750">
              <a:buFont typeface="Symbol,Sans-Serif"/>
              <a:buChar char="•"/>
            </a:pPr>
            <a:r>
              <a:rPr lang="nb-NO" dirty="0"/>
              <a:t>Hvorfor er dette viktig? </a:t>
            </a:r>
          </a:p>
          <a:p>
            <a:pPr marL="285750" indent="-285750">
              <a:buFont typeface="Symbol,Sans-Serif"/>
              <a:buChar char="•"/>
            </a:pPr>
            <a:r>
              <a:rPr lang="nb-NO" dirty="0"/>
              <a:t>Hva kan vi øve på? </a:t>
            </a:r>
            <a:endParaRPr lang="en-US" dirty="0"/>
          </a:p>
          <a:p>
            <a:endParaRPr lang="nb-NO" dirty="0"/>
          </a:p>
          <a:p>
            <a:r>
              <a:rPr lang="nb-NO" dirty="0"/>
              <a:t>Foto: Bildet er tatt av Bildet er tatt av </a:t>
            </a:r>
            <a:r>
              <a:rPr lang="nb-NO" dirty="0">
                <a:hlinkClick r:id="rId3"/>
              </a:rPr>
              <a:t>Alexas_Fotos</a:t>
            </a:r>
            <a:r>
              <a:rPr lang="nb-NO" dirty="0"/>
              <a:t> fra </a:t>
            </a:r>
            <a:r>
              <a:rPr lang="nb-NO" dirty="0">
                <a:hlinkClick r:id="rId4"/>
              </a:rPr>
              <a:t>Pixabay</a:t>
            </a:r>
            <a:r>
              <a:rPr lang="nb-NO" dirty="0"/>
              <a:t> </a:t>
            </a:r>
            <a:endParaRPr lang="en-US" dirty="0"/>
          </a:p>
          <a:p>
            <a:endParaRPr lang="nb-NO" dirty="0"/>
          </a:p>
          <a:p>
            <a:endParaRPr lang="nb-NO" dirty="0">
              <a:ea typeface="Calibri"/>
              <a:cs typeface="Calibri" panose="020F0502020204030204"/>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58175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75465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48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614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0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8097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807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3367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52"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151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https://www.youtube.com/embed/MnyTMObWG_Y?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s4YMqCG7zc?feature=oembed"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Mangfold 2. og 3.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400960" y="1779533"/>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usteøvelse - Sprayboksen-j77suiswsr">
            <a:hlinkClick r:id="" action="ppaction://media"/>
            <a:extLst>
              <a:ext uri="{FF2B5EF4-FFF2-40B4-BE49-F238E27FC236}">
                <a16:creationId xmlns:a16="http://schemas.microsoft.com/office/drawing/2014/main" id="{FF917E27-6B15-535D-7926-FC9F5786947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4275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Vi er ulike - og det er bra!">
            <a:hlinkClick r:id="" action="ppaction://media"/>
            <a:extLst>
              <a:ext uri="{FF2B5EF4-FFF2-40B4-BE49-F238E27FC236}">
                <a16:creationId xmlns:a16="http://schemas.microsoft.com/office/drawing/2014/main" id="{50426056-C731-5A9A-8E48-3B2D5A54DF61}"/>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7189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F2B39-EA5C-2254-368F-CB7F28EECAD6}"/>
              </a:ext>
            </a:extLst>
          </p:cNvPr>
          <p:cNvSpPr>
            <a:spLocks noGrp="1"/>
          </p:cNvSpPr>
          <p:nvPr>
            <p:ph type="title"/>
          </p:nvPr>
        </p:nvSpPr>
        <p:spPr>
          <a:xfrm>
            <a:off x="599280" y="858611"/>
            <a:ext cx="10993437" cy="1325563"/>
          </a:xfrm>
        </p:spPr>
        <p:txBody>
          <a:bodyPr/>
          <a:lstStyle/>
          <a:p>
            <a:r>
              <a:rPr lang="nb-NO" sz="6000" b="0" dirty="0">
                <a:solidFill>
                  <a:srgbClr val="009999"/>
                </a:solidFill>
                <a:latin typeface="Georgia"/>
              </a:rPr>
              <a:t>Hva kan vi i klassen gjøre for at alle skal få være med og føle seg trygge?</a:t>
            </a:r>
          </a:p>
        </p:txBody>
      </p:sp>
      <p:pic>
        <p:nvPicPr>
          <p:cNvPr id="4098" name="Picture 2" descr="Illustrasjon som viser at alle har det best når alle får vere med.">
            <a:extLst>
              <a:ext uri="{FF2B5EF4-FFF2-40B4-BE49-F238E27FC236}">
                <a16:creationId xmlns:a16="http://schemas.microsoft.com/office/drawing/2014/main" id="{2D71385D-2610-D230-74C6-19571EE4A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99" y="1716541"/>
            <a:ext cx="9140371" cy="51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2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Bunny New Girl | Short Film">
            <a:hlinkClick r:id="" action="ppaction://media"/>
            <a:extLst>
              <a:ext uri="{FF2B5EF4-FFF2-40B4-BE49-F238E27FC236}">
                <a16:creationId xmlns:a16="http://schemas.microsoft.com/office/drawing/2014/main" id="{07B66EB4-068A-901F-0EC4-31431EC0D1B1}"/>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FB4046-4623-1358-12BD-A05A691E6AB3}"/>
              </a:ext>
            </a:extLst>
          </p:cNvPr>
          <p:cNvSpPr>
            <a:spLocks noGrp="1"/>
          </p:cNvSpPr>
          <p:nvPr>
            <p:ph type="title"/>
          </p:nvPr>
        </p:nvSpPr>
        <p:spPr/>
        <p:txBody>
          <a:bodyPr/>
          <a:lstStyle/>
          <a:p>
            <a:r>
              <a:rPr lang="nb-NO" sz="6000" b="0" dirty="0">
                <a:solidFill>
                  <a:srgbClr val="009999"/>
                </a:solidFill>
                <a:latin typeface="Georgia"/>
              </a:rPr>
              <a:t>Hva kan vi gjøre for andre om vi ser at de blir plaget?</a:t>
            </a:r>
            <a:endParaRPr lang="nb-NO" sz="6000" b="0" dirty="0">
              <a:solidFill>
                <a:srgbClr val="009999"/>
              </a:solidFill>
            </a:endParaRPr>
          </a:p>
        </p:txBody>
      </p:sp>
      <p:pic>
        <p:nvPicPr>
          <p:cNvPr id="4" name="Bilde 3" descr="Et bilde som inneholder person, Menneskeansikt, klær, skjermbilde&#10;&#10;Automatisk generert beskrivelse">
            <a:extLst>
              <a:ext uri="{FF2B5EF4-FFF2-40B4-BE49-F238E27FC236}">
                <a16:creationId xmlns:a16="http://schemas.microsoft.com/office/drawing/2014/main" id="{7B78FB01-702A-D294-7969-461075B24D73}"/>
              </a:ext>
            </a:extLst>
          </p:cNvPr>
          <p:cNvPicPr>
            <a:picLocks noChangeAspect="1"/>
          </p:cNvPicPr>
          <p:nvPr/>
        </p:nvPicPr>
        <p:blipFill rotWithShape="1">
          <a:blip r:embed="rId3"/>
          <a:srcRect l="-918" r="12121" b="236"/>
          <a:stretch/>
        </p:blipFill>
        <p:spPr>
          <a:xfrm>
            <a:off x="423081" y="2007703"/>
            <a:ext cx="10590661" cy="4127758"/>
          </a:xfrm>
          <a:prstGeom prst="rect">
            <a:avLst/>
          </a:prstGeom>
        </p:spPr>
      </p:pic>
    </p:spTree>
    <p:extLst>
      <p:ext uri="{BB962C8B-B14F-4D97-AF65-F5344CB8AC3E}">
        <p14:creationId xmlns:p14="http://schemas.microsoft.com/office/powerpoint/2010/main" val="321479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EEAA81-E9C5-61D0-BE9B-0A5F4A5860B0}"/>
              </a:ext>
            </a:extLst>
          </p:cNvPr>
          <p:cNvSpPr txBox="1"/>
          <p:nvPr/>
        </p:nvSpPr>
        <p:spPr>
          <a:xfrm>
            <a:off x="6096000" y="2509766"/>
            <a:ext cx="4767072" cy="2616101"/>
          </a:xfrm>
          <a:prstGeom prst="rect">
            <a:avLst/>
          </a:prstGeom>
          <a:noFill/>
        </p:spPr>
        <p:txBody>
          <a:bodyPr wrap="square" lIns="91440" tIns="45720" rIns="91440" bIns="45720" rtlCol="0" anchor="t">
            <a:spAutoFit/>
          </a:bodyPr>
          <a:lstStyle/>
          <a:p>
            <a:r>
              <a:rPr lang="nb-NO" sz="6000" dirty="0">
                <a:solidFill>
                  <a:srgbClr val="009999"/>
                </a:solidFill>
                <a:latin typeface="Georgia"/>
              </a:rPr>
              <a:t>Vi leker!</a:t>
            </a:r>
          </a:p>
          <a:p>
            <a:endParaRPr lang="nb-NO" sz="6000" dirty="0">
              <a:solidFill>
                <a:srgbClr val="009999"/>
              </a:solidFill>
            </a:endParaRPr>
          </a:p>
          <a:p>
            <a:r>
              <a:rPr lang="nb-NO" sz="4000" dirty="0">
                <a:solidFill>
                  <a:srgbClr val="009999"/>
                </a:solidFill>
                <a:latin typeface="Georgia"/>
              </a:rPr>
              <a:t>Smitteleken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3.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6DA93-FF80-435E-90DB-CBBB4724F557}"/>
</file>

<file path=customXml/itemProps2.xml><?xml version="1.0" encoding="utf-8"?>
<ds:datastoreItem xmlns:ds="http://schemas.openxmlformats.org/officeDocument/2006/customXml" ds:itemID="{979B6497-6085-4AC2-831A-89DE2EB548D0}">
  <ds:schemaRefs>
    <ds:schemaRef ds:uri="ee598b89-8811-470d-ad8e-f3a66432fe16"/>
    <ds:schemaRef ds:uri="http://schemas.openxmlformats.org/package/2006/metadata/core-properties"/>
    <ds:schemaRef ds:uri="http://purl.org/dc/dcmitype/"/>
    <ds:schemaRef ds:uri="b8da453c-6e37-4915-9292-e90fa68e84a7"/>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AD4220D-9A58-4815-8AA5-EA0671B09E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193</TotalTime>
  <Words>942</Words>
  <Application>Microsoft Office PowerPoint</Application>
  <PresentationFormat>Widescreen</PresentationFormat>
  <Paragraphs>80</Paragraphs>
  <Slides>10</Slides>
  <Notes>9</Notes>
  <HiddenSlides>0</HiddenSlides>
  <MMClips>3</MMClips>
  <ScaleCrop>false</ScaleCrop>
  <HeadingPairs>
    <vt:vector size="6" baseType="variant">
      <vt:variant>
        <vt:lpstr>Brukte skrifter</vt:lpstr>
      </vt:variant>
      <vt:variant>
        <vt:i4>6</vt:i4>
      </vt:variant>
      <vt:variant>
        <vt:lpstr>Tema</vt:lpstr>
      </vt:variant>
      <vt:variant>
        <vt:i4>6</vt:i4>
      </vt:variant>
      <vt:variant>
        <vt:lpstr>Lysbildetitler</vt:lpstr>
      </vt:variant>
      <vt:variant>
        <vt:i4>10</vt:i4>
      </vt:variant>
    </vt:vector>
  </HeadingPairs>
  <TitlesOfParts>
    <vt:vector size="22" baseType="lpstr">
      <vt:lpstr>Arial</vt:lpstr>
      <vt:lpstr>Calibri</vt:lpstr>
      <vt:lpstr>Calibri Light</vt:lpstr>
      <vt:lpstr>Georgia</vt:lpstr>
      <vt:lpstr>Symbol</vt:lpstr>
      <vt:lpstr>Symbol,Sans-Serif</vt:lpstr>
      <vt:lpstr>4_Office-tema</vt:lpstr>
      <vt:lpstr>Egendefinert utforming</vt:lpstr>
      <vt:lpstr>5_Office-tema</vt:lpstr>
      <vt:lpstr>3_Office-tema</vt:lpstr>
      <vt:lpstr>6_Office-tema</vt:lpstr>
      <vt:lpstr>7_Office-tema</vt:lpstr>
      <vt:lpstr>Mangfold 2. og 3. trinn</vt:lpstr>
      <vt:lpstr>   Inngangsmusikk  </vt:lpstr>
      <vt:lpstr>PowerPoint-presentasjon</vt:lpstr>
      <vt:lpstr>PowerPoint-presentasjon</vt:lpstr>
      <vt:lpstr>Hva kan vi i klassen gjøre for at alle skal få være med og føle seg trygge?</vt:lpstr>
      <vt:lpstr>PowerPoint-presentasjon</vt:lpstr>
      <vt:lpstr>Hva kan vi gjøre for andre om vi ser at de blir plaget?</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20</cp:revision>
  <dcterms:created xsi:type="dcterms:W3CDTF">2023-01-27T13:13:49Z</dcterms:created>
  <dcterms:modified xsi:type="dcterms:W3CDTF">2026-01-19T11:45:43Z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