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18"/>
  </p:notesMasterIdLst>
  <p:sldIdLst>
    <p:sldId id="261" r:id="rId9"/>
    <p:sldId id="312" r:id="rId10"/>
    <p:sldId id="272" r:id="rId11"/>
    <p:sldId id="313" r:id="rId12"/>
    <p:sldId id="290" r:id="rId13"/>
    <p:sldId id="291" r:id="rId14"/>
    <p:sldId id="287" r:id="rId15"/>
    <p:sldId id="284" r:id="rId16"/>
    <p:sldId id="270" r:id="rId17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35F02-AF3E-4A52-8BEF-85ADBA8A19F0}" v="1" dt="2026-03-04T10:38:21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71" autoAdjust="0"/>
  </p:normalViewPr>
  <p:slideViewPr>
    <p:cSldViewPr snapToGrid="0">
      <p:cViewPr varScale="1">
        <p:scale>
          <a:sx n="63" d="100"/>
          <a:sy n="63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modSld">
      <pc:chgData name="Renate Dybdal Hansen" userId="8f533bdc-1f06-46c5-8376-6b62126245f7" providerId="ADAL" clId="{AD18D0CB-5EBB-4FE2-9456-A51AD340C137}" dt="2026-03-04T10:38:25.659" v="39" actId="20577"/>
      <pc:docMkLst>
        <pc:docMk/>
      </pc:docMkLst>
      <pc:sldChg chg="addSp delSp modSp mod modAnim modNotesTx">
        <pc:chgData name="Renate Dybdal Hansen" userId="8f533bdc-1f06-46c5-8376-6b62126245f7" providerId="ADAL" clId="{AD18D0CB-5EBB-4FE2-9456-A51AD340C137}" dt="2026-03-04T10:38:25.659" v="39" actId="20577"/>
        <pc:sldMkLst>
          <pc:docMk/>
          <pc:sldMk cId="4257698195" sldId="313"/>
        </pc:sldMkLst>
        <pc:spChg chg="del">
          <ac:chgData name="Renate Dybdal Hansen" userId="8f533bdc-1f06-46c5-8376-6b62126245f7" providerId="ADAL" clId="{AD18D0CB-5EBB-4FE2-9456-A51AD340C137}" dt="2026-03-04T10:38:02.930" v="1" actId="478"/>
          <ac:spMkLst>
            <pc:docMk/>
            <pc:sldMk cId="4257698195" sldId="313"/>
            <ac:spMk id="5" creationId="{36033111-B740-D2A2-A804-026C2DA36531}"/>
          </ac:spMkLst>
        </pc:spChg>
        <pc:picChg chg="add mod">
          <ac:chgData name="Renate Dybdal Hansen" userId="8f533bdc-1f06-46c5-8376-6b62126245f7" providerId="ADAL" clId="{AD18D0CB-5EBB-4FE2-9456-A51AD340C137}" dt="2026-03-04T10:38:21.139" v="2"/>
          <ac:picMkLst>
            <pc:docMk/>
            <pc:sldMk cId="4257698195" sldId="313"/>
            <ac:picMk id="2" creationId="{197DCFA0-CAF8-91C4-5C54-4FFF983070BF}"/>
          </ac:picMkLst>
        </pc:picChg>
        <pc:picChg chg="del">
          <ac:chgData name="Renate Dybdal Hansen" userId="8f533bdc-1f06-46c5-8376-6b62126245f7" providerId="ADAL" clId="{AD18D0CB-5EBB-4FE2-9456-A51AD340C137}" dt="2026-03-04T10:38:01.789" v="0" actId="478"/>
          <ac:picMkLst>
            <pc:docMk/>
            <pc:sldMk cId="4257698195" sldId="313"/>
            <ac:picMk id="3" creationId="{61EFFEBA-6A4A-F7B9-CF7C-4DF36070F9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E4B5-B5E6-4427-B489-AD5D27D9B061}" type="datetimeFigureOut">
              <a:t>05.03.2026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88DDE-4F28-41E1-9152-C5B6FD9BECA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943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50GB9O6MX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rgbClr val="44546A"/>
                </a:solidFill>
              </a:rPr>
              <a:t>Sett på inngangsmusikk:</a:t>
            </a:r>
            <a:r>
              <a:rPr lang="nb-NO">
                <a:solidFill>
                  <a:srgbClr val="44546A"/>
                </a:solidFill>
              </a:rPr>
              <a:t>  </a:t>
            </a:r>
            <a:endParaRPr lang="nb-NO" dirty="0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For Indre Østfold kommune: </a:t>
            </a:r>
            <a:r>
              <a:rPr lang="nb-NO" u="sng">
                <a:solidFill>
                  <a:srgbClr val="44546A"/>
                </a:solidFill>
                <a:hlinkClick r:id="rId3"/>
              </a:rPr>
              <a:t>Waterloo.mp4</a:t>
            </a:r>
            <a:r>
              <a:rPr lang="nb-NO">
                <a:solidFill>
                  <a:srgbClr val="44546A"/>
                </a:solidFill>
              </a:rPr>
              <a:t> </a:t>
            </a:r>
            <a:endParaRPr lang="nb-NO" dirty="0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For eksterne kommuner: </a:t>
            </a:r>
            <a:r>
              <a:rPr lang="en-US" u="sng">
                <a:solidFill>
                  <a:srgbClr val="44546A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rgbClr val="44546A"/>
                </a:solidFill>
              </a:rPr>
              <a:t> </a:t>
            </a:r>
            <a:endParaRPr lang="nb-NO" dirty="0">
              <a:solidFill>
                <a:srgbClr val="44546A"/>
              </a:solidFill>
            </a:endParaRPr>
          </a:p>
          <a:p>
            <a:endParaRPr lang="nb-NO" dirty="0">
              <a:solidFill>
                <a:srgbClr val="44546A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rydder klasserom</a:t>
            </a:r>
            <a:endParaRPr lang="nb-NO" dirty="0">
              <a:solidFill>
                <a:srgbClr val="44546A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samles i ringen</a:t>
            </a:r>
            <a:endParaRPr lang="nb-NO" dirty="0">
              <a:solidFill>
                <a:srgbClr val="44546A"/>
              </a:solidFill>
            </a:endParaRPr>
          </a:p>
          <a:p>
            <a:endParaRPr lang="nb-NO" sz="1200" dirty="0">
              <a:solidFill>
                <a:srgbClr val="44546A"/>
              </a:solidFill>
              <a:latin typeface="+mn-lt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Øvelsen heter «Dragen som lukter på blomstene» 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https://play.mediaflow.com/ovp/11/50GB9O6MX8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trykk på «play-knappen» for å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 filmen</a:t>
            </a:r>
            <a:endParaRPr lang="nb-NO" u="sng" dirty="0"/>
          </a:p>
          <a:p>
            <a:endParaRPr lang="nb-NO" dirty="0"/>
          </a:p>
          <a:p>
            <a:r>
              <a:rPr lang="nb-NO" dirty="0"/>
              <a:t>Når du skal gjennomføre pusteøvelsen med elevene, velger du selv om du vil vise filmen eller om du modellerer selv.</a:t>
            </a:r>
          </a:p>
          <a:p>
            <a:endParaRPr lang="nb-NO" dirty="0"/>
          </a:p>
          <a:p>
            <a:r>
              <a:rPr lang="nb-NO" dirty="0"/>
              <a:t>Dersom du ønsker å benytte en annen øvelse, finner du flere eksempler på </a:t>
            </a:r>
            <a:r>
              <a:rPr lang="nb-NO" u="sng" dirty="0">
                <a:hlinkClick r:id="rId4"/>
              </a:rPr>
              <a:t>https://www.io.kommune.no/tjenester/skole-og-utdanning/robuste-barn/pust-og-bevegelse/</a:t>
            </a:r>
            <a:endParaRPr lang="nb-NO" dirty="0"/>
          </a:p>
          <a:p>
            <a:endParaRPr lang="nb-NO" dirty="0">
              <a:ea typeface="Calibri"/>
              <a:cs typeface="Calibri"/>
            </a:endParaRPr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31685-9D4F-4ECC-918D-9DA8C0B050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3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Se filmen: https://www.youtube.com/watch?v=</a:t>
            </a:r>
            <a:r>
              <a:rPr lang="nb-NO">
                <a:cs typeface="Calibri"/>
              </a:rPr>
              <a:t>Wv6h4RKSCzw </a:t>
            </a:r>
            <a:endParaRPr lang="nb-NO" dirty="0"/>
          </a:p>
          <a:p>
            <a:r>
              <a:rPr lang="nb-NO" i="1" dirty="0">
                <a:cs typeface="Calibri"/>
              </a:rPr>
              <a:t>Varighet 2:22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517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cs typeface="Calibri"/>
              </a:rPr>
              <a:t>Hva er kroppsspråk?</a:t>
            </a:r>
          </a:p>
          <a:p>
            <a:endParaRPr lang="nb-NO" b="1" dirty="0">
              <a:cs typeface="Calibri"/>
            </a:endParaRPr>
          </a:p>
          <a:p>
            <a:r>
              <a:rPr lang="nb-NO" dirty="0">
                <a:cs typeface="Calibri"/>
              </a:rPr>
              <a:t>La elevene komme med innspill, lærer kommer med innspill ved behov.</a:t>
            </a:r>
            <a:endParaRPr lang="nb-NO" dirty="0">
              <a:ea typeface="Calibri"/>
              <a:cs typeface="Calibri"/>
            </a:endParaRPr>
          </a:p>
          <a:p>
            <a:r>
              <a:rPr lang="nb-NO" i="1" dirty="0">
                <a:cs typeface="Calibri"/>
              </a:rPr>
              <a:t>For eksempel:</a:t>
            </a:r>
            <a:endParaRPr lang="nb-NO" i="1" dirty="0">
              <a:ea typeface="Calibri"/>
              <a:cs typeface="Calibri"/>
            </a:endParaRPr>
          </a:p>
          <a:p>
            <a:r>
              <a:rPr lang="nb-NO" dirty="0">
                <a:cs typeface="Calibri"/>
              </a:rPr>
              <a:t>Vi kommuniserer med hele oss. Kroppsspråk er hvordan vi uttrykker oss og kommuniserer uten å bruke ord, og kan forsterke det du ønsker å si med ord. Kroppsspråket ditt påvirker i stor grad menneskene rundt deg. Det påvirker hvordan folk føler seg og hvordan du føler deg selv. </a:t>
            </a:r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4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CL: Par på tid – i ringen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Lærer deler elevene inn i par. Inndelingen må være forberedt på forhånd for å ta hensyn til elevenes ulike behov og forutsetninger.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Paret finner nye plasser og sitter ved siden av hverandre i ringen.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Læreren gir elevene et spørsmål eller en ting å tenke på. 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En av elevene får begynne å snakke på tid (30-60 sekunder). Lærer tar tiden.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Elevene bytter rolle. 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Neste rolle formidler sine ideer om innholdet, på tid (30-60 sekunder).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I ringen: Elevene legger frem hva de har snakket om, to og to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nb-NO" sz="18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Lærer takker for alle innspill, gjengir og utvider på en positiv måte.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/>
            <a:r>
              <a:rPr lang="nb-NO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Spørsmål til CL- aktiviteten: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Hva slags kroppsspråk kan skape utrygghet i vår klasse?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Hva slags kroppsspråk kan skape trygghet i vår klasse?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Hva kan vi gjøre for å unngå at kroppsspråket vårt skaper utrygghet i vår klasse?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8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Memory med elever</a:t>
            </a:r>
            <a:endParaRPr lang="en-US" b="1"/>
          </a:p>
          <a:p>
            <a:r>
              <a:rPr lang="nb-NO" b="1"/>
              <a:t>Formål: </a:t>
            </a:r>
            <a:r>
              <a:rPr lang="nb-NO"/>
              <a:t>Oppmerksomhet, bevegelse, kaoskontroll</a:t>
            </a:r>
            <a:endParaRPr lang="en-US"/>
          </a:p>
          <a:p>
            <a:r>
              <a:rPr lang="nb-NO" b="1"/>
              <a:t>Beskrivelse:</a:t>
            </a:r>
            <a:r>
              <a:rPr lang="nb-NO"/>
              <a:t> Den voksne deler elevene inn i par. En elev (som har lyst) skal være «gjetter» og gå på gangen. Alle par finner hver sin korte lyd eller bevegelse som er felles for paret, deretter blander alle elevene seg i klasserommet slik at parene ikke står ved siden av hverandre. Eleven på gangen kommer inn i klasserommet og sier et navn. Den navngitte eleven viser sin lyd eller bevegelse. Så må «</a:t>
            </a:r>
            <a:r>
              <a:rPr lang="nb-NO" err="1"/>
              <a:t>gjetteren</a:t>
            </a:r>
            <a:r>
              <a:rPr lang="nb-NO"/>
              <a:t>» fortsette å si navn, til helt til «</a:t>
            </a:r>
            <a:r>
              <a:rPr lang="nb-NO" err="1"/>
              <a:t>gjetteren</a:t>
            </a:r>
            <a:r>
              <a:rPr lang="nb-NO"/>
              <a:t>» klarer å finne parene med samme lyd eller bevegelse. Denne leken skaper god stemning!</a:t>
            </a:r>
            <a:endParaRPr lang="en-US"/>
          </a:p>
          <a:p>
            <a:endParaRPr lang="en-US"/>
          </a:p>
          <a:p>
            <a:r>
              <a:rPr lang="nb-NO" b="1"/>
              <a:t>Tips:</a:t>
            </a:r>
            <a:r>
              <a:rPr lang="nb-NO"/>
              <a:t> 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nb-NO"/>
              <a:t>Velg kun ett alternativ, altså enten lyd eller bevegelse, dersom du tenker det vil bli mest vellykket i din klasse. Elevene kan </a:t>
            </a:r>
            <a:r>
              <a:rPr lang="nb-NO" err="1"/>
              <a:t>f.eks</a:t>
            </a:r>
            <a:r>
              <a:rPr lang="nb-NO"/>
              <a:t> velge dyrelyder eller ordklasser.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nb-NO"/>
              <a:t>Gruppene bør ikke være større enn 6-7 par. Er det oddetall kan en gruppe være på tre personer.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nb-NO"/>
              <a:t>For at leken skal gå fortere, kan dere velge to «</a:t>
            </a:r>
            <a:r>
              <a:rPr lang="nb-NO" err="1"/>
              <a:t>gjettere</a:t>
            </a:r>
            <a:r>
              <a:rPr lang="nb-NO"/>
              <a:t>» som samarbeider.</a:t>
            </a:r>
            <a:endParaRPr lang="en-US"/>
          </a:p>
          <a:p>
            <a:endParaRPr lang="en-US" b="1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C39-32DF-421D-8EE2-4FB98AEC09A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259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r>
              <a:rPr lang="nb-NO">
                <a:cs typeface="Calibri" panose="020F0502020204030204"/>
              </a:rPr>
              <a:t>Vi setter oss i ringen og oppsummerer sammen.</a:t>
            </a:r>
          </a:p>
          <a:p>
            <a:r>
              <a:rPr lang="nb-NO">
                <a:cs typeface="Calibri" panose="020F0502020204030204"/>
              </a:rPr>
              <a:t>Prosess: Sende en ball e.l. rundt i ringen. Alle får ordet etter tur. Elevene sier en ting hver. Det er helt fint å si det samme som de andre, eller noe annet. Vi tar et spørsmål av </a:t>
            </a:r>
            <a:r>
              <a:rPr lang="nb-NO" err="1">
                <a:cs typeface="Calibri" panose="020F0502020204030204"/>
              </a:rPr>
              <a:t>gangen</a:t>
            </a:r>
            <a:r>
              <a:rPr lang="nb-NO">
                <a:cs typeface="Calibri" panose="020F0502020204030204"/>
              </a:rPr>
              <a:t>. Vi bytter spørsmål underveis, f. eks når 5-6 elever har svart.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907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1955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57943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4" r:id="rId6"/>
    <p:sldLayoutId id="2147483747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okommune.sharepoint.com/:v:/s/OPVOppvekst543/EbFE13SeTMlDrJvwhQi7cSYBq_n67x3tG-WneLKhqwUVwA?e=IJ66u9&amp;nav=eyJyZWZlcnJhbEluZm8iOnsicmVmZXJyYWxBcHAiOiJTdHJlYW1XZWJBcHAiLCJyZWZlcnJhbFZpZXciOiJTaGFyZURpYWxvZy1MaW5rIiwicmVmZXJyYWxBcHBQbGF0Zm9ybSI6IldlYiIsInJlZmVycmFsTW9kZSI6InZpZXcifX0%3D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Wv6h4RKSCzw?feature=oembed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Vennskap 5. trinn</a:t>
            </a:r>
            <a:endParaRPr lang="nb-NO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847" y="1474932"/>
            <a:ext cx="7777431" cy="2655279"/>
          </a:xfrm>
        </p:spPr>
        <p:txBody>
          <a:bodyPr/>
          <a:lstStyle/>
          <a:p>
            <a:br>
              <a:rPr lang="nb-NO" b="0" dirty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 dirty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b="0" dirty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 dirty="0">
                <a:latin typeface="Georgia"/>
              </a:rPr>
              <a:t> </a:t>
            </a:r>
            <a:br>
              <a:rPr lang="nb-NO" sz="2800" dirty="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steøvelse - Dragen som lukter på blomstene-6bwjnxlzfn">
            <a:hlinkClick r:id="" action="ppaction://media"/>
            <a:extLst>
              <a:ext uri="{FF2B5EF4-FFF2-40B4-BE49-F238E27FC236}">
                <a16:creationId xmlns:a16="http://schemas.microsoft.com/office/drawing/2014/main" id="{272FDEC4-ACD0-9AFB-E868-3308EF0EC0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Hva forteller kroppen din deg?">
            <a:hlinkClick r:id="" action="ppaction://media"/>
            <a:extLst>
              <a:ext uri="{FF2B5EF4-FFF2-40B4-BE49-F238E27FC236}">
                <a16:creationId xmlns:a16="http://schemas.microsoft.com/office/drawing/2014/main" id="{197DCFA0-CAF8-91C4-5C54-4FFF983070B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9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8DC6A2-00B2-E59B-2FAD-527D055D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592" y="365125"/>
            <a:ext cx="9488458" cy="1325563"/>
          </a:xfrm>
        </p:spPr>
        <p:txBody>
          <a:bodyPr/>
          <a:lstStyle/>
          <a:p>
            <a:r>
              <a:rPr lang="nb-NO" sz="6000" b="0">
                <a:solidFill>
                  <a:srgbClr val="009999"/>
                </a:solidFill>
              </a:rPr>
              <a:t>Hva er kroppsspråk?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894107-08C8-F4C3-6431-F44ECBBDB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480" y="1972775"/>
            <a:ext cx="8793041" cy="428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2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A2547-70F4-6582-A916-14E7F51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988608"/>
          </a:xfrm>
        </p:spPr>
        <p:txBody>
          <a:bodyPr/>
          <a:lstStyle/>
          <a:p>
            <a:pPr algn="ctr"/>
            <a:r>
              <a:rPr lang="nb-NO" sz="6000" b="0">
                <a:solidFill>
                  <a:srgbClr val="009999"/>
                </a:solidFill>
                <a:latin typeface="Georgia"/>
              </a:rPr>
              <a:t>CL : Par på tid - i ringen</a:t>
            </a:r>
            <a:br>
              <a:rPr lang="nb-NO" sz="6000" b="0">
                <a:solidFill>
                  <a:srgbClr val="009999"/>
                </a:solidFill>
                <a:latin typeface="Georgia"/>
              </a:rPr>
            </a:br>
            <a:endParaRPr lang="nb-NO" sz="6000" b="0">
              <a:solidFill>
                <a:srgbClr val="00999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1F4555-4C5C-6D1E-33E6-1D661849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550" y="1685040"/>
            <a:ext cx="8774899" cy="4379233"/>
          </a:xfrm>
        </p:spPr>
      </p:pic>
    </p:spTree>
    <p:extLst>
      <p:ext uri="{BB962C8B-B14F-4D97-AF65-F5344CB8AC3E}">
        <p14:creationId xmlns:p14="http://schemas.microsoft.com/office/powerpoint/2010/main" val="304584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362D-509D-9070-9E40-C36F63E4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nb-NO">
                <a:latin typeface="Georgia"/>
                <a:cs typeface="Calibri Light"/>
              </a:rPr>
            </a:br>
            <a:r>
              <a:rPr lang="nb-NO">
                <a:solidFill>
                  <a:srgbClr val="009999"/>
                </a:solidFill>
                <a:latin typeface="Georgia"/>
                <a:cs typeface="Calibri Light"/>
              </a:rPr>
              <a:t>Vi leker!</a:t>
            </a:r>
            <a:br>
              <a:rPr lang="nb-NO"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endParaRPr lang="nb-NO" sz="4000">
              <a:solidFill>
                <a:srgbClr val="009999"/>
              </a:solidFill>
              <a:latin typeface="Georgia"/>
              <a:cs typeface="Calibri Light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E4C06FB6-8D48-2B5B-9C3E-B6596B1F19F4}"/>
              </a:ext>
            </a:extLst>
          </p:cNvPr>
          <p:cNvSpPr txBox="1">
            <a:spLocks/>
          </p:cNvSpPr>
          <p:nvPr/>
        </p:nvSpPr>
        <p:spPr>
          <a:xfrm>
            <a:off x="4845273" y="2816622"/>
            <a:ext cx="6897303" cy="249423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br>
              <a:rPr lang="nb-NO">
                <a:latin typeface="Georgia"/>
                <a:cs typeface="Calibri Light"/>
              </a:rPr>
            </a:br>
            <a: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  <a:t>Memory med elever</a:t>
            </a:r>
            <a:b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</a:br>
            <a:br>
              <a:rPr lang="nb-NO">
                <a:latin typeface="Georgia"/>
                <a:cs typeface="Calibri Light"/>
              </a:rPr>
            </a:br>
            <a:endParaRPr lang="nb-NO" sz="4000">
              <a:solidFill>
                <a:srgbClr val="009999"/>
              </a:solidFill>
              <a:latin typeface="Georgi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9150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365125"/>
            <a:ext cx="11310778" cy="1325563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60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4965" y="2501660"/>
            <a:ext cx="7539487" cy="342707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4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ED5F0-CFFA-4AC8-9C41-9301FDC4AE56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b8da453c-6e37-4915-9292-e90fa68e84a7"/>
    <ds:schemaRef ds:uri="http://schemas.openxmlformats.org/package/2006/metadata/core-properties"/>
    <ds:schemaRef ds:uri="ee598b89-8811-470d-ad8e-f3a66432fe1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3138FB-6FF8-49F0-9B58-77009B8BF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20</TotalTime>
  <Words>722</Words>
  <Application>Microsoft Office PowerPoint</Application>
  <PresentationFormat>Widescreen</PresentationFormat>
  <Paragraphs>63</Paragraphs>
  <Slides>9</Slides>
  <Notes>7</Notes>
  <HiddenSlides>0</HiddenSlides>
  <MMClips>2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Symbol</vt:lpstr>
      <vt:lpstr>Times New Roman</vt:lpstr>
      <vt:lpstr>4_Office-tema</vt:lpstr>
      <vt:lpstr>Egendefinert utforming</vt:lpstr>
      <vt:lpstr>5_Office-tema</vt:lpstr>
      <vt:lpstr>3_Office-tema</vt:lpstr>
      <vt:lpstr>6_Office-tema</vt:lpstr>
      <vt:lpstr>Vennskap 5. trinn</vt:lpstr>
      <vt:lpstr>   Inngangsmusikk  </vt:lpstr>
      <vt:lpstr>PowerPoint-presentasjon</vt:lpstr>
      <vt:lpstr>PowerPoint-presentasjon</vt:lpstr>
      <vt:lpstr>Hva er kroppsspråk?</vt:lpstr>
      <vt:lpstr>CL : Par på tid - i ringen </vt:lpstr>
      <vt:lpstr> Vi leker!  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12</cp:revision>
  <dcterms:created xsi:type="dcterms:W3CDTF">2023-01-27T13:13:49Z</dcterms:created>
  <dcterms:modified xsi:type="dcterms:W3CDTF">2026-03-05T09:27:33Z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