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9"/>
  </p:notesMasterIdLst>
  <p:sldIdLst>
    <p:sldId id="261" r:id="rId5"/>
    <p:sldId id="270" r:id="rId6"/>
    <p:sldId id="271" r:id="rId7"/>
    <p:sldId id="263" r:id="rId8"/>
    <p:sldId id="272" r:id="rId9"/>
    <p:sldId id="273" r:id="rId10"/>
    <p:sldId id="274" r:id="rId11"/>
    <p:sldId id="276" r:id="rId12"/>
    <p:sldId id="275" r:id="rId13"/>
    <p:sldId id="266" r:id="rId14"/>
    <p:sldId id="277" r:id="rId15"/>
    <p:sldId id="278" r:id="rId16"/>
    <p:sldId id="280" r:id="rId17"/>
    <p:sldId id="269"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8" autoAdjust="0"/>
    <p:restoredTop sz="92697"/>
  </p:normalViewPr>
  <p:slideViewPr>
    <p:cSldViewPr snapToGrid="0" snapToObjects="1">
      <p:cViewPr varScale="1">
        <p:scale>
          <a:sx n="114" d="100"/>
          <a:sy n="114" d="100"/>
        </p:scale>
        <p:origin x="32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bg1">
            <a:lumMod val="95000"/>
          </a:schemeClr>
        </a:solidFill>
      </dgm:spPr>
      <dgm:t>
        <a:bodyPr/>
        <a:lstStyle/>
        <a:p>
          <a:r>
            <a:rPr lang="nb-NO" b="0" i="0" dirty="0">
              <a:solidFill>
                <a:schemeClr val="tx1">
                  <a:lumMod val="75000"/>
                </a:schemeClr>
              </a:solidFill>
            </a:rPr>
            <a:t>Alle stiller seg på en rekke etter: </a:t>
          </a:r>
          <a:r>
            <a:rPr lang="nb-NO" b="1" dirty="0">
              <a:solidFill>
                <a:schemeClr val="tx1">
                  <a:lumMod val="75000"/>
                </a:schemeClr>
              </a:solidFill>
            </a:rPr>
            <a:t>”Når du er født”</a:t>
          </a:r>
          <a:endParaRPr lang="en-US" dirty="0">
            <a:solidFill>
              <a:schemeClr val="tx1">
                <a:lumMod val="75000"/>
              </a:schemeClr>
            </a:solidFill>
          </a:endParaRPr>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dgm:t>
        <a:bodyPr/>
        <a:lstStyle/>
        <a:p>
          <a:endParaRPr lang="en-US"/>
        </a:p>
      </dgm:t>
    </dgm:pt>
    <dgm:pt modelId="{6038A879-0BCA-4A18-BC14-6D1269E391AE}">
      <dgm:prSet/>
      <dgm:spPr>
        <a:solidFill>
          <a:schemeClr val="bg1">
            <a:lumMod val="95000"/>
          </a:schemeClr>
        </a:solidFill>
      </dgm:spPr>
      <dgm:t>
        <a:bodyPr/>
        <a:lstStyle/>
        <a:p>
          <a:r>
            <a:rPr lang="nb-NO" b="1" dirty="0">
              <a:solidFill>
                <a:schemeClr val="tx1">
                  <a:lumMod val="75000"/>
                </a:schemeClr>
              </a:solidFill>
            </a:rPr>
            <a:t>Gruppeinndeling:</a:t>
          </a:r>
          <a:r>
            <a:rPr lang="nb-NO" dirty="0">
              <a:solidFill>
                <a:schemeClr val="tx1">
                  <a:lumMod val="75000"/>
                </a:schemeClr>
              </a:solidFill>
            </a:rPr>
            <a:t> Lag grupper med ca 5 elever i hver</a:t>
          </a:r>
          <a:endParaRPr lang="en-US" dirty="0">
            <a:solidFill>
              <a:schemeClr val="tx1">
                <a:lumMod val="75000"/>
              </a:schemeClr>
            </a:solidFill>
          </a:endParaRPr>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8E3B5135-BB4B-5346-8738-159BFCF96127}" type="presOf" srcId="{6030B2DD-1C9B-47D9-AC0A-CC738D45504D}" destId="{A2257A8A-B7A4-FF4C-9CDD-F74AE5DD1C15}" srcOrd="0" destOrd="0" presId="urn:microsoft.com/office/officeart/2016/7/layout/RepeatingBendingProcessNew"/>
    <dgm:cxn modelId="{53126F44-246B-7249-87BF-5A1B1D7B3042}" type="presOf" srcId="{8CC54F98-7BAE-4754-87A2-B1085656FF5C}" destId="{AA5C4306-DFB2-A94E-AFF4-116C017EBDFC}" srcOrd="1" destOrd="0" presId="urn:microsoft.com/office/officeart/2016/7/layout/RepeatingBendingProcessNew"/>
    <dgm:cxn modelId="{5C310382-13CA-D949-B29F-168D649CE4AC}" type="presOf" srcId="{6038A879-0BCA-4A18-BC14-6D1269E391AE}" destId="{D46B6FC9-8D28-E048-B4DC-69A842DF7C03}" srcOrd="0" destOrd="0" presId="urn:microsoft.com/office/officeart/2016/7/layout/RepeatingBendingProcessNew"/>
    <dgm:cxn modelId="{5889C6B2-8819-6B42-A3B4-1461608C0BF4}" type="presOf" srcId="{8CC54F98-7BAE-4754-87A2-B1085656FF5C}" destId="{65992195-1CB0-7047-92EB-D75694E007D5}" srcOrd="0"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1B92A2E6-154B-8D46-87B8-1C3B2C4FBE77}" type="presOf" srcId="{36FE66CB-27D2-47B3-8A8D-4F4DCE18F9FC}" destId="{6F45F2D9-E0BD-EC4D-B162-3153603DB088}" srcOrd="0" destOrd="0" presId="urn:microsoft.com/office/officeart/2016/7/layout/RepeatingBendingProcessNew"/>
    <dgm:cxn modelId="{D57A4111-B007-494F-B187-9043D7BCA83D}" type="presParOf" srcId="{A2257A8A-B7A4-FF4C-9CDD-F74AE5DD1C15}" destId="{6F45F2D9-E0BD-EC4D-B162-3153603DB088}" srcOrd="0" destOrd="0" presId="urn:microsoft.com/office/officeart/2016/7/layout/RepeatingBendingProcessNew"/>
    <dgm:cxn modelId="{93385D59-B93E-574A-86A0-F7C3AA77BFDF}" type="presParOf" srcId="{A2257A8A-B7A4-FF4C-9CDD-F74AE5DD1C15}" destId="{65992195-1CB0-7047-92EB-D75694E007D5}" srcOrd="1" destOrd="0" presId="urn:microsoft.com/office/officeart/2016/7/layout/RepeatingBendingProcessNew"/>
    <dgm:cxn modelId="{3012781B-2FE1-5947-9230-9B0FFADDEE12}" type="presParOf" srcId="{65992195-1CB0-7047-92EB-D75694E007D5}" destId="{AA5C4306-DFB2-A94E-AFF4-116C017EBDFC}" srcOrd="0" destOrd="0" presId="urn:microsoft.com/office/officeart/2016/7/layout/RepeatingBendingProcessNew"/>
    <dgm:cxn modelId="{0FAC4849-70D2-1344-A42C-8B233FD1A5C5}" type="presParOf" srcId="{A2257A8A-B7A4-FF4C-9CDD-F74AE5DD1C15}" destId="{D46B6FC9-8D28-E048-B4DC-69A842DF7C03}" srcOrd="2" destOrd="0" presId="urn:microsoft.com/office/officeart/2016/7/layout/RepeatingBendingProcessNew"/>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689100">
            <a:lnSpc>
              <a:spcPct val="90000"/>
            </a:lnSpc>
            <a:spcBef>
              <a:spcPct val="0"/>
            </a:spcBef>
            <a:spcAft>
              <a:spcPct val="35000"/>
            </a:spcAft>
            <a:buNone/>
          </a:pPr>
          <a:r>
            <a:rPr lang="nb-NO" sz="3800" b="0" i="0" kern="1200" dirty="0">
              <a:solidFill>
                <a:schemeClr val="tx1">
                  <a:lumMod val="75000"/>
                </a:schemeClr>
              </a:solidFill>
            </a:rPr>
            <a:t>Alle stiller seg på en rekke etter: </a:t>
          </a:r>
          <a:r>
            <a:rPr lang="nb-NO" sz="3800" b="1" kern="1200" dirty="0">
              <a:solidFill>
                <a:schemeClr val="tx1">
                  <a:lumMod val="75000"/>
                </a:schemeClr>
              </a:solidFill>
            </a:rPr>
            <a:t>”Når du er født”</a:t>
          </a:r>
          <a:endParaRPr lang="en-US" sz="3800" kern="1200" dirty="0">
            <a:solidFill>
              <a:schemeClr val="tx1">
                <a:lumMod val="75000"/>
              </a:schemeClr>
            </a:solidFill>
          </a:endParaRPr>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689100">
            <a:lnSpc>
              <a:spcPct val="90000"/>
            </a:lnSpc>
            <a:spcBef>
              <a:spcPct val="0"/>
            </a:spcBef>
            <a:spcAft>
              <a:spcPct val="35000"/>
            </a:spcAft>
            <a:buNone/>
          </a:pPr>
          <a:r>
            <a:rPr lang="nb-NO" sz="3800" b="1" kern="1200" dirty="0">
              <a:solidFill>
                <a:schemeClr val="tx1">
                  <a:lumMod val="75000"/>
                </a:schemeClr>
              </a:solidFill>
            </a:rPr>
            <a:t>Gruppeinndeling:</a:t>
          </a:r>
          <a:r>
            <a:rPr lang="nb-NO" sz="3800" kern="1200" dirty="0">
              <a:solidFill>
                <a:schemeClr val="tx1">
                  <a:lumMod val="75000"/>
                </a:schemeClr>
              </a:solidFill>
            </a:rPr>
            <a:t> Lag grupper med ca 5 elever i hver</a:t>
          </a:r>
          <a:endParaRPr lang="en-US" sz="3800" kern="1200" dirty="0">
            <a:solidFill>
              <a:schemeClr val="tx1">
                <a:lumMod val="75000"/>
              </a:schemeClr>
            </a:solidFill>
          </a:endParaRPr>
        </a:p>
      </dsp:txBody>
      <dsp:txXfrm>
        <a:off x="1187689" y="3233834"/>
        <a:ext cx="3893660" cy="2336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54D33-F830-8444-A5A4-B11C6CC800BB}" type="datetimeFigureOut">
              <a:rPr lang="nb-NO" smtClean="0"/>
              <a:t>19.02.2022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E4D33-8A5A-5641-BEC4-9F24E5049B6A}" type="slidenum">
              <a:rPr lang="nb-NO" smtClean="0"/>
              <a:t>‹#›</a:t>
            </a:fld>
            <a:endParaRPr lang="nb-NO"/>
          </a:p>
        </p:txBody>
      </p:sp>
    </p:spTree>
    <p:extLst>
      <p:ext uri="{BB962C8B-B14F-4D97-AF65-F5344CB8AC3E}">
        <p14:creationId xmlns:p14="http://schemas.microsoft.com/office/powerpoint/2010/main" val="1773256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dirty="0"/>
          </a:p>
        </p:txBody>
      </p:sp>
      <p:sp>
        <p:nvSpPr>
          <p:cNvPr id="4" name="Plassholder for lysbildenummer 3"/>
          <p:cNvSpPr>
            <a:spLocks noGrp="1"/>
          </p:cNvSpPr>
          <p:nvPr>
            <p:ph type="sldNum" sz="quarter" idx="10"/>
          </p:nvPr>
        </p:nvSpPr>
        <p:spPr/>
        <p:txBody>
          <a:bodyPr/>
          <a:lstStyle/>
          <a:p>
            <a:fld id="{F3522EE0-507B-4748-8CF9-72CB3425286D}" type="slidenum">
              <a:rPr lang="nn-NO" smtClean="0"/>
              <a:pPr/>
              <a:t>13</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4484CEFE-D93D-C846-BF6F-83D4E3CCC588}"/>
              </a:ext>
            </a:extLst>
          </p:cNvPr>
          <p:cNvPicPr>
            <a:picLocks noChangeAspect="1"/>
          </p:cNvPicPr>
          <p:nvPr userDrawn="1"/>
        </p:nvPicPr>
        <p:blipFill>
          <a:blip r:embed="rId2"/>
          <a:stretch>
            <a:fillRect/>
          </a:stretch>
        </p:blipFill>
        <p:spPr>
          <a:xfrm flipH="1">
            <a:off x="10536746" y="457199"/>
            <a:ext cx="1831100" cy="51816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9714"/>
          <a:stretch/>
        </p:blipFill>
        <p:spPr>
          <a:xfrm>
            <a:off x="0" y="543509"/>
            <a:ext cx="2440230" cy="5981483"/>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A1C3CA0-6915-C547-88C2-BCC6546F0232}" type="datetimeFigureOut">
              <a:rPr lang="nb-NO" smtClean="0"/>
              <a:pPr/>
              <a:t>19.02.2022</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6E14B1ED-38B4-6D4A-807B-6919C5A36517}" type="slidenum">
              <a:rPr lang="nb-NO" smtClean="0"/>
              <a:pPr/>
              <a:t>‹#›</a:t>
            </a:fld>
            <a:endParaRPr lang="nb-NO"/>
          </a:p>
        </p:txBody>
      </p:sp>
    </p:spTree>
    <p:extLst>
      <p:ext uri="{BB962C8B-B14F-4D97-AF65-F5344CB8AC3E}">
        <p14:creationId xmlns:p14="http://schemas.microsoft.com/office/powerpoint/2010/main" val="1674566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2"/>
          <a:srcRect/>
          <a:stretch/>
        </p:blipFill>
        <p:spPr>
          <a:xfrm>
            <a:off x="8326580" y="3422693"/>
            <a:ext cx="4260916" cy="1806712"/>
          </a:xfrm>
          <a:prstGeom prst="rect">
            <a:avLst/>
          </a:prstGeom>
        </p:spPr>
      </p:pic>
      <p:pic>
        <p:nvPicPr>
          <p:cNvPr id="10" name="Bilde 9">
            <a:extLst>
              <a:ext uri="{FF2B5EF4-FFF2-40B4-BE49-F238E27FC236}">
                <a16:creationId xmlns:a16="http://schemas.microsoft.com/office/drawing/2014/main" id="{3D67082C-AE15-AE47-B28B-BFD75C293690}"/>
              </a:ext>
            </a:extLst>
          </p:cNvPr>
          <p:cNvPicPr>
            <a:picLocks noChangeAspect="1"/>
          </p:cNvPicPr>
          <p:nvPr userDrawn="1"/>
        </p:nvPicPr>
        <p:blipFill>
          <a:blip r:embed="rId3"/>
          <a:srcRect/>
          <a:stretch/>
        </p:blipFill>
        <p:spPr>
          <a:xfrm>
            <a:off x="4804549" y="1301203"/>
            <a:ext cx="2602780" cy="3021317"/>
          </a:xfrm>
          <a:prstGeom prst="rect">
            <a:avLst/>
          </a:prstGeom>
        </p:spPr>
      </p:pic>
      <p:pic>
        <p:nvPicPr>
          <p:cNvPr id="8" name="Bilde 7">
            <a:extLst>
              <a:ext uri="{FF2B5EF4-FFF2-40B4-BE49-F238E27FC236}">
                <a16:creationId xmlns:a16="http://schemas.microsoft.com/office/drawing/2014/main" id="{6FC5FD50-5997-A44F-B459-AC997A685274}"/>
              </a:ext>
            </a:extLst>
          </p:cNvPr>
          <p:cNvPicPr>
            <a:picLocks noChangeAspect="1"/>
          </p:cNvPicPr>
          <p:nvPr userDrawn="1"/>
        </p:nvPicPr>
        <p:blipFill>
          <a:blip r:embed="rId4"/>
          <a:stretch>
            <a:fillRect/>
          </a:stretch>
        </p:blipFill>
        <p:spPr>
          <a:xfrm>
            <a:off x="702407" y="668214"/>
            <a:ext cx="3292966" cy="618978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2" name="Bilde 11" descr="Et bilde som inneholder leke&#10;&#10;Automatisk generert beskrivelse">
            <a:extLst>
              <a:ext uri="{FF2B5EF4-FFF2-40B4-BE49-F238E27FC236}">
                <a16:creationId xmlns:a16="http://schemas.microsoft.com/office/drawing/2014/main" id="{A6757651-22FD-404B-A857-343EA2432E10}"/>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4" name="Bilde 3">
            <a:extLst>
              <a:ext uri="{FF2B5EF4-FFF2-40B4-BE49-F238E27FC236}">
                <a16:creationId xmlns:a16="http://schemas.microsoft.com/office/drawing/2014/main" id="{D41F83F8-31A0-884E-AA26-6F9520CFFF86}"/>
              </a:ext>
            </a:extLst>
          </p:cNvPr>
          <p:cNvPicPr>
            <a:picLocks noChangeAspect="1"/>
          </p:cNvPicPr>
          <p:nvPr userDrawn="1"/>
        </p:nvPicPr>
        <p:blipFill>
          <a:blip r:embed="rId3"/>
          <a:stretch>
            <a:fillRect/>
          </a:stretch>
        </p:blipFill>
        <p:spPr>
          <a:xfrm>
            <a:off x="1163389" y="589076"/>
            <a:ext cx="2119073" cy="6268923"/>
          </a:xfrm>
          <a:prstGeom prst="rect">
            <a:avLst/>
          </a:prstGeom>
        </p:spPr>
      </p:pic>
      <p:pic>
        <p:nvPicPr>
          <p:cNvPr id="5" name="Bilde 4">
            <a:extLst>
              <a:ext uri="{FF2B5EF4-FFF2-40B4-BE49-F238E27FC236}">
                <a16:creationId xmlns:a16="http://schemas.microsoft.com/office/drawing/2014/main" id="{023DBCDD-2F35-C34E-A3BD-EBA68BFB91C4}"/>
              </a:ext>
            </a:extLst>
          </p:cNvPr>
          <p:cNvPicPr>
            <a:picLocks noChangeAspect="1"/>
          </p:cNvPicPr>
          <p:nvPr userDrawn="1"/>
        </p:nvPicPr>
        <p:blipFill>
          <a:blip r:embed="rId4"/>
          <a:stretch>
            <a:fillRect/>
          </a:stretch>
        </p:blipFill>
        <p:spPr>
          <a:xfrm flipH="1">
            <a:off x="5164234" y="797168"/>
            <a:ext cx="3327402" cy="6060832"/>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8" name="Bilde 7" descr="Et bilde som inneholder leke&#10;&#10;Automatisk generert beskrivelse">
            <a:extLst>
              <a:ext uri="{FF2B5EF4-FFF2-40B4-BE49-F238E27FC236}">
                <a16:creationId xmlns:a16="http://schemas.microsoft.com/office/drawing/2014/main" id="{2482A4D4-A2F6-AE4B-8C17-BE2813B56E28}"/>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0" name="Bilde 9">
            <a:extLst>
              <a:ext uri="{FF2B5EF4-FFF2-40B4-BE49-F238E27FC236}">
                <a16:creationId xmlns:a16="http://schemas.microsoft.com/office/drawing/2014/main" id="{D5E3D581-0210-FF47-A867-14394D59A72B}"/>
              </a:ext>
            </a:extLst>
          </p:cNvPr>
          <p:cNvPicPr>
            <a:picLocks noChangeAspect="1"/>
          </p:cNvPicPr>
          <p:nvPr userDrawn="1"/>
        </p:nvPicPr>
        <p:blipFill>
          <a:blip r:embed="rId3"/>
          <a:stretch>
            <a:fillRect/>
          </a:stretch>
        </p:blipFill>
        <p:spPr>
          <a:xfrm>
            <a:off x="1538528" y="589076"/>
            <a:ext cx="2119073" cy="6268923"/>
          </a:xfrm>
          <a:prstGeom prst="rect">
            <a:avLst/>
          </a:prstGeom>
        </p:spPr>
      </p:pic>
    </p:spTree>
    <p:extLst>
      <p:ext uri="{BB962C8B-B14F-4D97-AF65-F5344CB8AC3E}">
        <p14:creationId xmlns:p14="http://schemas.microsoft.com/office/powerpoint/2010/main" val="6361085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283CD0B-DEB7-304A-BCE2-E76073FC3EA6}"/>
              </a:ext>
            </a:extLst>
          </p:cNvPr>
          <p:cNvPicPr>
            <a:picLocks noChangeAspect="1"/>
          </p:cNvPicPr>
          <p:nvPr userDrawn="1"/>
        </p:nvPicPr>
        <p:blipFill>
          <a:blip r:embed="rId4"/>
          <a:srcRect/>
          <a:stretch/>
        </p:blipFill>
        <p:spPr>
          <a:xfrm>
            <a:off x="11277500" y="5880706"/>
            <a:ext cx="657815" cy="763594"/>
          </a:xfrm>
          <a:prstGeom prst="rect">
            <a:avLst/>
          </a:prstGeom>
        </p:spPr>
      </p:pic>
      <p:pic>
        <p:nvPicPr>
          <p:cNvPr id="12" name="Bilde 11">
            <a:extLst>
              <a:ext uri="{FF2B5EF4-FFF2-40B4-BE49-F238E27FC236}">
                <a16:creationId xmlns:a16="http://schemas.microsoft.com/office/drawing/2014/main" id="{03190670-AC69-EA42-B559-7C0C96D5E989}"/>
              </a:ext>
            </a:extLst>
          </p:cNvPr>
          <p:cNvPicPr>
            <a:picLocks noChangeAspect="1"/>
          </p:cNvPicPr>
          <p:nvPr userDrawn="1"/>
        </p:nvPicPr>
        <p:blipFill>
          <a:blip r:embed="rId5"/>
          <a:stretch>
            <a:fillRect/>
          </a:stretch>
        </p:blipFill>
        <p:spPr>
          <a:xfrm>
            <a:off x="351694" y="1440994"/>
            <a:ext cx="6095997" cy="5332506"/>
          </a:xfrm>
          <a:prstGeom prst="rect">
            <a:avLst/>
          </a:prstGeom>
        </p:spPr>
      </p:pic>
      <p:pic>
        <p:nvPicPr>
          <p:cNvPr id="14" name="Bilde 13" descr="Et bilde som inneholder skjorte&#10;&#10;Automatisk generert beskrivelse">
            <a:extLst>
              <a:ext uri="{FF2B5EF4-FFF2-40B4-BE49-F238E27FC236}">
                <a16:creationId xmlns:a16="http://schemas.microsoft.com/office/drawing/2014/main" id="{6F1B4479-31E9-6A42-A685-E2B56040207A}"/>
              </a:ext>
            </a:extLst>
          </p:cNvPr>
          <p:cNvPicPr>
            <a:picLocks noChangeAspect="1"/>
          </p:cNvPicPr>
          <p:nvPr userDrawn="1"/>
        </p:nvPicPr>
        <p:blipFill>
          <a:blip r:embed="rId6"/>
          <a:stretch>
            <a:fillRect/>
          </a:stretch>
        </p:blipFill>
        <p:spPr>
          <a:xfrm>
            <a:off x="4419600" y="433754"/>
            <a:ext cx="1778639" cy="6424247"/>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8" r:id="rId3"/>
    <p:sldLayoutId id="2147483686" r:id="rId4"/>
    <p:sldLayoutId id="21474836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a:extLst>
              <a:ext uri="{FF2B5EF4-FFF2-40B4-BE49-F238E27FC236}">
                <a16:creationId xmlns:a16="http://schemas.microsoft.com/office/drawing/2014/main" id="{8C7C5DC6-A5BE-7E4F-98D3-9A09E4A8090B}"/>
              </a:ext>
            </a:extLst>
          </p:cNvPr>
          <p:cNvPicPr>
            <a:picLocks noChangeAspect="1"/>
          </p:cNvPicPr>
          <p:nvPr userDrawn="1"/>
        </p:nvPicPr>
        <p:blipFill>
          <a:blip r:embed="rId8"/>
          <a:srcRect/>
          <a:stretch/>
        </p:blipFill>
        <p:spPr>
          <a:xfrm>
            <a:off x="11277500" y="5880706"/>
            <a:ext cx="657815" cy="76359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DF29554-A70E-354F-8E4C-3CDA6C4F061C}"/>
              </a:ext>
            </a:extLst>
          </p:cNvPr>
          <p:cNvPicPr>
            <a:picLocks noChangeAspect="1"/>
          </p:cNvPicPr>
          <p:nvPr userDrawn="1"/>
        </p:nvPicPr>
        <p:blipFill>
          <a:blip r:embed="rId8"/>
          <a:srcRect/>
          <a:stretch/>
        </p:blipFill>
        <p:spPr>
          <a:xfrm>
            <a:off x="11277500" y="5880706"/>
            <a:ext cx="657815" cy="76359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DZ_NahfINo&amp;list=RDoDZ_NahfINo&amp;start_radio=1&amp;t=43" TargetMode="External"/><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p:txBody>
          <a:bodyPr/>
          <a:lstStyle/>
          <a:p>
            <a:r>
              <a:rPr lang="nb-NO"/>
              <a:t>I klassen</a:t>
            </a:r>
            <a:r>
              <a:rPr lang="nb-NO" dirty="0"/>
              <a:t>:</a:t>
            </a:r>
            <a:br>
              <a:rPr lang="nb-NO" dirty="0"/>
            </a:br>
            <a:r>
              <a:rPr lang="nb-NO" dirty="0"/>
              <a:t>Tristhet</a:t>
            </a:r>
          </a:p>
        </p:txBody>
      </p:sp>
      <p:sp>
        <p:nvSpPr>
          <p:cNvPr id="3" name="Undertittel 2"/>
          <p:cNvSpPr txBox="1">
            <a:spLocks/>
          </p:cNvSpPr>
          <p:nvPr/>
        </p:nvSpPr>
        <p:spPr>
          <a:xfrm>
            <a:off x="6877877" y="3651250"/>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normAutofit/>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Utpek noen av elevene til å være lekeledere. Gi forberedelsestid. La elevene velge hvilke leker fra lekeheftet de vil leke. Her er noen forslag:</a:t>
            </a:r>
          </a:p>
          <a:p>
            <a:pPr marL="813816" lvl="1" indent="-457200" defTabSz="713232">
              <a:spcBef>
                <a:spcPts val="390"/>
              </a:spcBef>
              <a:buFont typeface="Lucida Grande"/>
              <a:buChar char="-"/>
            </a:pPr>
            <a:r>
              <a:rPr lang="nb-NO" sz="2300" b="1" dirty="0">
                <a:solidFill>
                  <a:schemeClr val="tx1">
                    <a:lumMod val="75000"/>
                  </a:schemeClr>
                </a:solidFill>
                <a:latin typeface="Calibri"/>
                <a:ea typeface="+mn-ea"/>
                <a:cs typeface="+mn-cs"/>
              </a:rPr>
              <a:t>Stolleken i ny variant </a:t>
            </a:r>
          </a:p>
          <a:p>
            <a:pPr marL="813816" lvl="1" indent="-457200" defTabSz="713232">
              <a:spcBef>
                <a:spcPts val="390"/>
              </a:spcBef>
              <a:buFont typeface="Lucida Grande"/>
              <a:buChar char="-"/>
            </a:pPr>
            <a:r>
              <a:rPr lang="nb-NO" sz="2300" b="1" dirty="0">
                <a:solidFill>
                  <a:schemeClr val="tx1">
                    <a:lumMod val="75000"/>
                  </a:schemeClr>
                </a:solidFill>
                <a:latin typeface="Calibri"/>
                <a:ea typeface="+mn-ea"/>
                <a:cs typeface="+mn-cs"/>
              </a:rPr>
              <a:t>Katt og mus</a:t>
            </a:r>
          </a:p>
          <a:p>
            <a:pPr marL="813816" lvl="1" indent="-457200" defTabSz="713232">
              <a:spcBef>
                <a:spcPts val="390"/>
              </a:spcBef>
              <a:buFont typeface="Lucida Grande"/>
              <a:buChar char="-"/>
            </a:pPr>
            <a:r>
              <a:rPr lang="nb-NO" sz="2300" b="1" dirty="0">
                <a:solidFill>
                  <a:schemeClr val="tx1">
                    <a:lumMod val="75000"/>
                  </a:schemeClr>
                </a:solidFill>
                <a:latin typeface="Calibri"/>
                <a:ea typeface="+mn-ea"/>
                <a:cs typeface="+mn-cs"/>
              </a:rPr>
              <a:t>Fruktsalat</a:t>
            </a:r>
            <a:endParaRPr lang="nb-NO" sz="2300" dirty="0">
              <a:solidFill>
                <a:schemeClr val="tx1">
                  <a:lumMod val="75000"/>
                </a:schemeClr>
              </a:solidFill>
              <a:latin typeface="Calibri"/>
              <a:ea typeface="+mn-ea"/>
              <a:cs typeface="+mn-cs"/>
            </a:endParaRPr>
          </a:p>
          <a:p>
            <a:pPr marL="813816" lvl="1" indent="-457200" defTabSz="713232">
              <a:spcBef>
                <a:spcPts val="390"/>
              </a:spcBef>
              <a:buFont typeface="Arial"/>
              <a:buChar char="•"/>
            </a:pPr>
            <a:endParaRPr lang="nb-NO" sz="2300" dirty="0">
              <a:solidFill>
                <a:schemeClr val="tx1">
                  <a:lumMod val="75000"/>
                </a:schemeClr>
              </a:solidFill>
              <a:latin typeface="Calibri"/>
              <a:ea typeface="+mn-ea"/>
              <a:cs typeface="+mn-cs"/>
            </a:endParaRPr>
          </a:p>
          <a:p>
            <a:pPr marL="457200" indent="-457200">
              <a:buFont typeface="Arial"/>
              <a:buChar char="•"/>
            </a:pPr>
            <a:endParaRPr lang="nb-NO" sz="2300" dirty="0">
              <a:solidFill>
                <a:schemeClr val="tx1">
                  <a:lumMod val="75000"/>
                </a:schemeClr>
              </a:solidFill>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b-NO"/>
              <a:t>Leker (10 </a:t>
            </a:r>
            <a:r>
              <a:rPr lang="nb-NO" dirty="0"/>
              <a:t>min)</a:t>
            </a:r>
          </a:p>
        </p:txBody>
      </p:sp>
      <p:pic>
        <p:nvPicPr>
          <p:cNvPr id="4" name="Bilde 3"/>
          <p:cNvPicPr>
            <a:picLocks noChangeAspect="1"/>
          </p:cNvPicPr>
          <p:nvPr/>
        </p:nvPicPr>
        <p:blipFill>
          <a:blip r:embed="rId2"/>
          <a:stretch>
            <a:fillRect/>
          </a:stretch>
        </p:blipFill>
        <p:spPr>
          <a:xfrm>
            <a:off x="8170185" y="3899517"/>
            <a:ext cx="2561316" cy="2355233"/>
          </a:xfrm>
          <a:prstGeom prst="rect">
            <a:avLst/>
          </a:prstGeom>
        </p:spPr>
      </p:pic>
      <p:sp>
        <p:nvSpPr>
          <p:cNvPr id="5" name="TekstSylinder 4"/>
          <p:cNvSpPr txBox="1"/>
          <p:nvPr/>
        </p:nvSpPr>
        <p:spPr>
          <a:xfrm>
            <a:off x="8170185" y="4428508"/>
            <a:ext cx="1314450" cy="246221"/>
          </a:xfrm>
          <a:prstGeom prst="rect">
            <a:avLst/>
          </a:prstGeom>
          <a:noFill/>
        </p:spPr>
        <p:txBody>
          <a:bodyPr wrap="square" rtlCol="0">
            <a:spAutoFit/>
          </a:bodyPr>
          <a:lstStyle/>
          <a:p>
            <a:r>
              <a:rPr lang="nn-NO" sz="1000" dirty="0">
                <a:solidFill>
                  <a:schemeClr val="bg1">
                    <a:lumMod val="50000"/>
                  </a:schemeClr>
                </a:solidFill>
                <a:latin typeface="Century Gothic"/>
              </a:rPr>
              <a:t>Pixabay.com</a:t>
            </a:r>
          </a:p>
        </p:txBody>
      </p:sp>
    </p:spTree>
    <p:extLst>
      <p:ext uri="{BB962C8B-B14F-4D97-AF65-F5344CB8AC3E}">
        <p14:creationId xmlns:p14="http://schemas.microsoft.com/office/powerpoint/2010/main" val="48647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6EC14B3-E67D-CE4C-808E-DD994E07BC2E}"/>
              </a:ext>
            </a:extLst>
          </p:cNvPr>
          <p:cNvSpPr>
            <a:spLocks noGrp="1"/>
          </p:cNvSpPr>
          <p:nvPr>
            <p:ph type="body" idx="10"/>
          </p:nvPr>
        </p:nvSpPr>
        <p:spPr/>
        <p:txBody>
          <a:bodyPr>
            <a:normAutofit fontScale="92500" lnSpcReduction="20000"/>
          </a:bodyPr>
          <a:lstStyle/>
          <a:p>
            <a:r>
              <a:rPr lang="nb-NO" dirty="0"/>
              <a:t>(NB! Trenger musikk. Bruk for eksempel </a:t>
            </a:r>
            <a:r>
              <a:rPr lang="nb-NO" dirty="0" err="1"/>
              <a:t>Youtube</a:t>
            </a:r>
            <a:r>
              <a:rPr lang="nb-NO" dirty="0"/>
              <a:t>, og få tips til låt(er) fra elevene). </a:t>
            </a:r>
          </a:p>
          <a:p>
            <a:r>
              <a:rPr lang="nb-NO" dirty="0"/>
              <a:t>De samme reglene gjelder som i vanlig </a:t>
            </a:r>
            <a:r>
              <a:rPr lang="nb-NO" dirty="0" err="1"/>
              <a:t>stollek</a:t>
            </a:r>
            <a:r>
              <a:rPr lang="nb-NO" dirty="0"/>
              <a:t>, men det er lov til å sitte på fanget til hverandre og dele stol. </a:t>
            </a:r>
          </a:p>
          <a:p>
            <a:r>
              <a:rPr lang="nb-NO" dirty="0"/>
              <a:t>Før dere begynner må lærer/leder vise hvordan dette kan gjøres. En person sitter i stolen, sitt rett med beina og føttene godt plantet i bakken. Den neste setter seg på personens knær. Vekten vil jevne seg ut, og dere kan ha 100 personer som deler en stol på denne måten. </a:t>
            </a:r>
          </a:p>
          <a:p>
            <a:r>
              <a:rPr lang="nb-NO" dirty="0"/>
              <a:t>Når musikken stopper skal alle finne seg en stol å sitte på. Fjern en stol for hver gang musikken stopper. Se om dere klarer å holde på til det bare er en stol igjen.</a:t>
            </a:r>
          </a:p>
          <a:p>
            <a:endParaRPr lang="nb-NO" dirty="0"/>
          </a:p>
        </p:txBody>
      </p:sp>
      <p:sp>
        <p:nvSpPr>
          <p:cNvPr id="3" name="Tittel 2">
            <a:extLst>
              <a:ext uri="{FF2B5EF4-FFF2-40B4-BE49-F238E27FC236}">
                <a16:creationId xmlns:a16="http://schemas.microsoft.com/office/drawing/2014/main" id="{8114F727-8133-3C42-99DB-8A0E123D2543}"/>
              </a:ext>
            </a:extLst>
          </p:cNvPr>
          <p:cNvSpPr>
            <a:spLocks noGrp="1"/>
          </p:cNvSpPr>
          <p:nvPr>
            <p:ph type="title"/>
          </p:nvPr>
        </p:nvSpPr>
        <p:spPr/>
        <p:txBody>
          <a:bodyPr/>
          <a:lstStyle/>
          <a:p>
            <a:r>
              <a:rPr lang="nb-NO" dirty="0" err="1"/>
              <a:t>Stolleken</a:t>
            </a:r>
            <a:r>
              <a:rPr lang="nb-NO" dirty="0"/>
              <a:t> i ny variant</a:t>
            </a:r>
          </a:p>
        </p:txBody>
      </p:sp>
    </p:spTree>
    <p:extLst>
      <p:ext uri="{BB962C8B-B14F-4D97-AF65-F5344CB8AC3E}">
        <p14:creationId xmlns:p14="http://schemas.microsoft.com/office/powerpoint/2010/main" val="176188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7519D73-AED3-6B40-9255-C0C9190640F9}"/>
              </a:ext>
            </a:extLst>
          </p:cNvPr>
          <p:cNvSpPr>
            <a:spLocks noGrp="1"/>
          </p:cNvSpPr>
          <p:nvPr>
            <p:ph type="body" idx="10"/>
          </p:nvPr>
        </p:nvSpPr>
        <p:spPr/>
        <p:txBody>
          <a:bodyPr>
            <a:normAutofit lnSpcReduction="10000"/>
          </a:bodyPr>
          <a:lstStyle/>
          <a:p>
            <a:r>
              <a:rPr lang="nb-NO" dirty="0"/>
              <a:t>Én elev som har lyst pekes ut til å være katt, og en annen elev til å være mus. </a:t>
            </a:r>
          </a:p>
          <a:p>
            <a:r>
              <a:rPr lang="nb-NO" dirty="0"/>
              <a:t>Resten danner en ring ved å holde hverandre i hendene. Midt i ringen står musen og utenfor står katten. </a:t>
            </a:r>
          </a:p>
          <a:p>
            <a:r>
              <a:rPr lang="nb-NO" dirty="0"/>
              <a:t>Elevene som utgjør ringen hjelper musen ved å senke armene så katten ikke kommer inn. Om katten klarer å komme inn slipper man raskt musen ut ved å løfte opp armene. </a:t>
            </a:r>
          </a:p>
          <a:p>
            <a:r>
              <a:rPr lang="nb-NO" dirty="0"/>
              <a:t>Leken fortsetter til katten lykkes i å fange musen. Ny katt og mus pekes ut.</a:t>
            </a:r>
          </a:p>
          <a:p>
            <a:endParaRPr lang="nb-NO" dirty="0"/>
          </a:p>
        </p:txBody>
      </p:sp>
      <p:sp>
        <p:nvSpPr>
          <p:cNvPr id="3" name="Tittel 2">
            <a:extLst>
              <a:ext uri="{FF2B5EF4-FFF2-40B4-BE49-F238E27FC236}">
                <a16:creationId xmlns:a16="http://schemas.microsoft.com/office/drawing/2014/main" id="{B656FB3E-5673-5D47-9F30-544F8C4AECF9}"/>
              </a:ext>
            </a:extLst>
          </p:cNvPr>
          <p:cNvSpPr>
            <a:spLocks noGrp="1"/>
          </p:cNvSpPr>
          <p:nvPr>
            <p:ph type="title"/>
          </p:nvPr>
        </p:nvSpPr>
        <p:spPr/>
        <p:txBody>
          <a:bodyPr/>
          <a:lstStyle/>
          <a:p>
            <a:r>
              <a:rPr lang="nb-NO" dirty="0"/>
              <a:t>Katt og mus</a:t>
            </a:r>
          </a:p>
        </p:txBody>
      </p:sp>
    </p:spTree>
    <p:extLst>
      <p:ext uri="{BB962C8B-B14F-4D97-AF65-F5344CB8AC3E}">
        <p14:creationId xmlns:p14="http://schemas.microsoft.com/office/powerpoint/2010/main" val="199358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855280" y="1930400"/>
            <a:ext cx="7689020" cy="4365537"/>
          </a:xfrm>
        </p:spPr>
        <p:txBody>
          <a:bodyPr>
            <a:normAutofit/>
          </a:bodyPr>
          <a:lstStyle/>
          <a:p>
            <a:pPr marL="178308" lvl="0" indent="-178308" defTabSz="713232">
              <a:spcBef>
                <a:spcPts val="780"/>
              </a:spcBef>
              <a:buFont typeface="Arial"/>
              <a:buChar char="•"/>
            </a:pPr>
            <a:r>
              <a:rPr lang="nb-NO" sz="2000" dirty="0">
                <a:solidFill>
                  <a:schemeClr val="tx1">
                    <a:lumMod val="75000"/>
                  </a:schemeClr>
                </a:solidFill>
                <a:latin typeface="Calibri"/>
                <a:ea typeface="+mn-ea"/>
                <a:cs typeface="+mn-cs"/>
              </a:rPr>
              <a:t>Sett stoler i en ring. Alle setter seg ned på hver sin stol, bortsett fra én som står i midten</a:t>
            </a:r>
          </a:p>
          <a:p>
            <a:pPr marL="178308" lvl="0" indent="-178308" defTabSz="713232">
              <a:spcBef>
                <a:spcPts val="780"/>
              </a:spcBef>
              <a:buFont typeface="Arial"/>
              <a:buChar char="•"/>
            </a:pPr>
            <a:r>
              <a:rPr lang="nb-NO" sz="2000" dirty="0">
                <a:solidFill>
                  <a:schemeClr val="tx1">
                    <a:lumMod val="75000"/>
                  </a:schemeClr>
                </a:solidFill>
                <a:latin typeface="Calibri"/>
                <a:ea typeface="+mn-ea"/>
                <a:cs typeface="+mn-cs"/>
              </a:rPr>
              <a:t>Lærer velger seg ut 3-5 frukter, og i stedet for å gi elevene et nummer hver blir de gitt en frukt. Hvisk dette til elevene</a:t>
            </a:r>
          </a:p>
          <a:p>
            <a:pPr marL="178308" lvl="0" indent="-178308" defTabSz="713232">
              <a:spcBef>
                <a:spcPts val="780"/>
              </a:spcBef>
              <a:buFont typeface="Arial"/>
              <a:buChar char="•"/>
            </a:pPr>
            <a:r>
              <a:rPr lang="nb-NO" sz="2000" dirty="0">
                <a:solidFill>
                  <a:schemeClr val="tx1">
                    <a:lumMod val="75000"/>
                  </a:schemeClr>
                </a:solidFill>
                <a:latin typeface="Calibri"/>
                <a:ea typeface="+mn-ea"/>
                <a:cs typeface="+mn-cs"/>
              </a:rPr>
              <a:t>Personen i midten skal rope ut ulike fruktnavn. Vedkommende vet ikke hvilke frukter som er gitt til elevene. Når man hører sin frukt bli ropt opp skal man reise seg og bytte plass/finne en ny stol. Personen i midten skal selv prøve å sette seg på en stol, hvis han/hun lykkes blir det ny person i midten (den som blir stående uten stol)</a:t>
            </a:r>
          </a:p>
          <a:p>
            <a:pPr marL="178308" lvl="0" indent="-178308" defTabSz="713232">
              <a:spcBef>
                <a:spcPts val="780"/>
              </a:spcBef>
              <a:buFont typeface="Arial"/>
              <a:buChar char="•"/>
            </a:pPr>
            <a:r>
              <a:rPr lang="nb-NO" sz="2000" dirty="0">
                <a:solidFill>
                  <a:schemeClr val="tx1">
                    <a:lumMod val="75000"/>
                  </a:schemeClr>
                </a:solidFill>
                <a:latin typeface="Calibri"/>
                <a:ea typeface="+mn-ea"/>
                <a:cs typeface="+mn-cs"/>
              </a:rPr>
              <a:t>Personen kan også rope ”fruktsalat”, da må alle bytte plass med hverandre</a:t>
            </a: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855280" y="0"/>
            <a:ext cx="7981120" cy="1500320"/>
          </a:xfrm>
        </p:spPr>
        <p:txBody>
          <a:bodyPr/>
          <a:lstStyle/>
          <a:p>
            <a:r>
              <a:rPr lang="nb-NO"/>
              <a:t>Fruktsalat</a:t>
            </a:r>
            <a:endParaRPr lang="nb-NO" dirty="0"/>
          </a:p>
        </p:txBody>
      </p:sp>
      <p:pic>
        <p:nvPicPr>
          <p:cNvPr id="7" name="Bilde 6" descr="frukt.jpg"/>
          <p:cNvPicPr>
            <a:picLocks noChangeAspect="1"/>
          </p:cNvPicPr>
          <p:nvPr/>
        </p:nvPicPr>
        <p:blipFill>
          <a:blip r:embed="rId3"/>
          <a:srcRect l="21132" r="19622"/>
          <a:stretch>
            <a:fillRect/>
          </a:stretch>
        </p:blipFill>
        <p:spPr>
          <a:xfrm>
            <a:off x="-212712" y="1500320"/>
            <a:ext cx="3890192" cy="4373781"/>
          </a:xfrm>
          <a:prstGeom prst="rect">
            <a:avLst/>
          </a:prstGeom>
        </p:spPr>
      </p:pic>
      <p:sp>
        <p:nvSpPr>
          <p:cNvPr id="8" name="TekstSylinder 7"/>
          <p:cNvSpPr txBox="1"/>
          <p:nvPr/>
        </p:nvSpPr>
        <p:spPr>
          <a:xfrm rot="2272872">
            <a:off x="0" y="5202079"/>
            <a:ext cx="1193800" cy="246221"/>
          </a:xfrm>
          <a:prstGeom prst="rect">
            <a:avLst/>
          </a:prstGeom>
          <a:noFill/>
        </p:spPr>
        <p:txBody>
          <a:bodyPr wrap="square" rtlCol="0">
            <a:spAutoFit/>
          </a:bodyPr>
          <a:lstStyle/>
          <a:p>
            <a:r>
              <a:rPr lang="nn-NO" sz="1000" dirty="0">
                <a:solidFill>
                  <a:schemeClr val="bg1">
                    <a:lumMod val="85000"/>
                  </a:schemeClr>
                </a:solidFill>
              </a:rPr>
              <a:t>Pixabay.com</a:t>
            </a:r>
          </a:p>
        </p:txBody>
      </p:sp>
    </p:spTree>
    <p:extLst>
      <p:ext uri="{BB962C8B-B14F-4D97-AF65-F5344CB8AC3E}">
        <p14:creationId xmlns:p14="http://schemas.microsoft.com/office/powerpoint/2010/main" val="2964440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32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331131833"/>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a:blip r:embed="rId2"/>
          <a:stretch>
            <a:fillRect/>
          </a:stretch>
        </p:blipFill>
        <p:spPr>
          <a:xfrm>
            <a:off x="1" y="1"/>
            <a:ext cx="12397855" cy="7101524"/>
          </a:xfrm>
          <a:prstGeom prst="rect">
            <a:avLst/>
          </a:prstGeom>
        </p:spPr>
      </p:pic>
      <p:sp>
        <p:nvSpPr>
          <p:cNvPr id="37"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4" name="Tittel 3"/>
          <p:cNvSpPr>
            <a:spLocks noGrp="1"/>
          </p:cNvSpPr>
          <p:nvPr>
            <p:ph type="title"/>
          </p:nvPr>
        </p:nvSpPr>
        <p:spPr>
          <a:xfrm>
            <a:off x="476405" y="2098040"/>
            <a:ext cx="4883100" cy="640080"/>
          </a:xfrm>
        </p:spPr>
        <p:txBody>
          <a:bodyPr vert="horz" lIns="91436" tIns="45719" rIns="91436" bIns="45719" rtlCol="0" anchor="ctr">
            <a:normAutofit fontScale="90000"/>
          </a:bodyPr>
          <a:lstStyle/>
          <a:p>
            <a:r>
              <a:rPr lang="en-US" sz="3100" dirty="0" err="1"/>
              <a:t>Nærværstrening</a:t>
            </a:r>
            <a:r>
              <a:rPr lang="en-US" sz="3100" dirty="0"/>
              <a:t> </a:t>
            </a:r>
            <a:br>
              <a:rPr lang="en-US" sz="3100" dirty="0"/>
            </a:br>
            <a:endParaRPr lang="en-US" sz="3100" dirty="0"/>
          </a:p>
        </p:txBody>
      </p:sp>
      <p:sp>
        <p:nvSpPr>
          <p:cNvPr id="5" name="Plassholder for innhold 4"/>
          <p:cNvSpPr>
            <a:spLocks noGrp="1"/>
          </p:cNvSpPr>
          <p:nvPr>
            <p:ph sz="half" idx="1"/>
          </p:nvPr>
        </p:nvSpPr>
        <p:spPr>
          <a:xfrm>
            <a:off x="476406" y="2484120"/>
            <a:ext cx="4883100" cy="4053840"/>
          </a:xfrm>
        </p:spPr>
        <p:txBody>
          <a:bodyPr vert="horz" lIns="91436" tIns="45719" rIns="91436" bIns="45719" rtlCol="0" anchor="ctr">
            <a:normAutofit/>
          </a:bodyPr>
          <a:lstStyle/>
          <a:p>
            <a:pPr lvl="0"/>
            <a:r>
              <a:rPr lang="nb-NO" sz="2100" dirty="0">
                <a:solidFill>
                  <a:schemeClr val="tx1">
                    <a:lumMod val="75000"/>
                  </a:schemeClr>
                </a:solidFill>
              </a:rPr>
              <a:t>Slukk lyset</a:t>
            </a:r>
          </a:p>
          <a:p>
            <a:pPr lvl="0"/>
            <a:r>
              <a:rPr lang="nb-NO" sz="2100" dirty="0">
                <a:solidFill>
                  <a:schemeClr val="tx1">
                    <a:lumMod val="75000"/>
                  </a:schemeClr>
                </a:solidFill>
              </a:rPr>
              <a:t>Finn en behagelig stilling. Plant bena i gulvet. Lukk gjerne øynene</a:t>
            </a:r>
          </a:p>
          <a:p>
            <a:pPr lvl="0"/>
            <a:r>
              <a:rPr lang="nb-NO" sz="2100" dirty="0">
                <a:solidFill>
                  <a:schemeClr val="tx1">
                    <a:lumMod val="75000"/>
                  </a:schemeClr>
                </a:solidFill>
              </a:rPr>
              <a:t>Øv på å puste ut langsomt. Jo lengre du klarer å puste ut, jo roligere blir pusten. Det virker beroligende på kroppen</a:t>
            </a:r>
          </a:p>
          <a:p>
            <a:r>
              <a:rPr lang="en-US" sz="2100" dirty="0">
                <a:solidFill>
                  <a:schemeClr val="tx1">
                    <a:lumMod val="75000"/>
                  </a:schemeClr>
                </a:solidFill>
              </a:rPr>
              <a:t>Spill </a:t>
            </a:r>
            <a:r>
              <a:rPr lang="en-US" sz="2100" dirty="0" err="1">
                <a:solidFill>
                  <a:schemeClr val="tx1">
                    <a:lumMod val="75000"/>
                  </a:schemeClr>
                </a:solidFill>
              </a:rPr>
              <a:t>svak</a:t>
            </a:r>
            <a:r>
              <a:rPr lang="en-US" sz="2100" dirty="0">
                <a:solidFill>
                  <a:schemeClr val="tx1">
                    <a:lumMod val="75000"/>
                  </a:schemeClr>
                </a:solidFill>
              </a:rPr>
              <a:t> </a:t>
            </a:r>
            <a:r>
              <a:rPr lang="en-US" sz="2100" dirty="0" err="1">
                <a:solidFill>
                  <a:schemeClr val="tx1">
                    <a:lumMod val="75000"/>
                  </a:schemeClr>
                </a:solidFill>
              </a:rPr>
              <a:t>musikk</a:t>
            </a:r>
            <a:r>
              <a:rPr lang="en-US" sz="2100" dirty="0">
                <a:solidFill>
                  <a:schemeClr val="tx1">
                    <a:lumMod val="75000"/>
                  </a:schemeClr>
                </a:solidFill>
              </a:rPr>
              <a:t> </a:t>
            </a:r>
            <a:r>
              <a:rPr lang="en-US" sz="2100" dirty="0" err="1">
                <a:solidFill>
                  <a:schemeClr val="tx1">
                    <a:lumMod val="75000"/>
                  </a:schemeClr>
                </a:solidFill>
              </a:rPr>
              <a:t>fra</a:t>
            </a:r>
            <a:r>
              <a:rPr lang="en-US" sz="2100" dirty="0">
                <a:solidFill>
                  <a:schemeClr val="tx1">
                    <a:lumMod val="75000"/>
                  </a:schemeClr>
                </a:solidFill>
              </a:rPr>
              <a:t> </a:t>
            </a:r>
            <a:r>
              <a:rPr lang="en-US" sz="2100" dirty="0" err="1">
                <a:solidFill>
                  <a:schemeClr val="tx1">
                    <a:lumMod val="75000"/>
                  </a:schemeClr>
                </a:solidFill>
              </a:rPr>
              <a:t>Youtube</a:t>
            </a:r>
            <a:r>
              <a:rPr lang="en-US" sz="2100" dirty="0">
                <a:solidFill>
                  <a:schemeClr val="tx1">
                    <a:lumMod val="75000"/>
                  </a:schemeClr>
                </a:solidFill>
              </a:rPr>
              <a:t>, for </a:t>
            </a:r>
            <a:r>
              <a:rPr lang="en-US" sz="2100" dirty="0" err="1">
                <a:solidFill>
                  <a:schemeClr val="tx1">
                    <a:lumMod val="75000"/>
                  </a:schemeClr>
                </a:solidFill>
              </a:rPr>
              <a:t>eksempel</a:t>
            </a:r>
            <a:r>
              <a:rPr lang="en-US" sz="2100" dirty="0">
                <a:solidFill>
                  <a:schemeClr val="tx1">
                    <a:lumMod val="75000"/>
                  </a:schemeClr>
                </a:solidFill>
              </a:rPr>
              <a:t>: </a:t>
            </a:r>
            <a:r>
              <a:rPr lang="nb-NO" sz="2100" dirty="0" err="1">
                <a:solidFill>
                  <a:schemeClr val="tx1">
                    <a:lumMod val="75000"/>
                  </a:schemeClr>
                </a:solidFill>
              </a:rPr>
              <a:t>Pat</a:t>
            </a:r>
            <a:r>
              <a:rPr lang="nb-NO" sz="2100" dirty="0">
                <a:solidFill>
                  <a:schemeClr val="tx1">
                    <a:lumMod val="75000"/>
                  </a:schemeClr>
                </a:solidFill>
              </a:rPr>
              <a:t> </a:t>
            </a:r>
            <a:r>
              <a:rPr lang="nb-NO" sz="2100" dirty="0" err="1">
                <a:solidFill>
                  <a:schemeClr val="tx1">
                    <a:lumMod val="75000"/>
                  </a:schemeClr>
                </a:solidFill>
              </a:rPr>
              <a:t>Metheny</a:t>
            </a:r>
            <a:r>
              <a:rPr lang="nb-NO" sz="2100" dirty="0">
                <a:solidFill>
                  <a:schemeClr val="tx1">
                    <a:lumMod val="75000"/>
                  </a:schemeClr>
                </a:solidFill>
              </a:rPr>
              <a:t> - Tell her </a:t>
            </a:r>
            <a:r>
              <a:rPr lang="nb-NO" sz="2100" dirty="0" err="1">
                <a:solidFill>
                  <a:schemeClr val="tx1">
                    <a:lumMod val="75000"/>
                  </a:schemeClr>
                </a:solidFill>
              </a:rPr>
              <a:t>you</a:t>
            </a:r>
            <a:r>
              <a:rPr lang="nb-NO" sz="2100" dirty="0">
                <a:solidFill>
                  <a:schemeClr val="tx1">
                    <a:lumMod val="75000"/>
                  </a:schemeClr>
                </a:solidFill>
              </a:rPr>
              <a:t> </a:t>
            </a:r>
            <a:r>
              <a:rPr lang="nb-NO" sz="2100" dirty="0" err="1">
                <a:solidFill>
                  <a:schemeClr val="tx1">
                    <a:lumMod val="75000"/>
                  </a:schemeClr>
                </a:solidFill>
              </a:rPr>
              <a:t>saw</a:t>
            </a:r>
            <a:r>
              <a:rPr lang="nb-NO" sz="2100" dirty="0">
                <a:solidFill>
                  <a:schemeClr val="tx1">
                    <a:lumMod val="75000"/>
                  </a:schemeClr>
                </a:solidFill>
              </a:rPr>
              <a:t> </a:t>
            </a:r>
            <a:r>
              <a:rPr lang="nb-NO" sz="2100" dirty="0" err="1">
                <a:solidFill>
                  <a:schemeClr val="tx1">
                    <a:lumMod val="75000"/>
                  </a:schemeClr>
                </a:solidFill>
              </a:rPr>
              <a:t>me</a:t>
            </a:r>
            <a:r>
              <a:rPr lang="nb-NO" sz="2100" dirty="0">
                <a:solidFill>
                  <a:schemeClr val="tx1">
                    <a:lumMod val="75000"/>
                  </a:schemeClr>
                </a:solidFill>
              </a:rPr>
              <a:t>: </a:t>
            </a:r>
            <a:r>
              <a:rPr lang="nb-NO" sz="2100" u="sng" dirty="0">
                <a:solidFill>
                  <a:schemeClr val="tx1">
                    <a:lumMod val="75000"/>
                  </a:schemeClr>
                </a:solidFill>
                <a:hlinkClick r:id="rId3"/>
              </a:rPr>
              <a:t>https://www.youtube.com/watch?v=oDZ_NahfINo&amp;list=RDoDZ_NahfINo&amp;start_radio=1&amp;t=43</a:t>
            </a:r>
            <a:r>
              <a:rPr lang="nb-NO" sz="2100" dirty="0">
                <a:solidFill>
                  <a:schemeClr val="tx1">
                    <a:lumMod val="75000"/>
                  </a:schemeClr>
                </a:solidFill>
              </a:rPr>
              <a:t> </a:t>
            </a:r>
          </a:p>
        </p:txBody>
      </p:sp>
      <p:sp>
        <p:nvSpPr>
          <p:cNvPr id="9" name="TekstSylinder 8"/>
          <p:cNvSpPr txBox="1"/>
          <p:nvPr/>
        </p:nvSpPr>
        <p:spPr>
          <a:xfrm>
            <a:off x="11270096" y="0"/>
            <a:ext cx="1127760" cy="272259"/>
          </a:xfrm>
          <a:prstGeom prst="rect">
            <a:avLst/>
          </a:prstGeom>
          <a:noFill/>
        </p:spPr>
        <p:txBody>
          <a:bodyPr wrap="square" lIns="117226" tIns="58613" rIns="117226" bIns="58613" rtlCol="0">
            <a:spAutoFit/>
          </a:bodyPr>
          <a:lstStyle/>
          <a:p>
            <a:r>
              <a:rPr lang="nn-NO" sz="1000" dirty="0">
                <a:solidFill>
                  <a:schemeClr val="bg1">
                    <a:lumMod val="65000"/>
                  </a:schemeClr>
                </a:solidFill>
                <a:latin typeface="Century Gothic"/>
              </a:rPr>
              <a:t>Pixabay.com</a:t>
            </a:r>
          </a:p>
        </p:txBody>
      </p:sp>
    </p:spTree>
    <p:extLst>
      <p:ext uri="{BB962C8B-B14F-4D97-AF65-F5344CB8AC3E}">
        <p14:creationId xmlns:p14="http://schemas.microsoft.com/office/powerpoint/2010/main" val="213862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a:xfrm>
            <a:off x="592859" y="1365250"/>
            <a:ext cx="9352419" cy="2852737"/>
          </a:xfrm>
        </p:spPr>
        <p:txBody>
          <a:bodyPr/>
          <a:lstStyle/>
          <a:p>
            <a:r>
              <a:rPr lang="nb-NO" dirty="0"/>
              <a:t>Lærer leser høyt: ”Ole Brum og </a:t>
            </a:r>
            <a:r>
              <a:rPr lang="nb-NO" dirty="0" err="1"/>
              <a:t>Nasse</a:t>
            </a:r>
            <a:r>
              <a:rPr lang="nb-NO" dirty="0"/>
              <a:t> Nøff besøker </a:t>
            </a:r>
            <a:r>
              <a:rPr lang="nb-NO" dirty="0" err="1"/>
              <a:t>Tussi</a:t>
            </a:r>
            <a:r>
              <a:rPr lang="nb-NO" dirty="0"/>
              <a:t>” (3 min) </a:t>
            </a: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57663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48929" y="629266"/>
            <a:ext cx="3667039" cy="1676603"/>
          </a:xfrm>
        </p:spPr>
        <p:txBody>
          <a:bodyPr vert="horz" lIns="91440" tIns="45720" rIns="91440" bIns="45720" rtlCol="0" anchor="ctr">
            <a:normAutofit/>
          </a:bodyPr>
          <a:lstStyle/>
          <a:p>
            <a:r>
              <a:rPr lang="en-US" sz="3600">
                <a:latin typeface="+mj-lt"/>
              </a:rPr>
              <a:t>Folder: Hvor kan jeg få hjelp?</a:t>
            </a:r>
            <a:br>
              <a:rPr lang="en-US" sz="3600">
                <a:latin typeface="+mj-lt"/>
              </a:rPr>
            </a:br>
            <a:r>
              <a:rPr lang="en-US" sz="3600">
                <a:latin typeface="+mj-lt"/>
              </a:rPr>
              <a:t>(2 min) </a:t>
            </a:r>
          </a:p>
        </p:txBody>
      </p:sp>
      <p:sp>
        <p:nvSpPr>
          <p:cNvPr id="4" name="Plassholder for innhold 3"/>
          <p:cNvSpPr>
            <a:spLocks noGrp="1"/>
          </p:cNvSpPr>
          <p:nvPr>
            <p:ph sz="half" idx="1"/>
          </p:nvPr>
        </p:nvSpPr>
        <p:spPr>
          <a:xfrm>
            <a:off x="648931" y="2438401"/>
            <a:ext cx="3667036" cy="3779520"/>
          </a:xfrm>
        </p:spPr>
        <p:txBody>
          <a:bodyPr vert="horz" lIns="91440" tIns="45720" rIns="91440" bIns="45720" rtlCol="0">
            <a:normAutofit/>
          </a:bodyPr>
          <a:lstStyle/>
          <a:p>
            <a:pPr marL="0"/>
            <a:r>
              <a:rPr lang="en-US" sz="1800">
                <a:solidFill>
                  <a:schemeClr val="tx1"/>
                </a:solidFill>
                <a:latin typeface="+mn-lt"/>
                <a:ea typeface="+mn-ea"/>
                <a:cs typeface="+mn-cs"/>
              </a:rPr>
              <a:t>Del ut folderen.</a:t>
            </a:r>
          </a:p>
          <a:p>
            <a:pPr marL="0"/>
            <a:r>
              <a:rPr lang="en-US" sz="1800">
                <a:solidFill>
                  <a:schemeClr val="tx1"/>
                </a:solidFill>
                <a:latin typeface="+mn-lt"/>
                <a:ea typeface="+mn-ea"/>
                <a:cs typeface="+mn-cs"/>
              </a:rPr>
              <a:t> Gå kort igjennom den.</a:t>
            </a:r>
          </a:p>
          <a:p>
            <a:pPr marL="0"/>
            <a:r>
              <a:rPr lang="en-US" sz="1800">
                <a:solidFill>
                  <a:schemeClr val="tx1"/>
                </a:solidFill>
                <a:latin typeface="+mn-lt"/>
                <a:ea typeface="+mn-ea"/>
                <a:cs typeface="+mn-cs"/>
              </a:rPr>
              <a:t>Les diktet av Trygve Skaug.  </a:t>
            </a:r>
          </a:p>
          <a:p>
            <a:pPr marL="0"/>
            <a:r>
              <a:rPr lang="en-US" sz="1800">
                <a:solidFill>
                  <a:schemeClr val="tx1"/>
                </a:solidFill>
                <a:latin typeface="+mn-lt"/>
                <a:ea typeface="+mn-ea"/>
                <a:cs typeface="+mn-cs"/>
              </a:rPr>
              <a:t>Heng opp i klassen.</a:t>
            </a:r>
            <a:br>
              <a:rPr lang="en-US" sz="1800">
                <a:solidFill>
                  <a:schemeClr val="tx1"/>
                </a:solidFill>
                <a:latin typeface="+mn-lt"/>
                <a:ea typeface="+mn-ea"/>
                <a:cs typeface="+mn-cs"/>
              </a:rPr>
            </a:br>
            <a:endParaRPr lang="en-US" sz="1800">
              <a:solidFill>
                <a:schemeClr val="tx1"/>
              </a:solidFill>
              <a:latin typeface="+mn-lt"/>
              <a:ea typeface="+mn-ea"/>
              <a:cs typeface="+mn-cs"/>
            </a:endParaRPr>
          </a:p>
        </p:txBody>
      </p:sp>
      <p:sp>
        <p:nvSpPr>
          <p:cNvPr id="18" name="Rectangle 17">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657" r="2" b="31677"/>
          <a:stretch/>
        </p:blipFill>
        <p:spPr>
          <a:xfrm>
            <a:off x="5276088" y="640082"/>
            <a:ext cx="6276250" cy="5577838"/>
          </a:xfrm>
          <a:prstGeom prst="rect">
            <a:avLst/>
          </a:prstGeom>
          <a:effectLst/>
        </p:spPr>
      </p:pic>
    </p:spTree>
    <p:extLst>
      <p:ext uri="{BB962C8B-B14F-4D97-AF65-F5344CB8AC3E}">
        <p14:creationId xmlns:p14="http://schemas.microsoft.com/office/powerpoint/2010/main" val="426652627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5320" y="365125"/>
            <a:ext cx="6250305" cy="1692794"/>
          </a:xfrm>
        </p:spPr>
        <p:txBody>
          <a:bodyPr vert="horz" lIns="91436" tIns="45719" rIns="91436" bIns="45719" rtlCol="0" anchor="ctr">
            <a:normAutofit/>
          </a:bodyPr>
          <a:lstStyle/>
          <a:p>
            <a:r>
              <a:rPr lang="nb-NO" sz="3800" dirty="0"/>
              <a:t>Takknemlighetsøvelse (5 min)</a:t>
            </a:r>
            <a:endParaRPr lang="en-US" sz="3800" dirty="0"/>
          </a:p>
        </p:txBody>
      </p:sp>
      <p:sp>
        <p:nvSpPr>
          <p:cNvPr id="3" name="Plassholder for innhold 2"/>
          <p:cNvSpPr>
            <a:spLocks noGrp="1"/>
          </p:cNvSpPr>
          <p:nvPr>
            <p:ph sz="half" idx="1"/>
          </p:nvPr>
        </p:nvSpPr>
        <p:spPr>
          <a:xfrm>
            <a:off x="655322" y="2286000"/>
            <a:ext cx="5120113" cy="3462228"/>
          </a:xfrm>
        </p:spPr>
        <p:txBody>
          <a:bodyPr vert="horz" lIns="91436" tIns="45719" rIns="91436" bIns="45719" rtlCol="0">
            <a:normAutofit/>
          </a:bodyPr>
          <a:lstStyle/>
          <a:p>
            <a:pPr marL="457200" indent="-457200">
              <a:buFont typeface="Arial"/>
              <a:buChar char="•"/>
            </a:pPr>
            <a:r>
              <a:rPr lang="nb-NO" sz="2300" dirty="0">
                <a:solidFill>
                  <a:schemeClr val="tx1">
                    <a:lumMod val="75000"/>
                  </a:schemeClr>
                </a:solidFill>
              </a:rPr>
              <a:t>Alle på gruppen deler med de andre. Ordstyrer styrer ordet. Lærer gir et lite eksempel først</a:t>
            </a:r>
          </a:p>
          <a:p>
            <a:pPr marL="457200" lvl="0" indent="-457200">
              <a:buFont typeface="Arial"/>
              <a:buChar char="•"/>
            </a:pPr>
            <a:r>
              <a:rPr lang="nb-NO" sz="2300" b="1" dirty="0">
                <a:solidFill>
                  <a:schemeClr val="tx1">
                    <a:lumMod val="75000"/>
                  </a:schemeClr>
                </a:solidFill>
              </a:rPr>
              <a:t>Oppgave:</a:t>
            </a:r>
            <a:r>
              <a:rPr lang="nb-NO" sz="2300" dirty="0">
                <a:solidFill>
                  <a:schemeClr val="tx1">
                    <a:lumMod val="75000"/>
                  </a:schemeClr>
                </a:solidFill>
              </a:rPr>
              <a:t> Del noe du er takknemlig for, for eksempel noe som har skjedd, eller noe andre har gjort eller sagt som du ble takknemlig for</a:t>
            </a:r>
          </a:p>
          <a:p>
            <a:pPr marL="342900" indent="-342900">
              <a:buFont typeface="Arial"/>
              <a:buChar char="•"/>
            </a:pPr>
            <a:endParaRPr lang="en-US" sz="1800" dirty="0">
              <a:solidFill>
                <a:schemeClr val="tx1">
                  <a:lumMod val="75000"/>
                </a:schemeClr>
              </a:solidFill>
            </a:endParaRPr>
          </a:p>
        </p:txBody>
      </p:sp>
      <p:pic>
        <p:nvPicPr>
          <p:cNvPr id="5" name="Plassholder for innhold 4"/>
          <p:cNvPicPr>
            <a:picLocks noGrp="1" noChangeAspect="1"/>
          </p:cNvPicPr>
          <p:nvPr>
            <p:ph sz="half" idx="2"/>
          </p:nvPr>
        </p:nvPicPr>
        <p:blipFill>
          <a:blip r:embed="rId2"/>
          <a:stretch>
            <a:fillRect/>
          </a:stretch>
        </p:blipFill>
        <p:spPr>
          <a:xfrm>
            <a:off x="7414969" y="0"/>
            <a:ext cx="4777033" cy="542925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kstSylinder 5"/>
          <p:cNvSpPr txBox="1"/>
          <p:nvPr/>
        </p:nvSpPr>
        <p:spPr>
          <a:xfrm>
            <a:off x="11197791" y="5156991"/>
            <a:ext cx="1295836" cy="272259"/>
          </a:xfrm>
          <a:prstGeom prst="rect">
            <a:avLst/>
          </a:prstGeom>
          <a:noFill/>
        </p:spPr>
        <p:txBody>
          <a:bodyPr wrap="square" lIns="117226" tIns="58613" rIns="117226" bIns="58613" rtlCol="0">
            <a:spAutoFit/>
          </a:bodyPr>
          <a:lstStyle/>
          <a:p>
            <a:r>
              <a:rPr lang="nn-NO" sz="1000" dirty="0">
                <a:solidFill>
                  <a:schemeClr val="bg1">
                    <a:lumMod val="50000"/>
                  </a:schemeClr>
                </a:solidFill>
                <a:latin typeface="Century Gothic"/>
              </a:rPr>
              <a:t>Pixabay.com</a:t>
            </a:r>
          </a:p>
        </p:txBody>
      </p:sp>
    </p:spTree>
    <p:extLst>
      <p:ext uri="{BB962C8B-B14F-4D97-AF65-F5344CB8AC3E}">
        <p14:creationId xmlns:p14="http://schemas.microsoft.com/office/powerpoint/2010/main" val="200544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a:bodyPr>
          <a:lstStyle/>
          <a:p>
            <a:r>
              <a:rPr lang="nb-NO" sz="3800" dirty="0"/>
              <a:t>Roterende grupper (30 min)</a:t>
            </a:r>
          </a:p>
        </p:txBody>
      </p:sp>
      <p:sp>
        <p:nvSpPr>
          <p:cNvPr id="6" name="Plassholder for innhold 5"/>
          <p:cNvSpPr>
            <a:spLocks noGrp="1"/>
          </p:cNvSpPr>
          <p:nvPr>
            <p:ph idx="1"/>
          </p:nvPr>
        </p:nvSpPr>
        <p:spPr>
          <a:xfrm>
            <a:off x="581889" y="1690688"/>
            <a:ext cx="10993584" cy="4686012"/>
          </a:xfrm>
        </p:spPr>
        <p:txBody>
          <a:bodyPr>
            <a:normAutofit/>
          </a:bodyPr>
          <a:lstStyle/>
          <a:p>
            <a:pPr marL="457200" lvl="0" indent="-457200">
              <a:buFont typeface="Arial"/>
              <a:buChar char="•"/>
            </a:pPr>
            <a:r>
              <a:rPr lang="nb-NO" sz="2100" dirty="0">
                <a:solidFill>
                  <a:schemeClr val="tx1">
                    <a:lumMod val="75000"/>
                  </a:schemeClr>
                </a:solidFill>
              </a:rPr>
              <a:t>Lag 5 stasjoner:</a:t>
            </a:r>
          </a:p>
          <a:p>
            <a:pPr marL="1353980" lvl="2" indent="-439598">
              <a:buFont typeface="+mj-lt"/>
              <a:buAutoNum type="arabicParenR"/>
            </a:pPr>
            <a:r>
              <a:rPr lang="nb-NO" sz="1600" b="1" dirty="0">
                <a:solidFill>
                  <a:schemeClr val="tx1">
                    <a:lumMod val="75000"/>
                  </a:schemeClr>
                </a:solidFill>
              </a:rPr>
              <a:t>Bord 1: ”Alle fantastiske ting”</a:t>
            </a:r>
          </a:p>
          <a:p>
            <a:pPr marL="1353980" lvl="2" indent="-439598">
              <a:buFont typeface="+mj-lt"/>
              <a:buAutoNum type="arabicParenR"/>
            </a:pPr>
            <a:r>
              <a:rPr lang="nb-NO" sz="1600" b="1" dirty="0">
                <a:solidFill>
                  <a:schemeClr val="tx1">
                    <a:lumMod val="75000"/>
                  </a:schemeClr>
                </a:solidFill>
              </a:rPr>
              <a:t>Bord 2: Lag en tipsliste: ”Det andre gjorde som var til hjelp for meg når jeg var trist” </a:t>
            </a:r>
          </a:p>
          <a:p>
            <a:pPr marL="1353980" lvl="2" indent="-439598">
              <a:buFont typeface="+mj-lt"/>
              <a:buAutoNum type="arabicParenR"/>
            </a:pPr>
            <a:r>
              <a:rPr lang="nb-NO" sz="1600" b="1" dirty="0">
                <a:solidFill>
                  <a:schemeClr val="tx1">
                    <a:lumMod val="75000"/>
                  </a:schemeClr>
                </a:solidFill>
              </a:rPr>
              <a:t>Bord 3: Blanke felt – avslutt setningene </a:t>
            </a:r>
          </a:p>
          <a:p>
            <a:pPr marL="1353980" lvl="2" indent="-439598">
              <a:buFont typeface="+mj-lt"/>
              <a:buAutoNum type="arabicParenR"/>
            </a:pPr>
            <a:r>
              <a:rPr lang="nb-NO" sz="1600" b="1" dirty="0">
                <a:solidFill>
                  <a:schemeClr val="tx1">
                    <a:lumMod val="75000"/>
                  </a:schemeClr>
                </a:solidFill>
              </a:rPr>
              <a:t>Bord 4: ”Happy </a:t>
            </a:r>
            <a:r>
              <a:rPr lang="nb-NO" sz="1600" b="1" dirty="0" err="1">
                <a:solidFill>
                  <a:schemeClr val="tx1">
                    <a:lumMod val="75000"/>
                  </a:schemeClr>
                </a:solidFill>
              </a:rPr>
              <a:t>music/happy</a:t>
            </a:r>
            <a:r>
              <a:rPr lang="nb-NO" sz="1600" b="1" dirty="0">
                <a:solidFill>
                  <a:schemeClr val="tx1">
                    <a:lumMod val="75000"/>
                  </a:schemeClr>
                </a:solidFill>
              </a:rPr>
              <a:t> </a:t>
            </a:r>
            <a:r>
              <a:rPr lang="nb-NO" sz="1600" b="1" dirty="0" err="1">
                <a:solidFill>
                  <a:schemeClr val="tx1">
                    <a:lumMod val="75000"/>
                  </a:schemeClr>
                </a:solidFill>
              </a:rPr>
              <a:t>movies</a:t>
            </a:r>
            <a:r>
              <a:rPr lang="nb-NO" sz="1600" b="1" dirty="0">
                <a:solidFill>
                  <a:schemeClr val="tx1">
                    <a:lumMod val="75000"/>
                  </a:schemeClr>
                </a:solidFill>
              </a:rPr>
              <a:t>” liste </a:t>
            </a:r>
          </a:p>
          <a:p>
            <a:pPr marL="1353980" lvl="2" indent="-439598">
              <a:buFont typeface="+mj-lt"/>
              <a:buAutoNum type="arabicParenR"/>
            </a:pPr>
            <a:r>
              <a:rPr lang="nb-NO" sz="1600" b="1" dirty="0">
                <a:solidFill>
                  <a:schemeClr val="tx1">
                    <a:lumMod val="75000"/>
                  </a:schemeClr>
                </a:solidFill>
              </a:rPr>
              <a:t>Bord 5: Hva har vi til felles? </a:t>
            </a:r>
            <a:endParaRPr lang="nb-NO" sz="1600" dirty="0">
              <a:solidFill>
                <a:schemeClr val="tx1">
                  <a:lumMod val="75000"/>
                </a:schemeClr>
              </a:solidFill>
            </a:endParaRPr>
          </a:p>
          <a:p>
            <a:pPr marL="457200" lvl="0" indent="-457200">
              <a:buFont typeface="Arial"/>
              <a:buChar char="•"/>
            </a:pPr>
            <a:r>
              <a:rPr lang="nb-NO" sz="2100" dirty="0">
                <a:solidFill>
                  <a:schemeClr val="tx1">
                    <a:lumMod val="75000"/>
                  </a:schemeClr>
                </a:solidFill>
              </a:rPr>
              <a:t>Legg ut tilhørende </a:t>
            </a:r>
            <a:r>
              <a:rPr lang="nb-NO" sz="2100" dirty="0" err="1">
                <a:solidFill>
                  <a:schemeClr val="tx1">
                    <a:lumMod val="75000"/>
                  </a:schemeClr>
                </a:solidFill>
              </a:rPr>
              <a:t>oppgaveark</a:t>
            </a:r>
            <a:r>
              <a:rPr lang="nb-NO" sz="2100" dirty="0">
                <a:solidFill>
                  <a:schemeClr val="tx1">
                    <a:lumMod val="75000"/>
                  </a:schemeClr>
                </a:solidFill>
              </a:rPr>
              <a:t> på hver stasjon, sammen med tusjer og et stort </a:t>
            </a:r>
            <a:r>
              <a:rPr lang="nb-NO" sz="2100" dirty="0" err="1">
                <a:solidFill>
                  <a:schemeClr val="tx1">
                    <a:lumMod val="75000"/>
                  </a:schemeClr>
                </a:solidFill>
              </a:rPr>
              <a:t>flip-over-ark</a:t>
            </a:r>
            <a:r>
              <a:rPr lang="nb-NO" sz="2100" dirty="0">
                <a:solidFill>
                  <a:schemeClr val="tx1">
                    <a:lumMod val="75000"/>
                  </a:schemeClr>
                </a:solidFill>
              </a:rPr>
              <a:t> </a:t>
            </a:r>
          </a:p>
          <a:p>
            <a:pPr marL="457200" lvl="0" indent="-457200">
              <a:buFont typeface="Arial"/>
              <a:buChar char="•"/>
            </a:pPr>
            <a:r>
              <a:rPr lang="nb-NO" sz="2100" dirty="0">
                <a:solidFill>
                  <a:schemeClr val="tx1">
                    <a:lumMod val="75000"/>
                  </a:schemeClr>
                </a:solidFill>
              </a:rPr>
              <a:t>Én elev utpekes til vert/leder på hver stasjon og blir sittende mens alle andre roterer mellom de ulike stasjonene. NB! Alle gruppene skal innom alle stasjoner</a:t>
            </a:r>
          </a:p>
          <a:p>
            <a:pPr marL="457200" lvl="0" indent="-457200">
              <a:buFont typeface="Arial"/>
              <a:buChar char="•"/>
            </a:pPr>
            <a:r>
              <a:rPr lang="nb-NO" sz="2100" dirty="0">
                <a:solidFill>
                  <a:schemeClr val="tx1">
                    <a:lumMod val="75000"/>
                  </a:schemeClr>
                </a:solidFill>
              </a:rPr>
              <a:t>Verten forteller om oppgaven, forteller litt om hva de andre har sagt, ber om flere forslag, og skriver. Andre kan også skrive.</a:t>
            </a:r>
          </a:p>
          <a:p>
            <a:pPr marL="457200" lvl="0" indent="-457200">
              <a:buFont typeface="Arial"/>
              <a:buChar char="•"/>
            </a:pPr>
            <a:r>
              <a:rPr lang="nb-NO" sz="2100" dirty="0">
                <a:solidFill>
                  <a:schemeClr val="tx1">
                    <a:lumMod val="75000"/>
                  </a:schemeClr>
                </a:solidFill>
              </a:rPr>
              <a:t>Gruppene får fem minutter på hvert bord</a:t>
            </a:r>
          </a:p>
          <a:p>
            <a:pPr marL="457200" indent="-457200">
              <a:buFont typeface="Arial"/>
              <a:buChar char="•"/>
            </a:pPr>
            <a:r>
              <a:rPr lang="nb-NO" sz="2100" b="1" dirty="0">
                <a:solidFill>
                  <a:schemeClr val="tx1">
                    <a:lumMod val="75000"/>
                  </a:schemeClr>
                </a:solidFill>
              </a:rPr>
              <a:t>I plenum</a:t>
            </a:r>
            <a:r>
              <a:rPr lang="nb-NO" sz="2100" dirty="0">
                <a:solidFill>
                  <a:schemeClr val="tx1">
                    <a:lumMod val="75000"/>
                  </a:schemeClr>
                </a:solidFill>
              </a:rPr>
              <a:t>: Alle vertene oppsummerer fra sitt bord. Arkene henges opp i klasserommet</a:t>
            </a:r>
          </a:p>
          <a:p>
            <a:pPr lvl="0">
              <a:buNone/>
            </a:pPr>
            <a:endParaRPr lang="nb-NO" sz="2100" dirty="0">
              <a:solidFill>
                <a:schemeClr val="tx1">
                  <a:lumMod val="75000"/>
                </a:schemeClr>
              </a:solidFill>
            </a:endParaRPr>
          </a:p>
        </p:txBody>
      </p:sp>
    </p:spTree>
    <p:extLst>
      <p:ext uri="{BB962C8B-B14F-4D97-AF65-F5344CB8AC3E}">
        <p14:creationId xmlns:p14="http://schemas.microsoft.com/office/powerpoint/2010/main" val="149256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733A04-324D-634E-A6BD-F8D12C764377}"/>
              </a:ext>
            </a:extLst>
          </p:cNvPr>
          <p:cNvSpPr>
            <a:spLocks noGrp="1"/>
          </p:cNvSpPr>
          <p:nvPr>
            <p:ph type="title"/>
          </p:nvPr>
        </p:nvSpPr>
        <p:spPr/>
        <p:txBody>
          <a:bodyPr>
            <a:normAutofit/>
          </a:bodyPr>
          <a:lstStyle/>
          <a:p>
            <a:r>
              <a:rPr lang="nb-NO" sz="2700" dirty="0"/>
              <a:t>Alternativ variant, i stedet for roterende grupper:</a:t>
            </a:r>
            <a:br>
              <a:rPr lang="nb-NO" sz="2700" dirty="0"/>
            </a:br>
            <a:r>
              <a:rPr lang="nb-NO" sz="3600" dirty="0"/>
              <a:t>Plakatvandring fra gruppe til gruppe (30min)</a:t>
            </a:r>
          </a:p>
        </p:txBody>
      </p:sp>
      <p:sp>
        <p:nvSpPr>
          <p:cNvPr id="3" name="Plassholder for innhold 2">
            <a:extLst>
              <a:ext uri="{FF2B5EF4-FFF2-40B4-BE49-F238E27FC236}">
                <a16:creationId xmlns:a16="http://schemas.microsoft.com/office/drawing/2014/main" id="{41938CD7-43A0-EC4F-ABD7-1D176242F9BF}"/>
              </a:ext>
            </a:extLst>
          </p:cNvPr>
          <p:cNvSpPr>
            <a:spLocks noGrp="1"/>
          </p:cNvSpPr>
          <p:nvPr>
            <p:ph idx="1"/>
          </p:nvPr>
        </p:nvSpPr>
        <p:spPr/>
        <p:txBody>
          <a:bodyPr>
            <a:normAutofit fontScale="70000" lnSpcReduction="20000"/>
          </a:bodyPr>
          <a:lstStyle/>
          <a:p>
            <a:endParaRPr lang="nb-NO" dirty="0"/>
          </a:p>
          <a:p>
            <a:pPr lvl="0"/>
            <a:r>
              <a:rPr lang="nb-NO" dirty="0"/>
              <a:t>Lag en plakat hvor det står: </a:t>
            </a:r>
            <a:r>
              <a:rPr lang="nb-NO" b="1" dirty="0"/>
              <a:t>Hva er en god dag for barn/ungdom?</a:t>
            </a:r>
            <a:r>
              <a:rPr lang="nb-NO" dirty="0"/>
              <a:t> - Be de andre elevene om å skrive en eller flere ting på denne? Send videre til neste gruppe.</a:t>
            </a:r>
          </a:p>
          <a:p>
            <a:r>
              <a:rPr lang="nb-NO" dirty="0"/>
              <a:t>Lag en plakat hvor det står: </a:t>
            </a:r>
            <a:r>
              <a:rPr lang="nb-NO" b="1" dirty="0"/>
              <a:t>Ting jeg vil gjøre før jeg dør: </a:t>
            </a:r>
            <a:r>
              <a:rPr lang="nb-NO" dirty="0"/>
              <a:t>- Be de andre elevene om å skrive på en eller flere ting på denne. Send videre til neste gruppe.</a:t>
            </a:r>
          </a:p>
          <a:p>
            <a:pPr lvl="0"/>
            <a:r>
              <a:rPr lang="nb-NO" dirty="0"/>
              <a:t>Lag en plakat hvor det står: </a:t>
            </a:r>
            <a:r>
              <a:rPr lang="nb-NO" b="1" dirty="0"/>
              <a:t>Hva er et godt liv? -</a:t>
            </a:r>
            <a:r>
              <a:rPr lang="nb-NO" dirty="0"/>
              <a:t> Be de andre elevene om å skrive på en eller flere ting på denne.</a:t>
            </a:r>
          </a:p>
          <a:p>
            <a:pPr lvl="0"/>
            <a:r>
              <a:rPr lang="nb-NO" dirty="0"/>
              <a:t>Lag en plakat hvor det står: </a:t>
            </a:r>
            <a:r>
              <a:rPr lang="nb-NO" b="1" dirty="0"/>
              <a:t>Mange synes fotball er veldig viktig. Hvorfor er fotball er viktig? </a:t>
            </a:r>
            <a:r>
              <a:rPr lang="nb-NO" dirty="0"/>
              <a:t>- Be de andre elevene om å skrive en eller flere ting på denne? </a:t>
            </a:r>
          </a:p>
          <a:p>
            <a:pPr lvl="0"/>
            <a:r>
              <a:rPr lang="nb-NO" dirty="0"/>
              <a:t>Lag en plakat hvor det står: </a:t>
            </a:r>
            <a:r>
              <a:rPr lang="nb-NO" b="1" dirty="0"/>
              <a:t>Hvis jeg kunne forandre en ting i verden….</a:t>
            </a:r>
            <a:r>
              <a:rPr lang="nb-NO" dirty="0"/>
              <a:t> - Be de andre elevene om å skrive en eller flere ting på denne? </a:t>
            </a:r>
          </a:p>
          <a:p>
            <a:pPr lvl="0"/>
            <a:r>
              <a:rPr lang="nb-NO" b="1" dirty="0"/>
              <a:t>Hva har vi til felles?</a:t>
            </a:r>
            <a:r>
              <a:rPr lang="nb-NO" dirty="0"/>
              <a:t> Skriv ned på et ark så mange ting som mulig som dere har til felles (for eksempel øyenfarge, favorittmat, antall søsken, hobby, ting dere liker/ikke liker, heier på, serier, filmer...)</a:t>
            </a:r>
          </a:p>
          <a:p>
            <a:pPr marL="0" indent="0">
              <a:buNone/>
            </a:pPr>
            <a:endParaRPr lang="nb-NO" dirty="0"/>
          </a:p>
          <a:p>
            <a:endParaRPr lang="nb-NO" dirty="0"/>
          </a:p>
        </p:txBody>
      </p:sp>
    </p:spTree>
    <p:extLst>
      <p:ext uri="{BB962C8B-B14F-4D97-AF65-F5344CB8AC3E}">
        <p14:creationId xmlns:p14="http://schemas.microsoft.com/office/powerpoint/2010/main" val="415486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853869" cy="1325563"/>
          </a:xfrm>
        </p:spPr>
        <p:txBody>
          <a:bodyPr>
            <a:normAutofit/>
          </a:bodyPr>
          <a:lstStyle/>
          <a:p>
            <a:r>
              <a:rPr lang="nb-NO" sz="3800" dirty="0"/>
              <a:t>Krøll – og kast (se </a:t>
            </a:r>
            <a:r>
              <a:rPr lang="nb-NO" sz="3800" dirty="0" err="1"/>
              <a:t>www.linktillivet.no</a:t>
            </a:r>
            <a:r>
              <a:rPr lang="nb-NO" sz="3800" dirty="0"/>
              <a:t>) </a:t>
            </a:r>
            <a:br>
              <a:rPr lang="nb-NO" sz="3800" dirty="0"/>
            </a:br>
            <a:r>
              <a:rPr lang="nb-NO" sz="3800" dirty="0"/>
              <a:t>(10 min)</a:t>
            </a:r>
            <a:endParaRPr lang="nn-NO" sz="3800" dirty="0"/>
          </a:p>
        </p:txBody>
      </p:sp>
      <p:sp>
        <p:nvSpPr>
          <p:cNvPr id="3" name="Plassholder for innhold 2"/>
          <p:cNvSpPr>
            <a:spLocks noGrp="1"/>
          </p:cNvSpPr>
          <p:nvPr>
            <p:ph sz="half" idx="1"/>
          </p:nvPr>
        </p:nvSpPr>
        <p:spPr>
          <a:xfrm>
            <a:off x="838200" y="1825625"/>
            <a:ext cx="6416675" cy="4656455"/>
          </a:xfrm>
        </p:spPr>
        <p:txBody>
          <a:bodyPr>
            <a:normAutofit/>
          </a:bodyPr>
          <a:lstStyle/>
          <a:p>
            <a:pPr marL="457200" indent="-457200">
              <a:buFont typeface="Arial"/>
              <a:buChar char="•"/>
            </a:pPr>
            <a:r>
              <a:rPr lang="nb-NO" sz="2300" dirty="0">
                <a:solidFill>
                  <a:schemeClr val="tx1">
                    <a:lumMod val="75000"/>
                  </a:schemeClr>
                </a:solidFill>
              </a:rPr>
              <a:t>Finn frem papir og blyant/penn</a:t>
            </a:r>
          </a:p>
          <a:p>
            <a:pPr marL="457200" indent="-457200">
              <a:buFont typeface="Arial"/>
              <a:buChar char="•"/>
            </a:pPr>
            <a:r>
              <a:rPr lang="nb-NO" sz="2300" dirty="0">
                <a:solidFill>
                  <a:schemeClr val="tx1">
                    <a:lumMod val="75000"/>
                  </a:schemeClr>
                </a:solidFill>
              </a:rPr>
              <a:t>Svar anonymt på spørsmålet: </a:t>
            </a:r>
            <a:endParaRPr lang="nb-NO" sz="2300" b="1" dirty="0">
              <a:solidFill>
                <a:schemeClr val="tx1">
                  <a:lumMod val="75000"/>
                </a:schemeClr>
              </a:solidFill>
            </a:endParaRPr>
          </a:p>
          <a:p>
            <a:pPr marL="914400" lvl="1" indent="-457200">
              <a:buFont typeface="Lucida Grande"/>
              <a:buChar char="-"/>
            </a:pPr>
            <a:r>
              <a:rPr lang="nb-NO" sz="2300" b="1" dirty="0">
                <a:solidFill>
                  <a:schemeClr val="tx1">
                    <a:lumMod val="75000"/>
                  </a:schemeClr>
                </a:solidFill>
              </a:rPr>
              <a:t>Tre ting jeg har lært i dag”</a:t>
            </a:r>
            <a:endParaRPr lang="nb-NO" sz="2300" dirty="0">
              <a:solidFill>
                <a:schemeClr val="tx1">
                  <a:lumMod val="75000"/>
                </a:schemeClr>
              </a:solidFill>
            </a:endParaRPr>
          </a:p>
          <a:p>
            <a:pPr marL="457200" indent="-457200">
              <a:buFont typeface="Arial"/>
              <a:buChar char="•"/>
            </a:pPr>
            <a:r>
              <a:rPr lang="nb-NO" sz="2300" dirty="0">
                <a:solidFill>
                  <a:schemeClr val="tx1">
                    <a:lumMod val="75000"/>
                  </a:schemeClr>
                </a:solidFill>
              </a:rPr>
              <a:t>Du får tre minutter på å svare</a:t>
            </a:r>
            <a:endParaRPr lang="nb-NO" sz="2300" b="1" dirty="0">
              <a:solidFill>
                <a:schemeClr val="tx1">
                  <a:lumMod val="75000"/>
                </a:schemeClr>
              </a:solidFill>
            </a:endParaRPr>
          </a:p>
          <a:p>
            <a:pPr marL="457200" indent="-457200">
              <a:buFont typeface="Arial"/>
              <a:buChar char="•"/>
            </a:pPr>
            <a:r>
              <a:rPr lang="nb-NO" sz="2300" dirty="0">
                <a:solidFill>
                  <a:schemeClr val="tx1">
                    <a:lumMod val="75000"/>
                  </a:schemeClr>
                </a:solidFill>
              </a:rPr>
              <a:t>Krøll arket</a:t>
            </a:r>
          </a:p>
          <a:p>
            <a:pPr marL="457200" indent="-457200">
              <a:buFont typeface="Arial"/>
              <a:buChar char="•"/>
            </a:pPr>
            <a:r>
              <a:rPr lang="nb-NO" sz="2300" dirty="0">
                <a:solidFill>
                  <a:schemeClr val="tx1">
                    <a:lumMod val="75000"/>
                  </a:schemeClr>
                </a:solidFill>
              </a:rPr>
              <a:t>Hvem vil være dagens skyteskive? Den frivillige stiller seg opp med ryggen til klassen</a:t>
            </a:r>
          </a:p>
          <a:p>
            <a:pPr marL="457200" indent="-457200">
              <a:buFont typeface="Arial"/>
              <a:buChar char="•"/>
            </a:pPr>
            <a:r>
              <a:rPr lang="nb-NO" sz="2300" dirty="0">
                <a:solidFill>
                  <a:schemeClr val="tx1">
                    <a:lumMod val="75000"/>
                  </a:schemeClr>
                </a:solidFill>
              </a:rPr>
              <a:t>Alle kaster sitt krøllete ark på likt. Tell til tre. ”Skyteskiven” velger seg tre krøllete ark og leser opp.  Det er bra å komme med positive kommentarer til det som leses opp</a:t>
            </a:r>
          </a:p>
          <a:p>
            <a:pPr>
              <a:buNone/>
            </a:pPr>
            <a:endParaRPr lang="nn-NO" dirty="0"/>
          </a:p>
        </p:txBody>
      </p:sp>
      <p:pic>
        <p:nvPicPr>
          <p:cNvPr id="34818" name="Picture 2"/>
          <p:cNvPicPr>
            <a:picLocks noChangeAspect="1" noChangeArrowheads="1"/>
          </p:cNvPicPr>
          <p:nvPr/>
        </p:nvPicPr>
        <p:blipFill>
          <a:blip r:embed="rId2"/>
          <a:srcRect/>
          <a:stretch>
            <a:fillRect/>
          </a:stretch>
        </p:blipFill>
        <p:spPr bwMode="auto">
          <a:xfrm rot="16200000">
            <a:off x="7361654" y="2250834"/>
            <a:ext cx="4320339" cy="3200043"/>
          </a:xfrm>
          <a:prstGeom prst="rect">
            <a:avLst/>
          </a:prstGeom>
          <a:noFill/>
          <a:ln w="9525">
            <a:noFill/>
            <a:miter lim="800000"/>
            <a:headEnd/>
            <a:tailEnd/>
          </a:ln>
          <a:effectLst/>
        </p:spPr>
      </p:pic>
      <p:sp>
        <p:nvSpPr>
          <p:cNvPr id="6" name="TekstSylinder 5"/>
          <p:cNvSpPr txBox="1"/>
          <p:nvPr/>
        </p:nvSpPr>
        <p:spPr>
          <a:xfrm>
            <a:off x="9826009" y="1689495"/>
            <a:ext cx="1295836" cy="272259"/>
          </a:xfrm>
          <a:prstGeom prst="rect">
            <a:avLst/>
          </a:prstGeom>
          <a:noFill/>
        </p:spPr>
        <p:txBody>
          <a:bodyPr wrap="square" lIns="117226" tIns="58613" rIns="117226" bIns="58613" rtlCol="0">
            <a:spAutoFit/>
          </a:bodyPr>
          <a:lstStyle/>
          <a:p>
            <a:r>
              <a:rPr lang="nn-NO" sz="1000" dirty="0">
                <a:solidFill>
                  <a:schemeClr val="bg2">
                    <a:lumMod val="50000"/>
                  </a:schemeClr>
                </a:solidFill>
              </a:rPr>
              <a:t>      </a:t>
            </a:r>
            <a:r>
              <a:rPr lang="nn-NO" sz="1000" dirty="0">
                <a:solidFill>
                  <a:schemeClr val="bg1">
                    <a:lumMod val="65000"/>
                  </a:schemeClr>
                </a:solidFill>
                <a:latin typeface="Century Gothic"/>
              </a:rPr>
              <a:t>Pixabay.com</a:t>
            </a:r>
          </a:p>
        </p:txBody>
      </p:sp>
    </p:spTree>
  </p:cSld>
  <p:clrMapOvr>
    <a:masterClrMapping/>
  </p:clrMapOvr>
</p:sld>
</file>

<file path=ppt/theme/theme1.xml><?xml version="1.0" encoding="utf-8"?>
<a:theme xmlns:a="http://schemas.openxmlformats.org/drawingml/2006/main" name="4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2210</TotalTime>
  <Words>1170</Words>
  <Application>Microsoft Macintosh PowerPoint</Application>
  <PresentationFormat>Widescreen</PresentationFormat>
  <Paragraphs>75</Paragraphs>
  <Slides>14</Slides>
  <Notes>1</Notes>
  <HiddenSlides>0</HiddenSlides>
  <MMClips>0</MMClips>
  <ScaleCrop>false</ScaleCrop>
  <HeadingPairs>
    <vt:vector size="6" baseType="variant">
      <vt:variant>
        <vt:lpstr>Brukte skrifter</vt:lpstr>
      </vt:variant>
      <vt:variant>
        <vt:i4>6</vt:i4>
      </vt:variant>
      <vt:variant>
        <vt:lpstr>Tema</vt:lpstr>
      </vt:variant>
      <vt:variant>
        <vt:i4>4</vt:i4>
      </vt:variant>
      <vt:variant>
        <vt:lpstr>Lysbildetitler</vt:lpstr>
      </vt:variant>
      <vt:variant>
        <vt:i4>14</vt:i4>
      </vt:variant>
    </vt:vector>
  </HeadingPairs>
  <TitlesOfParts>
    <vt:vector size="24" baseType="lpstr">
      <vt:lpstr>Arial</vt:lpstr>
      <vt:lpstr>Calibri</vt:lpstr>
      <vt:lpstr>Calibri Light</vt:lpstr>
      <vt:lpstr>Century Gothic</vt:lpstr>
      <vt:lpstr>Georgia</vt:lpstr>
      <vt:lpstr>Lucida Grande</vt:lpstr>
      <vt:lpstr>4_Office-tema</vt:lpstr>
      <vt:lpstr>5_Office-tema</vt:lpstr>
      <vt:lpstr>3_Office-tema</vt:lpstr>
      <vt:lpstr>6_Office-tema</vt:lpstr>
      <vt:lpstr>I klassen: Tristhet</vt:lpstr>
      <vt:lpstr>LINE-UP (5 min)</vt:lpstr>
      <vt:lpstr>Nærværstrening  </vt:lpstr>
      <vt:lpstr>Lærer leser høyt: ”Ole Brum og Nasse Nøff besøker Tussi” (3 min) </vt:lpstr>
      <vt:lpstr>Folder: Hvor kan jeg få hjelp? (2 min) </vt:lpstr>
      <vt:lpstr>Takknemlighetsøvelse (5 min)</vt:lpstr>
      <vt:lpstr>Roterende grupper (30 min)</vt:lpstr>
      <vt:lpstr>Alternativ variant, i stedet for roterende grupper: Plakatvandring fra gruppe til gruppe (30min)</vt:lpstr>
      <vt:lpstr>Krøll – og kast (se www.linktillivet.no)  (10 min)</vt:lpstr>
      <vt:lpstr>Leker (10 min)</vt:lpstr>
      <vt:lpstr>Stolleken i ny variant</vt:lpstr>
      <vt:lpstr>Katt og mus</vt:lpstr>
      <vt:lpstr>Fruktsalat</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36</cp:revision>
  <dcterms:created xsi:type="dcterms:W3CDTF">2020-06-13T16:34:24Z</dcterms:created>
  <dcterms:modified xsi:type="dcterms:W3CDTF">2022-02-19T07:16:54Z</dcterms:modified>
</cp:coreProperties>
</file>