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6"/>
  </p:notesMasterIdLst>
  <p:sldIdLst>
    <p:sldId id="261" r:id="rId5"/>
    <p:sldId id="279" r:id="rId6"/>
    <p:sldId id="264" r:id="rId7"/>
    <p:sldId id="283" r:id="rId8"/>
    <p:sldId id="270" r:id="rId9"/>
    <p:sldId id="282" r:id="rId10"/>
    <p:sldId id="271" r:id="rId11"/>
    <p:sldId id="288" r:id="rId12"/>
    <p:sldId id="272" r:id="rId13"/>
    <p:sldId id="273" r:id="rId14"/>
    <p:sldId id="275" r:id="rId15"/>
    <p:sldId id="276" r:id="rId16"/>
    <p:sldId id="262" r:id="rId17"/>
    <p:sldId id="277" r:id="rId18"/>
    <p:sldId id="278" r:id="rId19"/>
    <p:sldId id="265" r:id="rId20"/>
    <p:sldId id="285" r:id="rId21"/>
    <p:sldId id="286" r:id="rId22"/>
    <p:sldId id="287" r:id="rId23"/>
    <p:sldId id="289" r:id="rId24"/>
    <p:sldId id="281"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3861"/>
    <p:restoredTop sz="79268" autoAdjust="0"/>
  </p:normalViewPr>
  <p:slideViewPr>
    <p:cSldViewPr snapToGrid="0" snapToObjects="1">
      <p:cViewPr>
        <p:scale>
          <a:sx n="72" d="100"/>
          <a:sy n="72" d="100"/>
        </p:scale>
        <p:origin x="3016" y="808"/>
      </p:cViewPr>
      <p:guideLst>
        <p:guide orient="horz" pos="2160"/>
        <p:guide pos="3840"/>
      </p:guideLst>
    </p:cSldViewPr>
  </p:slideViewPr>
  <p:notesTextViewPr>
    <p:cViewPr>
      <p:scale>
        <a:sx n="1" d="1"/>
        <a:sy n="1" d="1"/>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ECA6B-B312-4F47-B3D1-EA7C7D58AD5A}" type="datetimeFigureOut">
              <a:rPr lang="nn-NO" smtClean="0"/>
              <a:t>30.07.2020</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AF79D-7614-A448-9D81-1B2943083F21}" type="slidenum">
              <a:rPr lang="nn-NO" smtClean="0"/>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nsplash.com/@kellysikkema?utm_source=unsplash&amp;utm_medium=referral&amp;utm_content=creditCopyText" TargetMode="External"/><Relationship Id="rId4" Type="http://schemas.openxmlformats.org/officeDocument/2006/relationships/hyperlink" Target="https://unsplash.com/s/photos/lego?utm_source=unsplash&amp;utm_medium=referral&amp;utm_content=creditCopyText"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audiolinks.com/tour-guide-system-renta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Tenker du på framtiden din? Hvordan den vil bli, hva du skal gjøre? Forskning viser at tanker om fremtiden er viktig for helsen vår.</a:t>
            </a:r>
            <a:r>
              <a:rPr lang="nb-NO" sz="1200" kern="1200" dirty="0" smtClean="0">
                <a:solidFill>
                  <a:schemeClr val="tx1"/>
                </a:solidFill>
                <a:effectLst/>
                <a:latin typeface="+mn-lt"/>
                <a:ea typeface="+mn-ea"/>
                <a:cs typeface="+mn-cs"/>
              </a:rPr>
              <a:t> Kjempeviktig.</a:t>
            </a:r>
            <a:r>
              <a:rPr lang="nb-NO" sz="1200" b="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a:t>
            </a:fld>
            <a:endParaRPr lang="nn-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smtClean="0">
                <a:solidFill>
                  <a:schemeClr val="tx1"/>
                </a:solidFill>
                <a:effectLst/>
                <a:latin typeface="+mn-lt"/>
                <a:ea typeface="+mn-ea"/>
                <a:cs typeface="+mn-cs"/>
              </a:rPr>
              <a:t>Hvor bor størstedelen av verdens befolkning?</a:t>
            </a:r>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A: I lavinntektsland</a:t>
            </a:r>
          </a:p>
          <a:p>
            <a:pPr lvl="0"/>
            <a:r>
              <a:rPr lang="nb-NO" sz="1200" kern="1200" dirty="0" smtClean="0">
                <a:solidFill>
                  <a:schemeClr val="tx1"/>
                </a:solidFill>
                <a:effectLst/>
                <a:latin typeface="+mn-lt"/>
                <a:ea typeface="+mn-ea"/>
                <a:cs typeface="+mn-cs"/>
              </a:rPr>
              <a:t>B: I middelinntektsland (riktig svar)</a:t>
            </a:r>
          </a:p>
          <a:p>
            <a:pPr lvl="0"/>
            <a:r>
              <a:rPr lang="nb-NO" sz="1200" kern="1200" dirty="0" smtClean="0">
                <a:solidFill>
                  <a:schemeClr val="tx1"/>
                </a:solidFill>
                <a:effectLst/>
                <a:latin typeface="+mn-lt"/>
                <a:ea typeface="+mn-ea"/>
                <a:cs typeface="+mn-cs"/>
              </a:rPr>
              <a:t>C: I høyinntekstland</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2B</a:t>
            </a:r>
            <a:r>
              <a:rPr lang="nb-NO" baseline="0" dirty="0" smtClean="0"/>
              <a:t> Middelinntekstland</a:t>
            </a:r>
            <a:endParaRPr lang="nb-NO" dirty="0" smtClean="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10</a:t>
            </a:fld>
            <a:endParaRPr lang="nn-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smtClean="0">
                <a:solidFill>
                  <a:schemeClr val="tx1"/>
                </a:solidFill>
                <a:effectLst/>
                <a:latin typeface="+mn-lt"/>
                <a:ea typeface="+mn-ea"/>
                <a:cs typeface="+mn-cs"/>
              </a:rPr>
              <a:t>Hvordan har antall dødsfall per år som følge av naturkatastrofer endret seg i løpet av de siste 100 årene?</a:t>
            </a:r>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A: Det er mer enn fordoblet</a:t>
            </a:r>
          </a:p>
          <a:p>
            <a:pPr lvl="0"/>
            <a:r>
              <a:rPr lang="nb-NO" sz="1200" kern="1200" dirty="0" smtClean="0">
                <a:solidFill>
                  <a:schemeClr val="tx1"/>
                </a:solidFill>
                <a:effectLst/>
                <a:latin typeface="+mn-lt"/>
                <a:ea typeface="+mn-ea"/>
                <a:cs typeface="+mn-cs"/>
              </a:rPr>
              <a:t>B: Det er omtrent uforandret</a:t>
            </a:r>
          </a:p>
          <a:p>
            <a:pPr lvl="0"/>
            <a:r>
              <a:rPr lang="nb-NO" sz="1200" kern="1200" dirty="0" smtClean="0">
                <a:solidFill>
                  <a:schemeClr val="tx1"/>
                </a:solidFill>
                <a:effectLst/>
                <a:latin typeface="+mn-lt"/>
                <a:ea typeface="+mn-ea"/>
                <a:cs typeface="+mn-cs"/>
              </a:rPr>
              <a:t>C: Det er redusert til under halvparten (riktig svar)</a:t>
            </a: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11</a:t>
            </a:fld>
            <a:endParaRPr lang="nn-NO"/>
          </a:p>
        </p:txBody>
      </p:sp>
    </p:spTree>
    <p:extLst>
      <p:ext uri="{BB962C8B-B14F-4D97-AF65-F5344CB8AC3E}">
        <p14:creationId xmlns:p14="http://schemas.microsoft.com/office/powerpoint/2010/main" val="125769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smtClean="0">
                <a:solidFill>
                  <a:schemeClr val="tx1"/>
                </a:solidFill>
                <a:effectLst/>
                <a:latin typeface="+mn-lt"/>
                <a:ea typeface="+mn-ea"/>
                <a:cs typeface="+mn-cs"/>
              </a:rPr>
              <a:t>Ifølge FN kommer jordens befolkning til å øke med 4 milliarder mennesker frem til 2100. Hva er den viktigste årsaken til denne økningen?</a:t>
            </a:r>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A: Det vil være flere barn (under 15 år)</a:t>
            </a:r>
          </a:p>
          <a:p>
            <a:pPr lvl="0"/>
            <a:r>
              <a:rPr lang="nb-NO" sz="1200" kern="1200" dirty="0" smtClean="0">
                <a:solidFill>
                  <a:schemeClr val="tx1"/>
                </a:solidFill>
                <a:effectLst/>
                <a:latin typeface="+mn-lt"/>
                <a:ea typeface="+mn-ea"/>
                <a:cs typeface="+mn-cs"/>
              </a:rPr>
              <a:t>B: Det vil være flere voksne (i alderen 15-74 år) (riktig svar)</a:t>
            </a:r>
          </a:p>
          <a:p>
            <a:pPr lvl="0"/>
            <a:r>
              <a:rPr lang="nb-NO" sz="1200" kern="1200" dirty="0" smtClean="0">
                <a:solidFill>
                  <a:schemeClr val="tx1"/>
                </a:solidFill>
                <a:effectLst/>
                <a:latin typeface="+mn-lt"/>
                <a:ea typeface="+mn-ea"/>
                <a:cs typeface="+mn-cs"/>
              </a:rPr>
              <a:t>C: Det vil være flere svært gamle mennesker (75 år og eldre)</a:t>
            </a:r>
          </a:p>
          <a:p>
            <a:endParaRPr lang="nb-NO" dirty="0" smtClean="0"/>
          </a:p>
          <a:p>
            <a:r>
              <a:rPr lang="nb-NO" dirty="0" smtClean="0"/>
              <a:t>B: Flere voksne, fordi flere</a:t>
            </a:r>
            <a:r>
              <a:rPr lang="nb-NO" baseline="0" dirty="0" smtClean="0"/>
              <a:t> vokser opp og færre dør av sykdom og krig</a:t>
            </a:r>
          </a:p>
          <a:p>
            <a:r>
              <a:rPr lang="nb-NO" baseline="0" dirty="0" smtClean="0"/>
              <a:t>Forventet levealder i verden er nå 70 år, den stiger.</a:t>
            </a:r>
            <a:endParaRPr lang="nb-NO" dirty="0" smtClean="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12</a:t>
            </a:fld>
            <a:endParaRPr lang="nn-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smtClean="0">
                <a:solidFill>
                  <a:schemeClr val="tx1"/>
                </a:solidFill>
                <a:effectLst/>
                <a:latin typeface="+mn-lt"/>
                <a:ea typeface="+mn-ea"/>
                <a:cs typeface="+mn-cs"/>
              </a:rPr>
              <a:t>Globale klimaeksperter mener at gjennomsnittstemperaturen i verden i løpet av de neste 100 årene vil...</a:t>
            </a:r>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A: Stige (riktig svar)</a:t>
            </a:r>
          </a:p>
          <a:p>
            <a:pPr lvl="0"/>
            <a:r>
              <a:rPr lang="nb-NO" sz="1200" kern="1200" dirty="0" smtClean="0">
                <a:solidFill>
                  <a:schemeClr val="tx1"/>
                </a:solidFill>
                <a:effectLst/>
                <a:latin typeface="+mn-lt"/>
                <a:ea typeface="+mn-ea"/>
                <a:cs typeface="+mn-cs"/>
              </a:rPr>
              <a:t>B: Forbli uforandret</a:t>
            </a:r>
          </a:p>
          <a:p>
            <a:pPr lvl="0"/>
            <a:r>
              <a:rPr lang="nb-NO" sz="1200" kern="1200" dirty="0" smtClean="0">
                <a:solidFill>
                  <a:schemeClr val="tx1"/>
                </a:solidFill>
                <a:effectLst/>
                <a:latin typeface="+mn-lt"/>
                <a:ea typeface="+mn-ea"/>
                <a:cs typeface="+mn-cs"/>
              </a:rPr>
              <a:t>C: Synke</a:t>
            </a: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13</a:t>
            </a:fld>
            <a:endParaRPr lang="nn-NO"/>
          </a:p>
        </p:txBody>
      </p:sp>
    </p:spTree>
    <p:extLst>
      <p:ext uri="{BB962C8B-B14F-4D97-AF65-F5344CB8AC3E}">
        <p14:creationId xmlns:p14="http://schemas.microsoft.com/office/powerpoint/2010/main" val="185897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Kilde:</a:t>
            </a:r>
            <a:r>
              <a:rPr lang="nb-NO" baseline="0" dirty="0" smtClean="0"/>
              <a:t> </a:t>
            </a:r>
            <a:r>
              <a:rPr lang="nb-NO" baseline="0" dirty="0" err="1" smtClean="0"/>
              <a:t>Factfulness</a:t>
            </a:r>
            <a:r>
              <a:rPr lang="nb-NO" baseline="0" dirty="0" smtClean="0"/>
              <a:t>/</a:t>
            </a:r>
            <a:r>
              <a:rPr lang="nb-NO" baseline="0" dirty="0" err="1" smtClean="0"/>
              <a:t>Rosling</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14</a:t>
            </a:fld>
            <a:endParaRPr lang="nn-NO"/>
          </a:p>
        </p:txBody>
      </p:sp>
    </p:spTree>
    <p:extLst>
      <p:ext uri="{BB962C8B-B14F-4D97-AF65-F5344CB8AC3E}">
        <p14:creationId xmlns:p14="http://schemas.microsoft.com/office/powerpoint/2010/main" val="1327442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Kilde: </a:t>
            </a:r>
            <a:r>
              <a:rPr lang="nb-NO" dirty="0" err="1" smtClean="0"/>
              <a:t>Factfulness</a:t>
            </a:r>
            <a:r>
              <a:rPr lang="nb-NO" dirty="0" smtClean="0"/>
              <a:t>/</a:t>
            </a:r>
            <a:r>
              <a:rPr lang="nb-NO" dirty="0" err="1" smtClean="0"/>
              <a:t>Rosling</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15</a:t>
            </a:fld>
            <a:endParaRPr lang="nn-NO"/>
          </a:p>
        </p:txBody>
      </p:sp>
    </p:spTree>
    <p:extLst>
      <p:ext uri="{BB962C8B-B14F-4D97-AF65-F5344CB8AC3E}">
        <p14:creationId xmlns:p14="http://schemas.microsoft.com/office/powerpoint/2010/main" val="895614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Mennesker har klart å løse mange problemer</a:t>
            </a:r>
            <a:r>
              <a:rPr lang="nb-NO" sz="1200" kern="1200" dirty="0" smtClean="0">
                <a:solidFill>
                  <a:schemeClr val="tx1"/>
                </a:solidFill>
                <a:effectLst/>
                <a:latin typeface="+mn-lt"/>
                <a:ea typeface="+mn-ea"/>
                <a:cs typeface="+mn-cs"/>
              </a:rPr>
              <a:t> knyttet til fattigdom, krig, og overlevelse. Det viser at all innsatsen som er lagt ned i mange år har nyttet. Har vi klart alt dette skal vi klare miljøproblemet også. Vi må hjelpe hverandre til å se alle mulighetene, ikke problemene. Verden går faktisk fremover.</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solidFill>
                  <a:schemeClr val="bg1"/>
                </a:solidFill>
              </a:rPr>
              <a:t>Foto: Alex </a:t>
            </a:r>
            <a:r>
              <a:rPr lang="nb-NO" dirty="0" err="1" smtClean="0">
                <a:solidFill>
                  <a:schemeClr val="bg1"/>
                </a:solidFill>
              </a:rPr>
              <a:t>Krivic</a:t>
            </a:r>
            <a:endParaRPr lang="nb-NO" dirty="0" smtClean="0">
              <a:solidFill>
                <a:schemeClr val="bg1"/>
              </a:solidFill>
            </a:endParaRPr>
          </a:p>
          <a:p>
            <a:endParaRPr lang="nb-NO" dirty="0" smtClean="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16</a:t>
            </a:fld>
            <a:endParaRPr lang="nn-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Det hjelper å tro på noe, brenne for noe</a:t>
            </a:r>
            <a:r>
              <a:rPr lang="nb-NO" sz="1200" kern="1200" dirty="0" smtClean="0">
                <a:solidFill>
                  <a:schemeClr val="tx1"/>
                </a:solidFill>
                <a:effectLst/>
                <a:latin typeface="+mn-lt"/>
                <a:ea typeface="+mn-ea"/>
                <a:cs typeface="+mn-cs"/>
              </a:rPr>
              <a:t>. Hvis du er redd for klimaet, så gjør noe med det, og bli medlem i en klimabevegelse. En viktig del av å være et menneske, er å være medborger. Engasjement vil gi deg energi. Å gjøre noe for andre vil gi deg energi. Samfunnet </a:t>
            </a:r>
            <a:r>
              <a:rPr lang="nb-NO" sz="1200" i="1" kern="1200" dirty="0" smtClean="0">
                <a:solidFill>
                  <a:schemeClr val="tx1"/>
                </a:solidFill>
                <a:effectLst/>
                <a:latin typeface="+mn-lt"/>
                <a:ea typeface="+mn-ea"/>
                <a:cs typeface="+mn-cs"/>
              </a:rPr>
              <a:t>trenger</a:t>
            </a:r>
            <a:r>
              <a:rPr lang="nb-NO" sz="1200" kern="1200" dirty="0" smtClean="0">
                <a:solidFill>
                  <a:schemeClr val="tx1"/>
                </a:solidFill>
                <a:effectLst/>
                <a:latin typeface="+mn-lt"/>
                <a:ea typeface="+mn-ea"/>
                <a:cs typeface="+mn-cs"/>
              </a:rPr>
              <a:t> at du og jeg bryr oss og engasjerer oss i alt fra mindre saker i nærmiljøet til store saker. Å delta i samfunnet betyr også å ta vare på folka rundt seg. Og som vi har lært før, så er det skikkelig bra for helsen din.</a:t>
            </a:r>
          </a:p>
          <a:p>
            <a:endParaRPr lang="nb-NO" dirty="0" smtClean="0"/>
          </a:p>
          <a:p>
            <a:r>
              <a:rPr lang="nb-NO" dirty="0" smtClean="0"/>
              <a:t>Bilde: Jonas Ingstad</a:t>
            </a:r>
            <a:r>
              <a:rPr lang="nb-NO" baseline="0" dirty="0" smtClean="0"/>
              <a:t> </a:t>
            </a:r>
            <a:r>
              <a:rPr lang="nb-NO" dirty="0" smtClean="0"/>
              <a:t>03229</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17</a:t>
            </a:fld>
            <a:endParaRPr lang="nn-NO"/>
          </a:p>
        </p:txBody>
      </p:sp>
    </p:spTree>
    <p:extLst>
      <p:ext uri="{BB962C8B-B14F-4D97-AF65-F5344CB8AC3E}">
        <p14:creationId xmlns:p14="http://schemas.microsoft.com/office/powerpoint/2010/main" val="1850396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Du må kanskje arbeide hardt for å nå noen mål. Men hardt kan være bra!</a:t>
            </a:r>
            <a:r>
              <a:rPr lang="nb-NO" sz="1200" kern="1200" dirty="0" smtClean="0">
                <a:solidFill>
                  <a:schemeClr val="tx1"/>
                </a:solidFill>
                <a:effectLst/>
                <a:latin typeface="+mn-lt"/>
                <a:ea typeface="+mn-ea"/>
                <a:cs typeface="+mn-cs"/>
              </a:rPr>
              <a:t> Hjernen kan sammenlignes med en muskel – den blir sterkere og smartere når du trener den. Litt stress er bra for oss: det skjerper fokus og øker oksygentilførselen til hjernen. Du trener opp hjernen ved å arbeide med oppgaver og fag på skolen som gjør at du må tenke hardt. Når du strever med å lære noe nytt, betyr det at du lærer – ikke at du er dum. </a:t>
            </a: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18</a:t>
            </a:fld>
            <a:endParaRPr lang="nn-NO"/>
          </a:p>
        </p:txBody>
      </p:sp>
    </p:spTree>
    <p:extLst>
      <p:ext uri="{BB962C8B-B14F-4D97-AF65-F5344CB8AC3E}">
        <p14:creationId xmlns:p14="http://schemas.microsoft.com/office/powerpoint/2010/main" val="1343633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Det rare er at å prøve å klare noe vanskelig som regel er en finere opplevelse enn å få et fint resultat. </a:t>
            </a:r>
            <a:r>
              <a:rPr lang="nb-NO" sz="1200" kern="1200" dirty="0" smtClean="0">
                <a:solidFill>
                  <a:schemeClr val="tx1"/>
                </a:solidFill>
                <a:effectLst/>
                <a:latin typeface="+mn-lt"/>
                <a:ea typeface="+mn-ea"/>
                <a:cs typeface="+mn-cs"/>
              </a:rPr>
              <a:t>Bare tenk på lego-bygging. Mange barn storkoser seg med å bygge noe vanskelig, et høyt tårn for eksempel. Og når de er ferdige så river de det ned, eller mister interessen. Slik er det i livet og. Det er gøyest å prøve å klare noe, for da har vi noe meningsfullt å holde på med. </a:t>
            </a: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Photo by </a:t>
            </a:r>
            <a:r>
              <a:rPr lang="nb-NO" sz="1200" b="0" i="0" kern="1200" dirty="0" smtClean="0">
                <a:solidFill>
                  <a:schemeClr val="tx1"/>
                </a:solidFill>
                <a:effectLst/>
                <a:latin typeface="+mn-lt"/>
                <a:ea typeface="+mn-ea"/>
                <a:cs typeface="+mn-cs"/>
                <a:hlinkClick r:id="rId3"/>
              </a:rPr>
              <a:t>Kelly Sikkema</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on</a:t>
            </a:r>
            <a:r>
              <a:rPr lang="nb-NO" sz="1200" b="0" i="0" kern="1200" dirty="0" smtClean="0">
                <a:solidFill>
                  <a:schemeClr val="tx1"/>
                </a:solidFill>
                <a:effectLst/>
                <a:latin typeface="+mn-lt"/>
                <a:ea typeface="+mn-ea"/>
                <a:cs typeface="+mn-cs"/>
              </a:rPr>
              <a:t> </a:t>
            </a:r>
            <a:r>
              <a:rPr lang="nb-NO" sz="1200" b="0" i="0" kern="1200" dirty="0" smtClean="0">
                <a:solidFill>
                  <a:schemeClr val="tx1"/>
                </a:solidFill>
                <a:effectLst/>
                <a:latin typeface="+mn-lt"/>
                <a:ea typeface="+mn-ea"/>
                <a:cs typeface="+mn-cs"/>
                <a:hlinkClick r:id="rId4"/>
              </a:rPr>
              <a:t>Unsplash</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19</a:t>
            </a:fld>
            <a:endParaRPr lang="nn-NO"/>
          </a:p>
        </p:txBody>
      </p:sp>
    </p:spTree>
    <p:extLst>
      <p:ext uri="{BB962C8B-B14F-4D97-AF65-F5344CB8AC3E}">
        <p14:creationId xmlns:p14="http://schemas.microsoft.com/office/powerpoint/2010/main" val="158398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Mennesker trenger drømmer, for de driver oss fremover. Jo mer og sterkere vi drømmer, jo mer drivkraft. Vi trenger å se for oss fremtiden og sette oss mål - gjerne store mål. Det er litt som å gå på tur: hvem tror du har størst sjanse for å nå langt – den personen som bestemmer seg for å gå en tur til nabokommunen, eller den personen som bestemmer seg for å nå toppen av Mount Everest? Alle kan ikke bli statsminister, og alle kan ikke bli rike, men mange kan faktisk mye mer enn de tror.</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smtClean="0"/>
              <a:t>Foto: Mathias </a:t>
            </a:r>
            <a:r>
              <a:rPr lang="nb-NO" sz="1200" dirty="0" err="1" smtClean="0"/>
              <a:t>Hesthaven</a:t>
            </a: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2</a:t>
            </a:fld>
            <a:endParaRPr lang="nn-NO"/>
          </a:p>
        </p:txBody>
      </p:sp>
    </p:spTree>
    <p:extLst>
      <p:ext uri="{BB962C8B-B14F-4D97-AF65-F5344CB8AC3E}">
        <p14:creationId xmlns:p14="http://schemas.microsoft.com/office/powerpoint/2010/main" val="203183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kern="1200" dirty="0" smtClean="0">
                <a:solidFill>
                  <a:schemeClr val="tx1"/>
                </a:solidFill>
                <a:effectLst/>
                <a:latin typeface="+mn-lt"/>
                <a:ea typeface="+mn-ea"/>
                <a:cs typeface="+mn-cs"/>
              </a:rPr>
              <a:t>Vi avslutter med å se en musikkvideo: </a:t>
            </a:r>
            <a:r>
              <a:rPr lang="nb-NO" sz="900" kern="1200" dirty="0" err="1" smtClean="0">
                <a:solidFill>
                  <a:schemeClr val="tx1"/>
                </a:solidFill>
                <a:effectLst/>
                <a:latin typeface="+mn-lt"/>
                <a:ea typeface="+mn-ea"/>
                <a:cs typeface="+mn-cs"/>
              </a:rPr>
              <a:t>Laleh</a:t>
            </a:r>
            <a:r>
              <a:rPr lang="nb-NO" sz="900" kern="1200" dirty="0" smtClean="0">
                <a:solidFill>
                  <a:schemeClr val="tx1"/>
                </a:solidFill>
                <a:effectLst/>
                <a:latin typeface="+mn-lt"/>
                <a:ea typeface="+mn-ea"/>
                <a:cs typeface="+mn-cs"/>
              </a:rPr>
              <a:t> – Goliat </a:t>
            </a:r>
          </a:p>
          <a:p>
            <a:r>
              <a:rPr lang="nb-NO" sz="900" kern="1200" dirty="0" smtClean="0">
                <a:solidFill>
                  <a:schemeClr val="tx1"/>
                </a:solidFill>
                <a:effectLst/>
                <a:latin typeface="+mn-lt"/>
                <a:ea typeface="+mn-ea"/>
                <a:cs typeface="+mn-cs"/>
              </a:rPr>
              <a:t>Den handler om de</a:t>
            </a:r>
            <a:r>
              <a:rPr lang="nb-NO" sz="900" kern="1200" baseline="0" dirty="0" smtClean="0">
                <a:solidFill>
                  <a:schemeClr val="tx1"/>
                </a:solidFill>
                <a:effectLst/>
                <a:latin typeface="+mn-lt"/>
                <a:ea typeface="+mn-ea"/>
                <a:cs typeface="+mn-cs"/>
              </a:rPr>
              <a:t> unge som skal forme fremtiden.</a:t>
            </a:r>
            <a:endParaRPr lang="nb-NO" dirty="0" smtClean="0">
              <a:effectLst/>
            </a:endParaRPr>
          </a:p>
          <a:p>
            <a:r>
              <a:rPr lang="nb-NO" sz="900" i="1" kern="1200" dirty="0" err="1" smtClean="0">
                <a:solidFill>
                  <a:schemeClr val="tx1"/>
                </a:solidFill>
                <a:effectLst/>
                <a:latin typeface="+mn-lt"/>
                <a:ea typeface="+mn-ea"/>
                <a:cs typeface="+mn-cs"/>
              </a:rPr>
              <a:t>https</a:t>
            </a:r>
            <a:r>
              <a:rPr lang="nb-NO" sz="900" i="1" kern="1200" dirty="0" smtClean="0">
                <a:solidFill>
                  <a:schemeClr val="tx1"/>
                </a:solidFill>
                <a:effectLst/>
                <a:latin typeface="+mn-lt"/>
                <a:ea typeface="+mn-ea"/>
                <a:cs typeface="+mn-cs"/>
              </a:rPr>
              <a:t>://</a:t>
            </a:r>
            <a:r>
              <a:rPr lang="nb-NO" sz="900" i="1" kern="1200" dirty="0" err="1" smtClean="0">
                <a:solidFill>
                  <a:schemeClr val="tx1"/>
                </a:solidFill>
                <a:effectLst/>
                <a:latin typeface="+mn-lt"/>
                <a:ea typeface="+mn-ea"/>
                <a:cs typeface="+mn-cs"/>
              </a:rPr>
              <a:t>www.youtube.com</a:t>
            </a:r>
            <a:r>
              <a:rPr lang="nb-NO" sz="900" i="1" kern="1200" dirty="0" smtClean="0">
                <a:solidFill>
                  <a:schemeClr val="tx1"/>
                </a:solidFill>
                <a:effectLst/>
                <a:latin typeface="+mn-lt"/>
                <a:ea typeface="+mn-ea"/>
                <a:cs typeface="+mn-cs"/>
              </a:rPr>
              <a:t>/</a:t>
            </a:r>
            <a:r>
              <a:rPr lang="nb-NO" sz="900" i="1" kern="1200" dirty="0" err="1" smtClean="0">
                <a:solidFill>
                  <a:schemeClr val="tx1"/>
                </a:solidFill>
                <a:effectLst/>
                <a:latin typeface="+mn-lt"/>
                <a:ea typeface="+mn-ea"/>
                <a:cs typeface="+mn-cs"/>
              </a:rPr>
              <a:t>watch?v</a:t>
            </a:r>
            <a:r>
              <a:rPr lang="nb-NO" sz="900" i="1" kern="1200" dirty="0" smtClean="0">
                <a:solidFill>
                  <a:schemeClr val="tx1"/>
                </a:solidFill>
                <a:effectLst/>
                <a:latin typeface="+mn-lt"/>
                <a:ea typeface="+mn-ea"/>
                <a:cs typeface="+mn-cs"/>
              </a:rPr>
              <a:t>=2z4WvIxT4w8 </a:t>
            </a:r>
            <a:endParaRPr lang="nb-NO" dirty="0" smtClean="0">
              <a:effectLst/>
            </a:endParaRPr>
          </a:p>
          <a:p>
            <a:endParaRPr lang="nb-NO" dirty="0"/>
          </a:p>
        </p:txBody>
      </p:sp>
      <p:sp>
        <p:nvSpPr>
          <p:cNvPr id="4" name="Plassholder for lysbildenummer 3"/>
          <p:cNvSpPr>
            <a:spLocks noGrp="1"/>
          </p:cNvSpPr>
          <p:nvPr>
            <p:ph type="sldNum" sz="quarter" idx="10"/>
          </p:nvPr>
        </p:nvSpPr>
        <p:spPr/>
        <p:txBody>
          <a:bodyPr/>
          <a:lstStyle/>
          <a:p>
            <a:fld id="{A4A79456-54A0-BB44-B523-A6C9C4B96015}" type="slidenum">
              <a:rPr lang="nb-NO" smtClean="0"/>
              <a:pPr/>
              <a:t>20</a:t>
            </a:fld>
            <a:endParaRPr lang="nb-NO"/>
          </a:p>
        </p:txBody>
      </p:sp>
    </p:spTree>
    <p:extLst>
      <p:ext uri="{BB962C8B-B14F-4D97-AF65-F5344CB8AC3E}">
        <p14:creationId xmlns:p14="http://schemas.microsoft.com/office/powerpoint/2010/main" val="152354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21</a:t>
            </a:fld>
            <a:endParaRPr lang="nn-NO"/>
          </a:p>
        </p:txBody>
      </p:sp>
    </p:spTree>
    <p:extLst>
      <p:ext uri="{BB962C8B-B14F-4D97-AF65-F5344CB8AC3E}">
        <p14:creationId xmlns:p14="http://schemas.microsoft.com/office/powerpoint/2010/main" val="72495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Er det noen vits i å drømme? </a:t>
            </a:r>
            <a:r>
              <a:rPr lang="nb-NO" sz="1200" kern="1200" dirty="0" smtClean="0">
                <a:solidFill>
                  <a:schemeClr val="tx1"/>
                </a:solidFill>
                <a:effectLst/>
                <a:latin typeface="+mn-lt"/>
                <a:ea typeface="+mn-ea"/>
                <a:cs typeface="+mn-cs"/>
              </a:rPr>
              <a:t>Greta </a:t>
            </a:r>
            <a:r>
              <a:rPr lang="nb-NO" sz="1200" kern="1200" dirty="0" err="1" smtClean="0">
                <a:solidFill>
                  <a:schemeClr val="tx1"/>
                </a:solidFill>
                <a:effectLst/>
                <a:latin typeface="+mn-lt"/>
                <a:ea typeface="+mn-ea"/>
                <a:cs typeface="+mn-cs"/>
              </a:rPr>
              <a:t>Thunberg</a:t>
            </a:r>
            <a:r>
              <a:rPr lang="nb-NO" sz="1200" kern="1200" dirty="0" smtClean="0">
                <a:solidFill>
                  <a:schemeClr val="tx1"/>
                </a:solidFill>
                <a:effectLst/>
                <a:latin typeface="+mn-lt"/>
                <a:ea typeface="+mn-ea"/>
                <a:cs typeface="+mn-cs"/>
              </a:rPr>
              <a:t> advarer mot miljøkrisen og global oppvarming, og tvinger verdens ledere til å lytte. Det er bra, men noen blir skremte og redde av miljøproblemene, og tenker at det er for sent å gjøre noe. Katastrofetanker om fremtiden kan føre til handlingslammelse, at vi gir opp og får fremtidsangst. Hvis vi blir grepet av for mye frykt, mister vi krefter og mot. </a:t>
            </a:r>
          </a:p>
          <a:p>
            <a:endParaRPr lang="nb-NO" sz="1200" dirty="0" smtClean="0"/>
          </a:p>
          <a:p>
            <a:r>
              <a:rPr lang="nb-NO" sz="1200" dirty="0" smtClean="0"/>
              <a:t>Gretha </a:t>
            </a:r>
            <a:r>
              <a:rPr lang="nb-NO" sz="1200" dirty="0" err="1" smtClean="0"/>
              <a:t>Thunberg</a:t>
            </a:r>
            <a:r>
              <a:rPr lang="nb-NO" sz="1200" dirty="0" smtClean="0"/>
              <a:t>: Jessica </a:t>
            </a:r>
            <a:r>
              <a:rPr lang="nb-NO" sz="1200" dirty="0" err="1" smtClean="0"/>
              <a:t>Gow</a:t>
            </a:r>
            <a:r>
              <a:rPr lang="nb-NO" sz="1200" dirty="0" smtClean="0"/>
              <a:t>/TT/NTB Scanpix</a:t>
            </a:r>
          </a:p>
          <a:p>
            <a:endParaRPr lang="nb-NO" sz="1200" dirty="0" smtClean="0"/>
          </a:p>
          <a:p>
            <a:r>
              <a:rPr lang="nb-NO" dirty="0" smtClean="0"/>
              <a:t/>
            </a:r>
            <a:br>
              <a:rPr lang="nb-NO" dirty="0" smtClean="0"/>
            </a:br>
            <a:endParaRPr lang="nb-NO" dirty="0" smtClean="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3</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Når vi snakker om fremtiden, må vi hjelpe hverandre til rett fo</a:t>
            </a:r>
            <a:r>
              <a:rPr lang="nb-NO" sz="1200" kern="1200" dirty="0" smtClean="0">
                <a:solidFill>
                  <a:schemeClr val="tx1"/>
                </a:solidFill>
                <a:effectLst/>
                <a:latin typeface="+mn-lt"/>
                <a:ea typeface="+mn-ea"/>
                <a:cs typeface="+mn-cs"/>
              </a:rPr>
              <a:t>kus: Å se mulighetene, ikke hindringene. Hvis hjernen får beskjed om å feste seg ved noe negativt, så gjør den det. Men hvis den også får beskjed om å lete etter det positive og se etter muligheter, ja da kan hjernen gjøre det òg. </a:t>
            </a:r>
          </a:p>
          <a:p>
            <a:endParaRPr lang="nb-NO" dirty="0" smtClean="0"/>
          </a:p>
          <a:p>
            <a:r>
              <a:rPr lang="nb-NO" dirty="0" smtClean="0"/>
              <a:t>Jonas</a:t>
            </a:r>
            <a:r>
              <a:rPr lang="nb-NO" baseline="0" dirty="0" smtClean="0"/>
              <a:t> Ingstad: </a:t>
            </a:r>
            <a:r>
              <a:rPr lang="nb-NO" dirty="0" smtClean="0"/>
              <a:t>Bilde 03098</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4</a:t>
            </a:fld>
            <a:endParaRPr lang="nn-NO"/>
          </a:p>
        </p:txBody>
      </p:sp>
    </p:spTree>
    <p:extLst>
      <p:ext uri="{BB962C8B-B14F-4D97-AF65-F5344CB8AC3E}">
        <p14:creationId xmlns:p14="http://schemas.microsoft.com/office/powerpoint/2010/main" val="34591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Vis film: </a:t>
            </a:r>
          </a:p>
          <a:p>
            <a:r>
              <a:rPr lang="nb-NO" dirty="0" smtClean="0"/>
              <a:t>URL: </a:t>
            </a:r>
            <a:r>
              <a:rPr lang="nb-NO" dirty="0" err="1" smtClean="0"/>
              <a:t>https</a:t>
            </a:r>
            <a:r>
              <a:rPr lang="nb-NO" dirty="0" smtClean="0"/>
              <a:t>://</a:t>
            </a:r>
            <a:r>
              <a:rPr lang="nb-NO" dirty="0" err="1" smtClean="0"/>
              <a:t>youtu.be</a:t>
            </a:r>
            <a:r>
              <a:rPr lang="nb-NO" dirty="0" smtClean="0"/>
              <a:t>/</a:t>
            </a:r>
            <a:r>
              <a:rPr lang="nb-NO" dirty="0" err="1" smtClean="0"/>
              <a:t>IGQmdoK_ZfY</a:t>
            </a:r>
            <a:endParaRPr lang="nb-NO" dirty="0" smtClean="0"/>
          </a:p>
          <a:p>
            <a:r>
              <a:rPr lang="nb-NO" dirty="0" smtClean="0"/>
              <a:t>The </a:t>
            </a:r>
            <a:r>
              <a:rPr lang="nb-NO" dirty="0" err="1" smtClean="0"/>
              <a:t>monkey</a:t>
            </a:r>
            <a:r>
              <a:rPr lang="nb-NO" dirty="0" smtClean="0"/>
              <a:t> business</a:t>
            </a:r>
            <a:r>
              <a:rPr lang="nb-NO" baseline="0" dirty="0" smtClean="0"/>
              <a:t> </a:t>
            </a:r>
            <a:r>
              <a:rPr lang="nb-NO" baseline="0" dirty="0" err="1" smtClean="0"/>
              <a:t>illusion</a:t>
            </a:r>
            <a:endParaRPr lang="nb-NO" baseline="0" dirty="0" smtClean="0"/>
          </a:p>
          <a:p>
            <a:endParaRPr lang="nb-NO" baseline="0" dirty="0" smtClean="0"/>
          </a:p>
          <a:p>
            <a:r>
              <a:rPr lang="nb-NO" sz="1200" kern="1200" dirty="0" smtClean="0">
                <a:solidFill>
                  <a:schemeClr val="tx1"/>
                </a:solidFill>
                <a:effectLst/>
                <a:latin typeface="+mn-lt"/>
                <a:ea typeface="+mn-ea"/>
                <a:cs typeface="+mn-cs"/>
              </a:rPr>
              <a:t>I denne filmen får hjernen beskjed om å tenke på en bestemt måte. Prøv å gjøre nøyaktig som mannen sier, og se hva hjernen gjør da.</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Film: The </a:t>
            </a:r>
            <a:r>
              <a:rPr lang="nb-NO" sz="1200" kern="1200" dirty="0" err="1" smtClean="0">
                <a:solidFill>
                  <a:schemeClr val="tx1"/>
                </a:solidFill>
                <a:effectLst/>
                <a:latin typeface="+mn-lt"/>
                <a:ea typeface="+mn-ea"/>
                <a:cs typeface="+mn-cs"/>
              </a:rPr>
              <a:t>Monkey</a:t>
            </a:r>
            <a:r>
              <a:rPr lang="nb-NO" sz="1200" kern="1200" dirty="0" smtClean="0">
                <a:solidFill>
                  <a:schemeClr val="tx1"/>
                </a:solidFill>
                <a:effectLst/>
                <a:latin typeface="+mn-lt"/>
                <a:ea typeface="+mn-ea"/>
                <a:cs typeface="+mn-cs"/>
              </a:rPr>
              <a:t> Business </a:t>
            </a:r>
            <a:r>
              <a:rPr lang="nb-NO" sz="1200" kern="1200" dirty="0" err="1" smtClean="0">
                <a:solidFill>
                  <a:schemeClr val="tx1"/>
                </a:solidFill>
                <a:effectLst/>
                <a:latin typeface="+mn-lt"/>
                <a:ea typeface="+mn-ea"/>
                <a:cs typeface="+mn-cs"/>
              </a:rPr>
              <a:t>Illusion</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Når hjernen får beskjed om å tenke på en bestemt måte, så bruker vi ressursene våre til det. Dermed er det mindre ressurser til andre ting, som vi går glipp av. Filmen viser hvor lett hjernen vår kan styres og hvor lett vi går glipp av ting. Hva vi får med oss, har mye med hva slags fokus vi har. Hva vi får beskjed om å gjøre.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Hvis hjernen får beskjed om å feste seg ved noe negativt, så gjør den det. Men hvis den også får beskjed om å lete etter det positive, og se etter muligheter, ja da kan hjernen gjøre det og. </a:t>
            </a:r>
          </a:p>
          <a:p>
            <a:r>
              <a:rPr lang="nb-NO" sz="1200" kern="1200" dirty="0" smtClean="0">
                <a:solidFill>
                  <a:schemeClr val="tx1"/>
                </a:solidFill>
                <a:effectLst/>
                <a:latin typeface="+mn-lt"/>
                <a:ea typeface="+mn-ea"/>
                <a:cs typeface="+mn-cs"/>
              </a:rPr>
              <a:t> </a:t>
            </a:r>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5</a:t>
            </a:fld>
            <a:endParaRPr 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Voksne har en tendens til å skremme</a:t>
            </a:r>
            <a:r>
              <a:rPr lang="nb-NO" sz="1200" kern="1200" dirty="0" smtClean="0">
                <a:solidFill>
                  <a:schemeClr val="tx1"/>
                </a:solidFill>
                <a:effectLst/>
                <a:latin typeface="+mn-lt"/>
                <a:ea typeface="+mn-ea"/>
                <a:cs typeface="+mn-cs"/>
              </a:rPr>
              <a:t>, i beste mening, for å få dere til å skjerpe dere. På slutten av barneskolen hørte dere kanskje at ”det er viktig å venne seg til mer lekser og lengre prøver, for sånn er det på ungdomsskolen. Vi må begynne med det vanskelige nå, så dere kan venne dere til å jobbe hardere, for skolen blir verre”. Og nå hører dere kanskje: ”Bare vent til videregående, der blir det mer press. Det er viktig å jobbe hardt, så du kommer videre i livet”.</a:t>
            </a:r>
            <a:r>
              <a:rPr lang="nb-NO" dirty="0" smtClean="0">
                <a:effectLst/>
              </a:rPr>
              <a:t> </a:t>
            </a:r>
          </a:p>
          <a:p>
            <a:endParaRPr lang="nb-NO" dirty="0" smtClean="0">
              <a:effectLst/>
            </a:endParaRPr>
          </a:p>
          <a:p>
            <a:r>
              <a:rPr lang="nb-NO" dirty="0" smtClean="0"/>
              <a:t>Bilde 1814 Jonas Ingstad</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6</a:t>
            </a:fld>
            <a:endParaRPr lang="nn-NO"/>
          </a:p>
        </p:txBody>
      </p:sp>
    </p:spTree>
    <p:extLst>
      <p:ext uri="{BB962C8B-B14F-4D97-AF65-F5344CB8AC3E}">
        <p14:creationId xmlns:p14="http://schemas.microsoft.com/office/powerpoint/2010/main" val="91737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Tenk hvis en reiseleder hadde snakket sånn!</a:t>
            </a:r>
            <a:r>
              <a:rPr lang="nb-NO" sz="1200" kern="1200" dirty="0" smtClean="0">
                <a:solidFill>
                  <a:schemeClr val="tx1"/>
                </a:solidFill>
                <a:effectLst/>
                <a:latin typeface="+mn-lt"/>
                <a:ea typeface="+mn-ea"/>
                <a:cs typeface="+mn-cs"/>
              </a:rPr>
              <a:t> ”Velkommen til New York, her er det fint, men du må passe deg, for det er hardt her, og du må rekke mest mulig, ellers blir det ikke bra... ” Voksne burde heller si motsatt! Det blir jo bedre, ikke verre. Ungdomsskolen er bedre enn barneskolen, ikke sant? Videregående er bedre enn ungdomsskolen, mye bedre. Og voksenlivet er best av alt, helt sant! Da kan du bruke tiden din på en jobb du liker, som du trives med, og henge med mennesker som du velger selv. Og kjøre bil. Velge hvor du vil bo.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altLang="x-none" sz="1200" dirty="0" smtClean="0">
                <a:hlinkClick r:id="rId3"/>
              </a:rPr>
              <a:t>Bilde:</a:t>
            </a:r>
            <a:r>
              <a:rPr lang="nb-NO" altLang="x-none" sz="1200" baseline="0" dirty="0" smtClean="0">
                <a:hlinkClick r:id="rId3"/>
              </a:rPr>
              <a:t> </a:t>
            </a:r>
            <a:r>
              <a:rPr lang="nb-NO" altLang="x-none" sz="1200" dirty="0" smtClean="0">
                <a:hlinkClick r:id="rId3"/>
              </a:rPr>
              <a:t>https://www.audiolinks.com/tour-guide-system-rental/</a:t>
            </a:r>
            <a:endParaRPr lang="nb-NO" altLang="x-none"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endParaRPr lang="nb-NO" sz="1200" b="1"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A3AF79D-7614-A448-9D81-1B2943083F21}" type="slidenum">
              <a:rPr lang="nn-NO" smtClean="0"/>
              <a:t>7</a:t>
            </a:fld>
            <a:endParaRPr lang="nn-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err="1" smtClean="0">
                <a:solidFill>
                  <a:schemeClr val="tx1"/>
                </a:solidFill>
                <a:effectLst/>
                <a:latin typeface="+mn-lt"/>
                <a:ea typeface="+mn-ea"/>
                <a:cs typeface="+mn-cs"/>
              </a:rPr>
              <a:t>Factfulness</a:t>
            </a:r>
            <a:r>
              <a:rPr lang="nb-NO" sz="1200" b="1" kern="1200" dirty="0" smtClean="0">
                <a:solidFill>
                  <a:schemeClr val="tx1"/>
                </a:solidFill>
                <a:effectLst/>
                <a:latin typeface="+mn-lt"/>
                <a:ea typeface="+mn-ea"/>
                <a:cs typeface="+mn-cs"/>
              </a:rPr>
              <a:t>: Mange voksne innbiller seg at alt var bedre før</a:t>
            </a:r>
            <a:r>
              <a:rPr lang="nb-NO" sz="1200" kern="1200" dirty="0" smtClean="0">
                <a:solidFill>
                  <a:schemeClr val="tx1"/>
                </a:solidFill>
                <a:effectLst/>
                <a:latin typeface="+mn-lt"/>
                <a:ea typeface="+mn-ea"/>
                <a:cs typeface="+mn-cs"/>
              </a:rPr>
              <a:t>, og at nå blir ting bare verre og verre. Sannheten er at det går fremover, og at verdensproblemene er mye mindre nå enn før. Det viser statistikk fra FN.</a:t>
            </a:r>
          </a:p>
          <a:p>
            <a:pPr lvl="0"/>
            <a:endParaRPr lang="nb-NO" sz="1200" kern="1200" dirty="0" smtClean="0">
              <a:solidFill>
                <a:schemeClr val="tx1"/>
              </a:solidFill>
              <a:effectLst/>
              <a:latin typeface="+mn-lt"/>
              <a:ea typeface="+mn-ea"/>
              <a:cs typeface="+mn-cs"/>
            </a:endParaRPr>
          </a:p>
          <a:p>
            <a:r>
              <a:rPr lang="nb-NO" sz="1200" kern="1200" dirty="0" err="1" smtClean="0">
                <a:solidFill>
                  <a:schemeClr val="tx1"/>
                </a:solidFill>
                <a:effectLst/>
                <a:latin typeface="+mn-lt"/>
                <a:ea typeface="+mn-ea"/>
                <a:cs typeface="+mn-cs"/>
              </a:rPr>
              <a:t>Rosling</a:t>
            </a:r>
            <a:r>
              <a:rPr lang="nb-NO" sz="1200" kern="1200" dirty="0" smtClean="0">
                <a:solidFill>
                  <a:schemeClr val="tx1"/>
                </a:solidFill>
                <a:effectLst/>
                <a:latin typeface="+mn-lt"/>
                <a:ea typeface="+mn-ea"/>
                <a:cs typeface="+mn-cs"/>
              </a:rPr>
              <a:t>, H., </a:t>
            </a:r>
            <a:r>
              <a:rPr lang="nb-NO" sz="1200" kern="1200" dirty="0" err="1" smtClean="0">
                <a:solidFill>
                  <a:schemeClr val="tx1"/>
                </a:solidFill>
                <a:effectLst/>
                <a:latin typeface="+mn-lt"/>
                <a:ea typeface="+mn-ea"/>
                <a:cs typeface="+mn-cs"/>
              </a:rPr>
              <a:t>Rosling</a:t>
            </a:r>
            <a:r>
              <a:rPr lang="nb-NO" sz="1200" kern="1200" dirty="0" smtClean="0">
                <a:solidFill>
                  <a:schemeClr val="tx1"/>
                </a:solidFill>
                <a:effectLst/>
                <a:latin typeface="+mn-lt"/>
                <a:ea typeface="+mn-ea"/>
                <a:cs typeface="+mn-cs"/>
              </a:rPr>
              <a:t>, O. &amp; </a:t>
            </a:r>
            <a:r>
              <a:rPr lang="nb-NO" sz="1200" kern="1200" dirty="0" err="1" smtClean="0">
                <a:solidFill>
                  <a:schemeClr val="tx1"/>
                </a:solidFill>
                <a:effectLst/>
                <a:latin typeface="+mn-lt"/>
                <a:ea typeface="+mn-ea"/>
                <a:cs typeface="+mn-cs"/>
              </a:rPr>
              <a:t>Rosling</a:t>
            </a:r>
            <a:r>
              <a:rPr lang="nb-NO" sz="1200" kern="1200" dirty="0" smtClean="0">
                <a:solidFill>
                  <a:schemeClr val="tx1"/>
                </a:solidFill>
                <a:effectLst/>
                <a:latin typeface="+mn-lt"/>
                <a:ea typeface="+mn-ea"/>
                <a:cs typeface="+mn-cs"/>
              </a:rPr>
              <a:t>, A.R. (2018). </a:t>
            </a:r>
            <a:r>
              <a:rPr lang="nb-NO" sz="1200" i="1" kern="1200" dirty="0" err="1" smtClean="0">
                <a:solidFill>
                  <a:schemeClr val="tx1"/>
                </a:solidFill>
                <a:effectLst/>
                <a:latin typeface="+mn-lt"/>
                <a:ea typeface="+mn-ea"/>
                <a:cs typeface="+mn-cs"/>
              </a:rPr>
              <a:t>Factfulness</a:t>
            </a:r>
            <a:r>
              <a:rPr lang="nb-NO" sz="1200" i="1" kern="1200" dirty="0" smtClean="0">
                <a:solidFill>
                  <a:schemeClr val="tx1"/>
                </a:solidFill>
                <a:effectLst/>
                <a:latin typeface="+mn-lt"/>
                <a:ea typeface="+mn-ea"/>
                <a:cs typeface="+mn-cs"/>
              </a:rPr>
              <a:t>. Ti knep som hjelper deg å forstå verden.</a:t>
            </a:r>
            <a:r>
              <a:rPr lang="nb-NO" sz="1200" kern="1200" dirty="0" smtClean="0">
                <a:solidFill>
                  <a:schemeClr val="tx1"/>
                </a:solidFill>
                <a:effectLst/>
                <a:latin typeface="+mn-lt"/>
                <a:ea typeface="+mn-ea"/>
                <a:cs typeface="+mn-cs"/>
              </a:rPr>
              <a:t> Oslo: Cappelen Damm.</a:t>
            </a: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8</a:t>
            </a:fld>
            <a:endParaRPr lang="nn-NO"/>
          </a:p>
        </p:txBody>
      </p:sp>
    </p:spTree>
    <p:extLst>
      <p:ext uri="{BB962C8B-B14F-4D97-AF65-F5344CB8AC3E}">
        <p14:creationId xmlns:p14="http://schemas.microsoft.com/office/powerpoint/2010/main" val="743935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smtClean="0">
                <a:solidFill>
                  <a:schemeClr val="tx1"/>
                </a:solidFill>
                <a:effectLst/>
                <a:latin typeface="+mn-lt"/>
                <a:ea typeface="+mn-ea"/>
                <a:cs typeface="+mn-cs"/>
              </a:rPr>
              <a:t>La oss gjøre en quiz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løpet av de siste 20 årene er andelen av verdens befolkning som lever i ekstrem fattigdom...</a:t>
            </a:r>
          </a:p>
          <a:p>
            <a:pPr lvl="0"/>
            <a:r>
              <a:rPr lang="nb-NO" sz="1200" kern="1200" dirty="0" smtClean="0">
                <a:solidFill>
                  <a:schemeClr val="tx1"/>
                </a:solidFill>
                <a:effectLst/>
                <a:latin typeface="+mn-lt"/>
                <a:ea typeface="+mn-ea"/>
                <a:cs typeface="+mn-cs"/>
              </a:rPr>
              <a:t>A: Nesten fordoblet</a:t>
            </a:r>
          </a:p>
          <a:p>
            <a:pPr lvl="0"/>
            <a:r>
              <a:rPr lang="nb-NO" sz="1200" kern="1200" dirty="0" smtClean="0">
                <a:solidFill>
                  <a:schemeClr val="tx1"/>
                </a:solidFill>
                <a:effectLst/>
                <a:latin typeface="+mn-lt"/>
                <a:ea typeface="+mn-ea"/>
                <a:cs typeface="+mn-cs"/>
              </a:rPr>
              <a:t>B: Mer eller mindre uforandret</a:t>
            </a:r>
          </a:p>
          <a:p>
            <a:pPr lvl="0"/>
            <a:r>
              <a:rPr lang="nb-NO" sz="1200" kern="1200" dirty="0" smtClean="0">
                <a:solidFill>
                  <a:schemeClr val="tx1"/>
                </a:solidFill>
                <a:effectLst/>
                <a:latin typeface="+mn-lt"/>
                <a:ea typeface="+mn-ea"/>
                <a:cs typeface="+mn-cs"/>
              </a:rPr>
              <a:t>C: Nesten halvert (riktig svar)</a:t>
            </a: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9</a:t>
            </a:fld>
            <a:endParaRPr lang="nn-NO"/>
          </a:p>
        </p:txBody>
      </p:sp>
    </p:spTree>
    <p:extLst>
      <p:ext uri="{BB962C8B-B14F-4D97-AF65-F5344CB8AC3E}">
        <p14:creationId xmlns:p14="http://schemas.microsoft.com/office/powerpoint/2010/main" val="47027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mc="http://schemas.openxmlformats.org/markup-compatibility/2006" xmlns:mv="urn:schemas-microsoft-com:mac:vml" xmlns:a16="http://schemas.microsoft.com/office/drawing/2014/main" xmlns=""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mc="http://schemas.openxmlformats.org/markup-compatibility/2006" xmlns:mv="urn:schemas-microsoft-com:mac:vml" xmlns:a16="http://schemas.microsoft.com/office/drawing/2014/main" xmlns=""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 xmlns:a16="http://schemas.microsoft.com/office/drawing/2014/main" xmlns:mv="urn:schemas-microsoft-com:mac:vml" xmlns:mc="http://schemas.openxmlformats.org/markup-compatibility/2006"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 xmlns:a16="http://schemas.microsoft.com/office/drawing/2014/main" xmlns:mv="urn:schemas-microsoft-com:mac:vml" xmlns:mc="http://schemas.openxmlformats.org/markup-compatibility/2006"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 xmlns:a16="http://schemas.microsoft.com/office/drawing/2014/main" xmlns:mv="urn:schemas-microsoft-com:mac:vml" xmlns:mc="http://schemas.openxmlformats.org/markup-compatibility/2006"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3388390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mc="http://schemas.openxmlformats.org/markup-compatibility/2006" xmlns:mv="urn:schemas-microsoft-com:mac:vml" xmlns:a16="http://schemas.microsoft.com/office/drawing/2014/main" xmlns=""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mc="http://schemas.openxmlformats.org/markup-compatibility/2006" xmlns:mv="urn:schemas-microsoft-com:mac:vml" xmlns:a16="http://schemas.microsoft.com/office/drawing/2014/main" xmlns=""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mc="http://schemas.openxmlformats.org/markup-compatibility/2006" xmlns:mv="urn:schemas-microsoft-com:mac:vml" xmlns:a16="http://schemas.microsoft.com/office/drawing/2014/main" xmlns=""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mc="http://schemas.openxmlformats.org/markup-compatibility/2006" xmlns:mv="urn:schemas-microsoft-com:mac:vml" xmlns:a16="http://schemas.microsoft.com/office/drawing/2014/main" xmlns=""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mc="http://schemas.openxmlformats.org/markup-compatibility/2006" xmlns:mv="urn:schemas-microsoft-com:mac:vml" xmlns:a16="http://schemas.microsoft.com/office/drawing/2014/main" xmlns=""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mc="http://schemas.openxmlformats.org/markup-compatibility/2006" xmlns:mv="urn:schemas-microsoft-com:mac:vml" xmlns:a16="http://schemas.microsoft.com/office/drawing/2014/main" xmlns="" id="{E343EF9A-E21D-7B41-BF3B-7029A5EB6B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826" y="510672"/>
            <a:ext cx="2161055" cy="6347327"/>
          </a:xfrm>
          <a:prstGeom prst="rect">
            <a:avLst/>
          </a:prstGeom>
        </p:spPr>
      </p:pic>
      <p:pic>
        <p:nvPicPr>
          <p:cNvPr id="5" name="Bilde 4">
            <a:extLst>
              <a:ext uri="{FF2B5EF4-FFF2-40B4-BE49-F238E27FC236}">
                <a16:creationId xmlns:mc="http://schemas.openxmlformats.org/markup-compatibility/2006" xmlns:mv="urn:schemas-microsoft-com:mac:vml" xmlns:a16="http://schemas.microsoft.com/office/drawing/2014/main" xmlns="" id="{6F280C95-EDD3-AC44-A390-E39288CC2A71}"/>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3D67082C-AE15-AE47-B28B-BFD75C2936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mc="http://schemas.openxmlformats.org/markup-compatibility/2006" xmlns:mv="urn:schemas-microsoft-com:mac:vml" xmlns:a16="http://schemas.microsoft.com/office/drawing/2014/main" xmlns=""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mc="http://schemas.openxmlformats.org/markup-compatibility/2006" xmlns:mv="urn:schemas-microsoft-com:mac:vml" xmlns:a16="http://schemas.microsoft.com/office/drawing/2014/main" xmlns=""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mc="http://schemas.openxmlformats.org/markup-compatibility/2006" xmlns:mv="urn:schemas-microsoft-com:mac:vml" xmlns:a16="http://schemas.microsoft.com/office/drawing/2014/main" xmlns="" id="{6820AB77-5EEE-3B4A-BE4D-1BE9215279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2184" y="916954"/>
            <a:ext cx="2074843" cy="6034830"/>
          </a:xfrm>
          <a:prstGeom prst="rect">
            <a:avLst/>
          </a:prstGeom>
        </p:spPr>
      </p:pic>
      <p:pic>
        <p:nvPicPr>
          <p:cNvPr id="9" name="Bilde 8">
            <a:extLst>
              <a:ext uri="{FF2B5EF4-FFF2-40B4-BE49-F238E27FC236}">
                <a16:creationId xmlns:mc="http://schemas.openxmlformats.org/markup-compatibility/2006" xmlns:mv="urn:schemas-microsoft-com:mac:vml" xmlns:a16="http://schemas.microsoft.com/office/drawing/2014/main" xmlns="" id="{19211924-76BE-E445-84D0-A7737C4ECF2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277500" y="5879996"/>
            <a:ext cx="657814" cy="765014"/>
          </a:xfrm>
          <a:prstGeom prst="rect">
            <a:avLst/>
          </a:prstGeom>
        </p:spPr>
      </p:pic>
      <p:pic>
        <p:nvPicPr>
          <p:cNvPr id="7" name="Bilde 6">
            <a:extLst>
              <a:ext uri="{FF2B5EF4-FFF2-40B4-BE49-F238E27FC236}">
                <a16:creationId xmlns:mc="http://schemas.openxmlformats.org/markup-compatibility/2006" xmlns:mv="urn:schemas-microsoft-com:mac:vml" xmlns:a16="http://schemas.microsoft.com/office/drawing/2014/main" xmlns="" id="{9A90EA33-3F38-1342-9A28-75B033CCD2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mc="http://schemas.openxmlformats.org/markup-compatibility/2006" xmlns:mv="urn:schemas-microsoft-com:mac:vml" xmlns:a16="http://schemas.microsoft.com/office/drawing/2014/main" xmlns=""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mc="http://schemas.openxmlformats.org/markup-compatibility/2006" xmlns:mv="urn:schemas-microsoft-com:mac:vml" xmlns:a16="http://schemas.microsoft.com/office/drawing/2014/main" xmlns=""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mc="http://schemas.openxmlformats.org/markup-compatibility/2006" xmlns:mv="urn:schemas-microsoft-com:mac:vml" xmlns:a16="http://schemas.microsoft.com/office/drawing/2014/main" xmlns=""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3.xml"/><Relationship Id="rId8"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4.xml"/><Relationship Id="rId8"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mc="http://schemas.openxmlformats.org/markup-compatibility/2006" xmlns:mv="urn:schemas-microsoft-com:mac:vml" xmlns:a16="http://schemas.microsoft.com/office/drawing/2014/main" xmlns="" id="{890F2505-F370-1B45-80EB-E778065FAB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mc="http://schemas.openxmlformats.org/markup-compatibility/2006" xmlns:mv="urn:schemas-microsoft-com:mac:vml" xmlns:a16="http://schemas.microsoft.com/office/drawing/2014/main" xmlns="" id="{67386237-4D27-EE4D-8074-9D0499C9F5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4283CD0B-DEB7-304A-BCE2-E76073FC3E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mc="http://schemas.openxmlformats.org/markup-compatibility/2006" xmlns:mv="urn:schemas-microsoft-com:mac:vml" xmlns:a16="http://schemas.microsoft.com/office/drawing/2014/main" xmlns=""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mc="http://schemas.openxmlformats.org/markup-compatibility/2006" xmlns:mv="urn:schemas-microsoft-com:mac:vml" xmlns:a16="http://schemas.microsoft.com/office/drawing/2014/main" xmlns="" id="{771EA46F-53CF-0C4D-8A20-E0C52936392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8"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mc="http://schemas.openxmlformats.org/markup-compatibility/2006" xmlns:mv="urn:schemas-microsoft-com:mac:vml" xmlns:a16="http://schemas.microsoft.com/office/drawing/2014/main" xmlns=""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s://www.youtube.com/watch?v=2z4WvIxT4w8" TargetMode="External"/><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audiolinks.com/tour-guide-system-rental/" TargetMode="External"/><Relationship Id="rId4" Type="http://schemas.openxmlformats.org/officeDocument/2006/relationships/hyperlink" Target="https://unsplash.com/@kellysikkema?utm_source=unsplash&amp;utm_medium=referral&amp;utm_content=creditCopyText" TargetMode="External"/><Relationship Id="rId5" Type="http://schemas.openxmlformats.org/officeDocument/2006/relationships/hyperlink" Target="https://unsplash.com/s/photos/lego?utm_source=unsplash&amp;utm_medium=referral&amp;utm_content=creditCopyText" TargetMode="External"/><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8DDF1D6C-452C-5F4C-9BC4-A330BA9D9222}"/>
              </a:ext>
            </a:extLst>
          </p:cNvPr>
          <p:cNvSpPr>
            <a:spLocks noGrp="1"/>
          </p:cNvSpPr>
          <p:nvPr>
            <p:ph type="title"/>
          </p:nvPr>
        </p:nvSpPr>
        <p:spPr>
          <a:xfrm>
            <a:off x="6877877" y="968375"/>
            <a:ext cx="4859783" cy="2494232"/>
          </a:xfrm>
        </p:spPr>
        <p:txBody>
          <a:bodyPr/>
          <a:lstStyle/>
          <a:p>
            <a:r>
              <a:rPr lang="nb-NO" dirty="0" smtClean="0"/>
              <a:t>Framtid og drømmer</a:t>
            </a:r>
            <a:endParaRPr lang="nb-NO" dirty="0"/>
          </a:p>
        </p:txBody>
      </p:sp>
      <p:sp>
        <p:nvSpPr>
          <p:cNvPr id="3" name="Undertittel 2"/>
          <p:cNvSpPr txBox="1">
            <a:spLocks/>
          </p:cNvSpPr>
          <p:nvPr/>
        </p:nvSpPr>
        <p:spPr>
          <a:xfrm>
            <a:off x="6877877" y="3776809"/>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ROBUST 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F49E89FE-AB51-BD4B-A525-9D721A0EC598}"/>
              </a:ext>
            </a:extLst>
          </p:cNvPr>
          <p:cNvSpPr>
            <a:spLocks noGrp="1"/>
          </p:cNvSpPr>
          <p:nvPr>
            <p:ph type="title"/>
          </p:nvPr>
        </p:nvSpPr>
        <p:spPr>
          <a:xfrm>
            <a:off x="696189" y="773713"/>
            <a:ext cx="10993584" cy="1325563"/>
          </a:xfrm>
        </p:spPr>
        <p:txBody>
          <a:bodyPr>
            <a:normAutofit fontScale="90000"/>
          </a:bodyPr>
          <a:lstStyle/>
          <a:p>
            <a:r>
              <a:rPr lang="nb-NO">
                <a:solidFill>
                  <a:srgbClr val="FF0000"/>
                </a:solidFill>
              </a:rPr>
              <a:t>Hvor bor størstedelen av verdens befolkning?</a:t>
            </a:r>
            <a:r>
              <a:rPr lang="nb-NO"/>
              <a:t/>
            </a:r>
            <a:br>
              <a:rPr lang="nb-NO"/>
            </a:br>
            <a:endParaRPr lang="nb-NO"/>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9CCB6C96-CDDD-A849-ACDD-B76DFF5F056F}"/>
              </a:ext>
            </a:extLst>
          </p:cNvPr>
          <p:cNvSpPr>
            <a:spLocks noGrp="1"/>
          </p:cNvSpPr>
          <p:nvPr>
            <p:ph idx="1"/>
          </p:nvPr>
        </p:nvSpPr>
        <p:spPr/>
        <p:txBody>
          <a:bodyPr/>
          <a:lstStyle/>
          <a:p>
            <a:endParaRPr lang="nb-NO" dirty="0"/>
          </a:p>
        </p:txBody>
      </p:sp>
      <p:sp>
        <p:nvSpPr>
          <p:cNvPr id="4" name="Plassholder for innhold 2"/>
          <p:cNvSpPr txBox="1">
            <a:spLocks/>
          </p:cNvSpPr>
          <p:nvPr/>
        </p:nvSpPr>
        <p:spPr>
          <a:xfrm>
            <a:off x="1585383" y="2697280"/>
            <a:ext cx="78867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A: I lavinntektsland</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B: I middelinntektsland </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C: I </a:t>
            </a:r>
            <a:r>
              <a:rPr kumimoji="0" lang="nb-NO" sz="3200" b="0" i="0" u="none" strike="noStrike" kern="1200" cap="none" spc="0" normalizeH="0" baseline="0" noProof="0" dirty="0" err="1" smtClean="0">
                <a:ln>
                  <a:noFill/>
                </a:ln>
                <a:solidFill>
                  <a:schemeClr val="tx1"/>
                </a:solidFill>
                <a:effectLst/>
                <a:uLnTx/>
                <a:uFillTx/>
                <a:latin typeface="+mn-lt"/>
                <a:ea typeface="+mn-ea"/>
                <a:cs typeface="+mn-cs"/>
              </a:rPr>
              <a:t>høyinntekstland</a:t>
            </a:r>
            <a:endParaRPr kumimoji="0" lang="nb-NO"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l venstre 4"/>
          <p:cNvSpPr/>
          <p:nvPr/>
        </p:nvSpPr>
        <p:spPr>
          <a:xfrm>
            <a:off x="6078681" y="3306543"/>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F49E89FE-AB51-BD4B-A525-9D721A0EC598}"/>
              </a:ext>
            </a:extLst>
          </p:cNvPr>
          <p:cNvSpPr>
            <a:spLocks noGrp="1"/>
          </p:cNvSpPr>
          <p:nvPr>
            <p:ph type="title"/>
          </p:nvPr>
        </p:nvSpPr>
        <p:spPr>
          <a:xfrm>
            <a:off x="759689" y="1035182"/>
            <a:ext cx="10993584" cy="1325563"/>
          </a:xfrm>
        </p:spPr>
        <p:txBody>
          <a:bodyPr>
            <a:normAutofit fontScale="90000"/>
          </a:bodyPr>
          <a:lstStyle/>
          <a:p>
            <a:r>
              <a:rPr lang="nb-NO" dirty="0">
                <a:solidFill>
                  <a:srgbClr val="FF0000"/>
                </a:solidFill>
              </a:rPr>
              <a:t>Hvordan har antall dødsfall per år som følge av naturkatastrofer endret seg i løpet av de siste 100 årene?</a:t>
            </a:r>
            <a:r>
              <a:rPr lang="nb-NO" dirty="0"/>
              <a:t/>
            </a:r>
            <a:br>
              <a:rPr lang="nb-NO" dirty="0"/>
            </a:br>
            <a:endParaRPr lang="nb-NO" dirty="0"/>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9CCB6C96-CDDD-A849-ACDD-B76DFF5F056F}"/>
              </a:ext>
            </a:extLst>
          </p:cNvPr>
          <p:cNvSpPr>
            <a:spLocks noGrp="1"/>
          </p:cNvSpPr>
          <p:nvPr>
            <p:ph idx="1"/>
          </p:nvPr>
        </p:nvSpPr>
        <p:spPr>
          <a:xfrm>
            <a:off x="759689" y="2651125"/>
            <a:ext cx="10993584" cy="3899766"/>
          </a:xfrm>
        </p:spPr>
        <p:txBody>
          <a:bodyPr/>
          <a:lstStyle/>
          <a:p>
            <a:endParaRPr lang="nb-NO" dirty="0"/>
          </a:p>
        </p:txBody>
      </p:sp>
      <p:sp>
        <p:nvSpPr>
          <p:cNvPr id="4" name="Plassholder for innhold 2"/>
          <p:cNvSpPr txBox="1">
            <a:spLocks/>
          </p:cNvSpPr>
          <p:nvPr/>
        </p:nvSpPr>
        <p:spPr>
          <a:xfrm>
            <a:off x="1847000" y="3231885"/>
            <a:ext cx="78867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A: Det er mer enn fordoblet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B: Det er omtrent uforandret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C: Det er redusert til under halvparten </a:t>
            </a:r>
            <a:endParaRPr kumimoji="0" lang="nb-NO"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l venstre 4"/>
          <p:cNvSpPr/>
          <p:nvPr/>
        </p:nvSpPr>
        <p:spPr>
          <a:xfrm>
            <a:off x="8826330" y="4399078"/>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F49E89FE-AB51-BD4B-A525-9D721A0EC598}"/>
              </a:ext>
            </a:extLst>
          </p:cNvPr>
          <p:cNvSpPr>
            <a:spLocks noGrp="1"/>
          </p:cNvSpPr>
          <p:nvPr>
            <p:ph type="title"/>
          </p:nvPr>
        </p:nvSpPr>
        <p:spPr>
          <a:xfrm>
            <a:off x="670789" y="1508888"/>
            <a:ext cx="10993584" cy="1325563"/>
          </a:xfrm>
        </p:spPr>
        <p:txBody>
          <a:bodyPr>
            <a:normAutofit fontScale="90000"/>
          </a:bodyPr>
          <a:lstStyle/>
          <a:p>
            <a:r>
              <a:rPr lang="nb-NO" dirty="0">
                <a:solidFill>
                  <a:srgbClr val="FF0000"/>
                </a:solidFill>
              </a:rPr>
              <a:t>I følge FN kommer jordens befolkning til å øke med 4 milliarder mennesker frem til 2100. Hva er den viktigste årsaken til denne økningen?</a:t>
            </a:r>
            <a:r>
              <a:rPr lang="nb-NO" dirty="0"/>
              <a:t/>
            </a:r>
            <a:br>
              <a:rPr lang="nb-NO" dirty="0"/>
            </a:br>
            <a:endParaRPr lang="nb-NO" dirty="0"/>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9CCB6C96-CDDD-A849-ACDD-B76DFF5F056F}"/>
              </a:ext>
            </a:extLst>
          </p:cNvPr>
          <p:cNvSpPr>
            <a:spLocks noGrp="1"/>
          </p:cNvSpPr>
          <p:nvPr>
            <p:ph idx="1"/>
          </p:nvPr>
        </p:nvSpPr>
        <p:spPr>
          <a:xfrm>
            <a:off x="581889" y="2958234"/>
            <a:ext cx="10993584" cy="3899766"/>
          </a:xfrm>
        </p:spPr>
        <p:txBody>
          <a:bodyPr/>
          <a:lstStyle/>
          <a:p>
            <a:endParaRPr lang="nb-NO" dirty="0"/>
          </a:p>
        </p:txBody>
      </p:sp>
      <p:sp>
        <p:nvSpPr>
          <p:cNvPr id="4" name="Plassholder for innhold 2"/>
          <p:cNvSpPr txBox="1">
            <a:spLocks/>
          </p:cNvSpPr>
          <p:nvPr/>
        </p:nvSpPr>
        <p:spPr>
          <a:xfrm>
            <a:off x="1931710" y="4036230"/>
            <a:ext cx="885059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A: Det vil være flere barn (under 15 år)</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B: Det vil være flere voksne ( i alderen 15-74 år) </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C: Det vil være flere svært gamle mennesker (75 år og eldre)</a:t>
            </a:r>
            <a:endParaRPr kumimoji="0" lang="nb-NO"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l venstre 4"/>
          <p:cNvSpPr/>
          <p:nvPr/>
        </p:nvSpPr>
        <p:spPr>
          <a:xfrm>
            <a:off x="10307578" y="4565387"/>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F49E89FE-AB51-BD4B-A525-9D721A0EC598}"/>
              </a:ext>
            </a:extLst>
          </p:cNvPr>
          <p:cNvSpPr>
            <a:spLocks noGrp="1"/>
          </p:cNvSpPr>
          <p:nvPr>
            <p:ph type="title"/>
          </p:nvPr>
        </p:nvSpPr>
        <p:spPr>
          <a:xfrm>
            <a:off x="581889" y="1211030"/>
            <a:ext cx="10993584" cy="1325563"/>
          </a:xfrm>
        </p:spPr>
        <p:txBody>
          <a:bodyPr>
            <a:normAutofit fontScale="90000"/>
          </a:bodyPr>
          <a:lstStyle/>
          <a:p>
            <a:r>
              <a:rPr lang="nb-NO" dirty="0">
                <a:solidFill>
                  <a:srgbClr val="FF0000"/>
                </a:solidFill>
              </a:rPr>
              <a:t>Globale klimaeksperter mener at gjennomsnittstemperaturen i verden i løpet av de neste 100 årene vil...</a:t>
            </a:r>
            <a:r>
              <a:rPr lang="nb-NO" dirty="0"/>
              <a:t/>
            </a:r>
            <a:br>
              <a:rPr lang="nb-NO" dirty="0"/>
            </a:br>
            <a:endParaRPr lang="nb-NO" dirty="0"/>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9CCB6C96-CDDD-A849-ACDD-B76DFF5F056F}"/>
              </a:ext>
            </a:extLst>
          </p:cNvPr>
          <p:cNvSpPr>
            <a:spLocks noGrp="1"/>
          </p:cNvSpPr>
          <p:nvPr>
            <p:ph idx="1"/>
          </p:nvPr>
        </p:nvSpPr>
        <p:spPr>
          <a:xfrm>
            <a:off x="581889" y="2867025"/>
            <a:ext cx="10993584" cy="3899766"/>
          </a:xfrm>
        </p:spPr>
        <p:txBody>
          <a:bodyPr/>
          <a:lstStyle/>
          <a:p>
            <a:endParaRPr lang="nb-NO" dirty="0"/>
          </a:p>
        </p:txBody>
      </p:sp>
      <p:sp>
        <p:nvSpPr>
          <p:cNvPr id="5" name="Plassholder for innhold 2"/>
          <p:cNvSpPr txBox="1">
            <a:spLocks/>
          </p:cNvSpPr>
          <p:nvPr/>
        </p:nvSpPr>
        <p:spPr>
          <a:xfrm>
            <a:off x="1970150" y="3231885"/>
            <a:ext cx="78867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A: stige </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B: forbli uforandret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C: synke</a:t>
            </a:r>
            <a:endParaRPr kumimoji="0" lang="nb-NO"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l venstre 5"/>
          <p:cNvSpPr/>
          <p:nvPr/>
        </p:nvSpPr>
        <p:spPr>
          <a:xfrm>
            <a:off x="3944013" y="3320785"/>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F49E89FE-AB51-BD4B-A525-9D721A0EC598}"/>
              </a:ext>
            </a:extLst>
          </p:cNvPr>
          <p:cNvSpPr>
            <a:spLocks noGrp="1"/>
          </p:cNvSpPr>
          <p:nvPr>
            <p:ph type="title"/>
          </p:nvPr>
        </p:nvSpPr>
        <p:spPr/>
        <p:txBody>
          <a:bodyPr/>
          <a:lstStyle/>
          <a:p>
            <a:r>
              <a:rPr lang="nb-NO" dirty="0" smtClean="0"/>
              <a:t>Dårlige ting på vei nedover</a:t>
            </a:r>
            <a:endParaRPr lang="nb-NO" dirty="0"/>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9CCB6C96-CDDD-A849-ACDD-B76DFF5F056F}"/>
              </a:ext>
            </a:extLst>
          </p:cNvPr>
          <p:cNvSpPr>
            <a:spLocks noGrp="1"/>
          </p:cNvSpPr>
          <p:nvPr>
            <p:ph idx="1"/>
          </p:nvPr>
        </p:nvSpPr>
        <p:spPr/>
        <p:txBody>
          <a:bodyPr/>
          <a:lstStyle/>
          <a:p>
            <a:endParaRPr lang="nb-NO"/>
          </a:p>
        </p:txBody>
      </p:sp>
      <p:sp>
        <p:nvSpPr>
          <p:cNvPr id="4" name="Plassholder for innhold 2"/>
          <p:cNvSpPr txBox="1">
            <a:spLocks/>
          </p:cNvSpPr>
          <p:nvPr/>
        </p:nvSpPr>
        <p:spPr>
          <a:xfrm>
            <a:off x="1469324" y="1825625"/>
            <a:ext cx="38862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smtClean="0">
                <a:ln>
                  <a:noFill/>
                </a:ln>
                <a:solidFill>
                  <a:schemeClr val="tx1"/>
                </a:solidFill>
                <a:effectLst/>
                <a:uLnTx/>
                <a:uFillTx/>
                <a:latin typeface="+mn-lt"/>
                <a:ea typeface="+mn-ea"/>
                <a:cs typeface="+mn-cs"/>
              </a:rPr>
              <a:t>Oljeutslipp</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err="1" smtClean="0">
                <a:ln>
                  <a:noFill/>
                </a:ln>
                <a:solidFill>
                  <a:schemeClr val="tx1"/>
                </a:solidFill>
                <a:effectLst/>
                <a:uLnTx/>
                <a:uFillTx/>
                <a:latin typeface="+mn-lt"/>
                <a:ea typeface="+mn-ea"/>
                <a:cs typeface="+mn-cs"/>
              </a:rPr>
              <a:t>HIV-infeksjoner</a:t>
            </a:r>
            <a:endParaRPr kumimoji="0" lang="nb-NO" sz="2600" b="0" i="0" u="none" strike="noStrike" kern="1200" cap="none" spc="0" normalizeH="0" baseline="0" noProof="0" dirty="0" smtClean="0">
              <a:ln>
                <a:noFill/>
              </a:ln>
              <a:solidFill>
                <a:schemeClr val="tx1"/>
              </a:solidFill>
              <a:effectLst/>
              <a:uLnTx/>
              <a:uFillTx/>
              <a:latin typeface="+mn-lt"/>
              <a:ea typeface="+mn-ea"/>
              <a:cs typeface="+mn-cs"/>
            </a:endParaRP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err="1" smtClean="0">
                <a:ln>
                  <a:noFill/>
                </a:ln>
                <a:solidFill>
                  <a:schemeClr val="tx1"/>
                </a:solidFill>
                <a:effectLst/>
                <a:uLnTx/>
                <a:uFillTx/>
                <a:latin typeface="+mn-lt"/>
                <a:ea typeface="+mn-ea"/>
                <a:cs typeface="+mn-cs"/>
              </a:rPr>
              <a:t>Barnedød</a:t>
            </a:r>
            <a:endParaRPr kumimoji="0" lang="nb-NO" sz="2600" b="0" i="0" u="none" strike="noStrike" kern="1200" cap="none" spc="0" normalizeH="0" baseline="0" noProof="0" dirty="0" smtClean="0">
              <a:ln>
                <a:noFill/>
              </a:ln>
              <a:solidFill>
                <a:schemeClr val="tx1"/>
              </a:solidFill>
              <a:effectLst/>
              <a:uLnTx/>
              <a:uFillTx/>
              <a:latin typeface="+mn-lt"/>
              <a:ea typeface="+mn-ea"/>
              <a:cs typeface="+mn-cs"/>
            </a:endParaRP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smtClean="0">
                <a:ln>
                  <a:noFill/>
                </a:ln>
                <a:solidFill>
                  <a:schemeClr val="tx1"/>
                </a:solidFill>
                <a:effectLst/>
                <a:uLnTx/>
                <a:uFillTx/>
                <a:latin typeface="+mn-lt"/>
                <a:ea typeface="+mn-ea"/>
                <a:cs typeface="+mn-cs"/>
              </a:rPr>
              <a:t>Drepte i væpnede konflikter</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smtClean="0">
                <a:ln>
                  <a:noFill/>
                </a:ln>
                <a:solidFill>
                  <a:schemeClr val="tx1"/>
                </a:solidFill>
                <a:effectLst/>
                <a:uLnTx/>
                <a:uFillTx/>
                <a:latin typeface="+mn-lt"/>
                <a:ea typeface="+mn-ea"/>
                <a:cs typeface="+mn-cs"/>
              </a:rPr>
              <a:t>Dødsstraff</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smtClean="0">
                <a:ln>
                  <a:noFill/>
                </a:ln>
                <a:solidFill>
                  <a:schemeClr val="tx1"/>
                </a:solidFill>
                <a:effectLst/>
                <a:uLnTx/>
                <a:uFillTx/>
                <a:latin typeface="+mn-lt"/>
                <a:ea typeface="+mn-ea"/>
                <a:cs typeface="+mn-cs"/>
              </a:rPr>
              <a:t>Barnearbeid</a:t>
            </a:r>
            <a:endParaRPr kumimoji="0" lang="nb-NO"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lassholder for innhold 3"/>
          <p:cNvSpPr txBox="1">
            <a:spLocks/>
          </p:cNvSpPr>
          <p:nvPr/>
        </p:nvSpPr>
        <p:spPr>
          <a:xfrm>
            <a:off x="6113744" y="1825625"/>
            <a:ext cx="38862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smtClean="0">
                <a:ln>
                  <a:noFill/>
                </a:ln>
                <a:solidFill>
                  <a:schemeClr val="tx1"/>
                </a:solidFill>
                <a:effectLst/>
                <a:uLnTx/>
                <a:uFillTx/>
                <a:latin typeface="+mn-lt"/>
                <a:ea typeface="+mn-ea"/>
                <a:cs typeface="+mn-cs"/>
              </a:rPr>
              <a:t>Atomvåpen</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smtClean="0">
                <a:ln>
                  <a:noFill/>
                </a:ln>
                <a:solidFill>
                  <a:schemeClr val="tx1"/>
                </a:solidFill>
                <a:effectLst/>
                <a:uLnTx/>
                <a:uFillTx/>
                <a:latin typeface="+mn-lt"/>
                <a:ea typeface="+mn-ea"/>
                <a:cs typeface="+mn-cs"/>
              </a:rPr>
              <a:t>Nedbryting av ozonlaget</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smtClean="0">
                <a:ln>
                  <a:noFill/>
                </a:ln>
                <a:solidFill>
                  <a:schemeClr val="tx1"/>
                </a:solidFill>
                <a:effectLst/>
                <a:uLnTx/>
                <a:uFillTx/>
                <a:latin typeface="+mn-lt"/>
                <a:ea typeface="+mn-ea"/>
                <a:cs typeface="+mn-cs"/>
              </a:rPr>
              <a:t>Sult</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err="1" smtClean="0">
                <a:ln>
                  <a:noFill/>
                </a:ln>
                <a:solidFill>
                  <a:schemeClr val="tx1"/>
                </a:solidFill>
                <a:effectLst/>
                <a:uLnTx/>
                <a:uFillTx/>
                <a:latin typeface="+mn-lt"/>
                <a:ea typeface="+mn-ea"/>
                <a:cs typeface="+mn-cs"/>
              </a:rPr>
              <a:t>Dødstall</a:t>
            </a:r>
            <a:r>
              <a:rPr kumimoji="0" lang="nb-NO" sz="2600" b="0" i="0" u="none" strike="noStrike" kern="1200" cap="none" spc="0" normalizeH="0" baseline="0" noProof="0" dirty="0" smtClean="0">
                <a:ln>
                  <a:noFill/>
                </a:ln>
                <a:solidFill>
                  <a:schemeClr val="tx1"/>
                </a:solidFill>
                <a:effectLst/>
                <a:uLnTx/>
                <a:uFillTx/>
                <a:latin typeface="+mn-lt"/>
                <a:ea typeface="+mn-ea"/>
                <a:cs typeface="+mn-cs"/>
              </a:rPr>
              <a:t> flyulykker</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err="1" smtClean="0">
                <a:ln>
                  <a:noFill/>
                </a:ln>
                <a:solidFill>
                  <a:schemeClr val="tx1"/>
                </a:solidFill>
                <a:effectLst/>
                <a:uLnTx/>
                <a:uFillTx/>
                <a:latin typeface="+mn-lt"/>
                <a:ea typeface="+mn-ea"/>
                <a:cs typeface="+mn-cs"/>
              </a:rPr>
              <a:t>Dødstall</a:t>
            </a:r>
            <a:r>
              <a:rPr kumimoji="0" lang="nb-NO" sz="2600" b="0" i="0" u="none" strike="noStrike" kern="1200" cap="none" spc="0" normalizeH="0" baseline="0" noProof="0" dirty="0" smtClean="0">
                <a:ln>
                  <a:noFill/>
                </a:ln>
                <a:solidFill>
                  <a:schemeClr val="tx1"/>
                </a:solidFill>
                <a:effectLst/>
                <a:uLnTx/>
                <a:uFillTx/>
                <a:latin typeface="+mn-lt"/>
                <a:ea typeface="+mn-ea"/>
                <a:cs typeface="+mn-cs"/>
              </a:rPr>
              <a:t> katastrofer</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600" b="0" i="0" u="none" strike="noStrike" kern="1200" cap="none" spc="0" normalizeH="0" baseline="0" noProof="0" dirty="0" smtClean="0">
                <a:ln>
                  <a:noFill/>
                </a:ln>
                <a:solidFill>
                  <a:schemeClr val="tx1"/>
                </a:solidFill>
                <a:effectLst/>
                <a:uLnTx/>
                <a:uFillTx/>
                <a:latin typeface="+mn-lt"/>
                <a:ea typeface="+mn-ea"/>
                <a:cs typeface="+mn-cs"/>
              </a:rPr>
              <a:t>Blyholdig bensin</a:t>
            </a:r>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F49E89FE-AB51-BD4B-A525-9D721A0EC598}"/>
              </a:ext>
            </a:extLst>
          </p:cNvPr>
          <p:cNvSpPr>
            <a:spLocks noGrp="1"/>
          </p:cNvSpPr>
          <p:nvPr>
            <p:ph type="title"/>
          </p:nvPr>
        </p:nvSpPr>
        <p:spPr/>
        <p:txBody>
          <a:bodyPr/>
          <a:lstStyle/>
          <a:p>
            <a:r>
              <a:rPr lang="nb-NO" dirty="0" smtClean="0"/>
              <a:t>Gode ting på vei oppover</a:t>
            </a:r>
            <a:endParaRPr lang="nb-NO" dirty="0"/>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9CCB6C96-CDDD-A849-ACDD-B76DFF5F056F}"/>
              </a:ext>
            </a:extLst>
          </p:cNvPr>
          <p:cNvSpPr>
            <a:spLocks noGrp="1"/>
          </p:cNvSpPr>
          <p:nvPr>
            <p:ph idx="1"/>
          </p:nvPr>
        </p:nvSpPr>
        <p:spPr/>
        <p:txBody>
          <a:bodyPr/>
          <a:lstStyle/>
          <a:p>
            <a:endParaRPr lang="nb-NO"/>
          </a:p>
        </p:txBody>
      </p:sp>
      <p:sp>
        <p:nvSpPr>
          <p:cNvPr id="4" name="Plassholder for innhold 2"/>
          <p:cNvSpPr txBox="1">
            <a:spLocks/>
          </p:cNvSpPr>
          <p:nvPr/>
        </p:nvSpPr>
        <p:spPr>
          <a:xfrm>
            <a:off x="1469324" y="1825625"/>
            <a:ext cx="3886200" cy="3626115"/>
          </a:xfrm>
          <a:prstGeom prst="rect">
            <a:avLst/>
          </a:prstGeom>
        </p:spPr>
        <p:txBody>
          <a:bodyPr vert="horz" lIns="71323" tIns="35662" rIns="71323" bIns="35662" rtlCol="0">
            <a:normAutofit/>
          </a:bodyPr>
          <a:lstStyle/>
          <a:p>
            <a:pPr>
              <a:buFont typeface="Arial"/>
              <a:buChar char="•"/>
            </a:pPr>
            <a:r>
              <a:rPr lang="nb-NO" sz="2800" dirty="0" smtClean="0"/>
              <a:t>Vernet natur</a:t>
            </a:r>
          </a:p>
          <a:p>
            <a:pPr>
              <a:buFont typeface="Arial"/>
              <a:buChar char="•"/>
            </a:pPr>
            <a:r>
              <a:rPr lang="nb-NO" sz="2800" dirty="0" smtClean="0"/>
              <a:t>Stemmerett for kvinner</a:t>
            </a:r>
          </a:p>
          <a:p>
            <a:pPr>
              <a:buFont typeface="Arial"/>
              <a:buChar char="•"/>
            </a:pPr>
            <a:r>
              <a:rPr lang="nb-NO" sz="2800" dirty="0" smtClean="0"/>
              <a:t>Vitenskap</a:t>
            </a:r>
          </a:p>
          <a:p>
            <a:pPr>
              <a:buFont typeface="Arial"/>
              <a:buChar char="•"/>
            </a:pPr>
            <a:r>
              <a:rPr lang="nb-NO" sz="2800" dirty="0" smtClean="0"/>
              <a:t>Avlinger</a:t>
            </a:r>
          </a:p>
          <a:p>
            <a:pPr>
              <a:buFont typeface="Arial"/>
              <a:buChar char="•"/>
            </a:pPr>
            <a:r>
              <a:rPr lang="nb-NO" sz="2800" dirty="0" smtClean="0"/>
              <a:t>Leseferdighet</a:t>
            </a:r>
          </a:p>
          <a:p>
            <a:pPr>
              <a:buFont typeface="Arial"/>
              <a:buChar char="•"/>
            </a:pPr>
            <a:r>
              <a:rPr lang="nb-NO" sz="2800" dirty="0" smtClean="0"/>
              <a:t>Barn som overlever kreft</a:t>
            </a:r>
          </a:p>
          <a:p>
            <a:pPr>
              <a:buFont typeface="Arial"/>
              <a:buChar char="•"/>
            </a:pPr>
            <a:r>
              <a:rPr lang="nb-NO" sz="2800" dirty="0" smtClean="0"/>
              <a:t>Nye filmer</a:t>
            </a:r>
            <a:endParaRPr lang="nb-NO" sz="2800" dirty="0"/>
          </a:p>
        </p:txBody>
      </p:sp>
      <p:sp>
        <p:nvSpPr>
          <p:cNvPr id="5" name="Plassholder for innhold 3"/>
          <p:cNvSpPr txBox="1">
            <a:spLocks/>
          </p:cNvSpPr>
          <p:nvPr/>
        </p:nvSpPr>
        <p:spPr>
          <a:xfrm>
            <a:off x="6113744" y="1825625"/>
            <a:ext cx="3886200" cy="3626115"/>
          </a:xfrm>
          <a:prstGeom prst="rect">
            <a:avLst/>
          </a:prstGeom>
        </p:spPr>
        <p:txBody>
          <a:bodyPr vert="horz" lIns="71323" tIns="35662" rIns="71323" bIns="35662" rtlCol="0">
            <a:normAutofit/>
          </a:bodyPr>
          <a:lstStyle/>
          <a:p>
            <a:pPr>
              <a:buFont typeface="Arial"/>
              <a:buChar char="•"/>
            </a:pPr>
            <a:r>
              <a:rPr lang="nb-NO" sz="2800" dirty="0" smtClean="0"/>
              <a:t>Jenter på skole</a:t>
            </a:r>
          </a:p>
          <a:p>
            <a:pPr>
              <a:buFont typeface="Arial"/>
              <a:buChar char="•"/>
            </a:pPr>
            <a:r>
              <a:rPr lang="nb-NO" sz="2800" dirty="0" smtClean="0"/>
              <a:t>Overvåkede arter</a:t>
            </a:r>
          </a:p>
          <a:p>
            <a:pPr>
              <a:buFont typeface="Arial"/>
              <a:buChar char="•"/>
            </a:pPr>
            <a:r>
              <a:rPr lang="nb-NO" sz="2800" dirty="0" smtClean="0"/>
              <a:t>Elektrisitet</a:t>
            </a:r>
          </a:p>
          <a:p>
            <a:pPr>
              <a:buFont typeface="Arial"/>
              <a:buChar char="•"/>
            </a:pPr>
            <a:r>
              <a:rPr lang="nb-NO" sz="2800" dirty="0" smtClean="0"/>
              <a:t>Vann</a:t>
            </a:r>
          </a:p>
          <a:p>
            <a:pPr>
              <a:buFont typeface="Arial"/>
              <a:buChar char="•"/>
            </a:pPr>
            <a:r>
              <a:rPr lang="nb-NO" sz="2800" dirty="0" smtClean="0"/>
              <a:t>Immunisering (vaksiner)</a:t>
            </a:r>
          </a:p>
          <a:p>
            <a:pPr>
              <a:buFont typeface="Arial"/>
              <a:buChar char="•"/>
            </a:pPr>
            <a:r>
              <a:rPr lang="nb-NO" sz="2800" dirty="0" smtClean="0"/>
              <a:t>Mobiltelefoner</a:t>
            </a:r>
          </a:p>
          <a:p>
            <a:pPr>
              <a:buFont typeface="Arial"/>
              <a:buChar char="•"/>
            </a:pPr>
            <a:r>
              <a:rPr lang="nb-NO" sz="2800" dirty="0" smtClean="0"/>
              <a:t>Ny musikk</a:t>
            </a:r>
            <a:endParaRPr lang="nb-NO" sz="2800" dirty="0"/>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840EE1F8-3F67-BA43-A07C-6D18811BE082}"/>
              </a:ext>
            </a:extLst>
          </p:cNvPr>
          <p:cNvSpPr>
            <a:spLocks noGrp="1"/>
          </p:cNvSpPr>
          <p:nvPr>
            <p:ph type="body" idx="10"/>
          </p:nvPr>
        </p:nvSpPr>
        <p:spPr/>
        <p:txBody>
          <a:bodyPr/>
          <a:lstStyle/>
          <a:p>
            <a:endParaRPr lang="nb-NO"/>
          </a:p>
        </p:txBody>
      </p:sp>
      <p:pic>
        <p:nvPicPr>
          <p:cNvPr id="4" name="Bilde 4"/>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0" y="-130887"/>
            <a:ext cx="12192000" cy="8490806"/>
          </a:xfrm>
          <a:prstGeom prst="rect">
            <a:avLst/>
          </a:prstGeom>
        </p:spPr>
      </p:pic>
    </p:spTree>
    <p:extLst>
      <p:ext uri="{BB962C8B-B14F-4D97-AF65-F5344CB8AC3E}">
        <p14:creationId xmlns:p14="http://schemas.microsoft.com/office/powerpoint/2010/main" val="2243753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64458" y="0"/>
            <a:ext cx="12456458" cy="8710362"/>
          </a:xfrm>
        </p:spPr>
      </p:pic>
      <p:sp>
        <p:nvSpPr>
          <p:cNvPr id="3" name="Plassholder for tekst 2"/>
          <p:cNvSpPr>
            <a:spLocks noGrp="1"/>
          </p:cNvSpPr>
          <p:nvPr>
            <p:ph type="body" idx="10"/>
          </p:nvPr>
        </p:nvSpPr>
        <p:spPr/>
        <p:txBody>
          <a:bodyPr/>
          <a:lstStyle/>
          <a:p>
            <a:endParaRPr lang="nb-NO"/>
          </a:p>
        </p:txBody>
      </p:sp>
      <p:sp>
        <p:nvSpPr>
          <p:cNvPr id="4" name="Plassholder for bilde 3"/>
          <p:cNvSpPr>
            <a:spLocks noGrp="1"/>
          </p:cNvSpPr>
          <p:nvPr>
            <p:ph type="pic" idx="11"/>
          </p:nvPr>
        </p:nvSpPr>
        <p:spPr/>
      </p:sp>
      <p:sp>
        <p:nvSpPr>
          <p:cNvPr id="5" name="Plassholder for bilde 4"/>
          <p:cNvSpPr>
            <a:spLocks noGrp="1"/>
          </p:cNvSpPr>
          <p:nvPr>
            <p:ph type="pic" idx="12"/>
          </p:nvPr>
        </p:nvSpPr>
        <p:spPr/>
      </p:sp>
    </p:spTree>
    <p:extLst>
      <p:ext uri="{BB962C8B-B14F-4D97-AF65-F5344CB8AC3E}">
        <p14:creationId xmlns:p14="http://schemas.microsoft.com/office/powerpoint/2010/main" val="1531032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1214100" cy="7841624"/>
          </a:xfrm>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717359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8525435"/>
          </a:xfrm>
        </p:spPr>
      </p:pic>
      <p:sp>
        <p:nvSpPr>
          <p:cNvPr id="3" name="Plassholder for tekst 2"/>
          <p:cNvSpPr>
            <a:spLocks noGrp="1"/>
          </p:cNvSpPr>
          <p:nvPr>
            <p:ph type="body" idx="10"/>
          </p:nvPr>
        </p:nvSpPr>
        <p:spPr/>
        <p:txBody>
          <a:bodyPr/>
          <a:lstStyle/>
          <a:p>
            <a:endParaRPr lang="nb-NO"/>
          </a:p>
        </p:txBody>
      </p:sp>
      <p:sp>
        <p:nvSpPr>
          <p:cNvPr id="4" name="Plassholder for bilde 3"/>
          <p:cNvSpPr>
            <a:spLocks noGrp="1"/>
          </p:cNvSpPr>
          <p:nvPr>
            <p:ph type="pic" idx="11"/>
          </p:nvPr>
        </p:nvSpPr>
        <p:spPr/>
      </p:sp>
      <p:sp>
        <p:nvSpPr>
          <p:cNvPr id="5" name="Plassholder for bilde 4"/>
          <p:cNvSpPr>
            <a:spLocks noGrp="1"/>
          </p:cNvSpPr>
          <p:nvPr>
            <p:ph type="pic" idx="12"/>
          </p:nvPr>
        </p:nvSpPr>
        <p:spPr>
          <a:xfrm>
            <a:off x="6909904" y="2703443"/>
            <a:ext cx="3462131" cy="2256182"/>
          </a:xfrm>
        </p:spPr>
      </p:sp>
    </p:spTree>
    <p:extLst>
      <p:ext uri="{BB962C8B-B14F-4D97-AF65-F5344CB8AC3E}">
        <p14:creationId xmlns:p14="http://schemas.microsoft.com/office/powerpoint/2010/main" val="30830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idx="1"/>
          </p:nvPr>
        </p:nvSpPr>
        <p:spPr/>
      </p:sp>
      <p:sp>
        <p:nvSpPr>
          <p:cNvPr id="3" name="Plassholder for tekst 2"/>
          <p:cNvSpPr>
            <a:spLocks noGrp="1"/>
          </p:cNvSpPr>
          <p:nvPr>
            <p:ph type="body" idx="10"/>
          </p:nvPr>
        </p:nvSpPr>
        <p:spPr/>
        <p:txBody>
          <a:bodyPr/>
          <a:lstStyle/>
          <a:p>
            <a:endParaRPr lang="nb-NO"/>
          </a:p>
        </p:txBody>
      </p:sp>
      <p:pic>
        <p:nvPicPr>
          <p:cNvPr id="4"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7620002"/>
          </a:xfrm>
          <a:prstGeom prst="rect">
            <a:avLst/>
          </a:prstGeom>
        </p:spPr>
      </p:pic>
    </p:spTree>
    <p:extLst>
      <p:ext uri="{BB962C8B-B14F-4D97-AF65-F5344CB8AC3E}">
        <p14:creationId xmlns:p14="http://schemas.microsoft.com/office/powerpoint/2010/main" val="1586401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03" r="9296" b="-1"/>
          <a:stretch/>
        </p:blipFill>
        <p:spPr>
          <a:xfrm>
            <a:off x="1995187" y="376518"/>
            <a:ext cx="8201626" cy="5126018"/>
          </a:xfrm>
          <a:prstGeom prst="rect">
            <a:avLst/>
          </a:prstGeom>
        </p:spPr>
      </p:pic>
      <p:sp>
        <p:nvSpPr>
          <p:cNvPr id="2" name="TekstSylinder 1"/>
          <p:cNvSpPr txBox="1"/>
          <p:nvPr/>
        </p:nvSpPr>
        <p:spPr>
          <a:xfrm>
            <a:off x="1866095" y="6021486"/>
            <a:ext cx="6923690" cy="424732"/>
          </a:xfrm>
          <a:prstGeom prst="rect">
            <a:avLst/>
          </a:prstGeom>
          <a:noFill/>
        </p:spPr>
        <p:txBody>
          <a:bodyPr wrap="none" rtlCol="0">
            <a:spAutoFit/>
          </a:bodyPr>
          <a:lstStyle/>
          <a:p>
            <a:r>
              <a:rPr lang="nb-NO" sz="2160" dirty="0">
                <a:hlinkClick r:id="rId4"/>
              </a:rPr>
              <a:t>https://www.youtube.com/watch?v=2z4WvIxT4w8</a:t>
            </a:r>
            <a:endParaRPr lang="nb-NO" sz="2160" dirty="0"/>
          </a:p>
        </p:txBody>
      </p:sp>
      <p:sp>
        <p:nvSpPr>
          <p:cNvPr id="3" name="TekstSylinder 2"/>
          <p:cNvSpPr txBox="1"/>
          <p:nvPr/>
        </p:nvSpPr>
        <p:spPr>
          <a:xfrm>
            <a:off x="1835972" y="494851"/>
            <a:ext cx="3958135" cy="757130"/>
          </a:xfrm>
          <a:prstGeom prst="rect">
            <a:avLst/>
          </a:prstGeom>
          <a:noFill/>
        </p:spPr>
        <p:txBody>
          <a:bodyPr wrap="none" rtlCol="0">
            <a:spAutoFit/>
          </a:bodyPr>
          <a:lstStyle/>
          <a:p>
            <a:r>
              <a:rPr lang="nb-NO" sz="4320" dirty="0" err="1">
                <a:solidFill>
                  <a:schemeClr val="bg1"/>
                </a:solidFill>
              </a:rPr>
              <a:t>Laleh</a:t>
            </a:r>
            <a:r>
              <a:rPr lang="nb-NO" sz="4320" dirty="0">
                <a:solidFill>
                  <a:schemeClr val="bg1"/>
                </a:solidFill>
              </a:rPr>
              <a:t>- GOLIAT</a:t>
            </a:r>
            <a:endParaRPr lang="nb-NO" sz="4320" dirty="0">
              <a:solidFill>
                <a:schemeClr val="bg1"/>
              </a:solidFill>
            </a:endParaRPr>
          </a:p>
        </p:txBody>
      </p:sp>
    </p:spTree>
    <p:extLst>
      <p:ext uri="{BB962C8B-B14F-4D97-AF65-F5344CB8AC3E}">
        <p14:creationId xmlns:p14="http://schemas.microsoft.com/office/powerpoint/2010/main" val="588869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361619" y="522996"/>
            <a:ext cx="5119181" cy="6555641"/>
          </a:xfrm>
          <a:prstGeom prst="rect">
            <a:avLst/>
          </a:prstGeom>
        </p:spPr>
        <p:txBody>
          <a:bodyPr wrap="square">
            <a:spAutoFit/>
          </a:bodyPr>
          <a:lstStyle/>
          <a:p>
            <a:r>
              <a:rPr lang="nb-NO" sz="3200" b="1" dirty="0" smtClean="0"/>
              <a:t>Bilder</a:t>
            </a:r>
          </a:p>
          <a:p>
            <a:endParaRPr lang="nb-NO" sz="3200" b="1" dirty="0" smtClean="0"/>
          </a:p>
          <a:p>
            <a:r>
              <a:rPr lang="nb-NO" sz="2400" b="1" dirty="0"/>
              <a:t>Fotograf </a:t>
            </a:r>
            <a:r>
              <a:rPr lang="nb-NO" sz="2400" b="1"/>
              <a:t>Jonas </a:t>
            </a:r>
            <a:r>
              <a:rPr lang="nb-NO" sz="2400" b="1" smtClean="0"/>
              <a:t>Ingstad </a:t>
            </a:r>
            <a:endParaRPr lang="nb-NO" sz="2400" b="1" dirty="0" smtClean="0"/>
          </a:p>
          <a:p>
            <a:r>
              <a:rPr lang="nb-NO" sz="2400" b="1" dirty="0" smtClean="0"/>
              <a:t>Elevene </a:t>
            </a:r>
            <a:r>
              <a:rPr lang="nb-NO" sz="2400" b="1" dirty="0"/>
              <a:t>har </a:t>
            </a:r>
            <a:r>
              <a:rPr lang="nb-NO" sz="2400" b="1" dirty="0" smtClean="0"/>
              <a:t>gitt samtykke </a:t>
            </a:r>
            <a:r>
              <a:rPr lang="nb-NO" sz="2400" b="1" dirty="0"/>
              <a:t>til bruk</a:t>
            </a:r>
          </a:p>
          <a:p>
            <a:endParaRPr lang="nb-NO" sz="2400" dirty="0"/>
          </a:p>
          <a:p>
            <a:r>
              <a:rPr lang="nb-NO" sz="2000" dirty="0" smtClean="0"/>
              <a:t>Framtid: Mathias </a:t>
            </a:r>
            <a:r>
              <a:rPr lang="nb-NO" sz="2000" dirty="0" err="1" smtClean="0"/>
              <a:t>Hesthaven</a:t>
            </a:r>
            <a:endParaRPr lang="nb-NO" sz="2000" dirty="0" smtClean="0"/>
          </a:p>
          <a:p>
            <a:endParaRPr lang="nb-NO" sz="2000" dirty="0" smtClean="0"/>
          </a:p>
          <a:p>
            <a:r>
              <a:rPr lang="nb-NO" sz="2000" dirty="0" smtClean="0"/>
              <a:t>Gretha </a:t>
            </a:r>
            <a:r>
              <a:rPr lang="nb-NO" sz="2000" dirty="0" err="1" smtClean="0"/>
              <a:t>Thunberg</a:t>
            </a:r>
            <a:r>
              <a:rPr lang="nb-NO" sz="2000" dirty="0" smtClean="0"/>
              <a:t>: Jessica </a:t>
            </a:r>
            <a:r>
              <a:rPr lang="nb-NO" sz="2000" dirty="0" err="1" smtClean="0"/>
              <a:t>Gow</a:t>
            </a:r>
            <a:r>
              <a:rPr lang="nb-NO" sz="2000" dirty="0" smtClean="0"/>
              <a:t>/TT/NTB Scanpix</a:t>
            </a:r>
          </a:p>
          <a:p>
            <a:endParaRPr lang="nb-NO" sz="2000" dirty="0"/>
          </a:p>
          <a:p>
            <a:r>
              <a:rPr lang="nb-NO" sz="2000" dirty="0" smtClean="0"/>
              <a:t>Reiseleder: </a:t>
            </a:r>
            <a:r>
              <a:rPr lang="nb-NO" altLang="x-none" sz="2000" dirty="0">
                <a:hlinkClick r:id="rId3"/>
              </a:rPr>
              <a:t>https://www.audiolinks.com/tour-guide-system-rental/</a:t>
            </a:r>
            <a:endParaRPr lang="nb-NO" altLang="x-none" sz="2000" dirty="0"/>
          </a:p>
          <a:p>
            <a:endParaRPr lang="nb-NO" sz="2000" dirty="0" smtClean="0"/>
          </a:p>
          <a:p>
            <a:r>
              <a:rPr lang="nb-NO" sz="2000" dirty="0" smtClean="0"/>
              <a:t>Fremtid: Alex </a:t>
            </a:r>
            <a:r>
              <a:rPr lang="nb-NO" sz="2000" dirty="0" err="1" smtClean="0"/>
              <a:t>Krivic</a:t>
            </a:r>
            <a:endParaRPr lang="nb-NO" sz="2000" dirty="0" smtClean="0"/>
          </a:p>
          <a:p>
            <a:r>
              <a:rPr lang="nb-NO" sz="2000" dirty="0" smtClean="0"/>
              <a:t>Lego: </a:t>
            </a:r>
            <a:r>
              <a:rPr lang="nb-NO" sz="2000" dirty="0">
                <a:hlinkClick r:id="rId4"/>
              </a:rPr>
              <a:t>Kelly Sikkema</a:t>
            </a:r>
            <a:r>
              <a:rPr lang="nb-NO" sz="2000" dirty="0"/>
              <a:t> </a:t>
            </a:r>
            <a:r>
              <a:rPr lang="nb-NO" sz="2000" dirty="0" err="1"/>
              <a:t>on</a:t>
            </a:r>
            <a:r>
              <a:rPr lang="nb-NO" sz="2000" dirty="0"/>
              <a:t> </a:t>
            </a:r>
            <a:r>
              <a:rPr lang="nb-NO" sz="2000" dirty="0">
                <a:hlinkClick r:id="rId5"/>
              </a:rPr>
              <a:t>Unsplash</a:t>
            </a:r>
            <a:endParaRPr lang="nb-NO" sz="2000" dirty="0"/>
          </a:p>
          <a:p>
            <a:endParaRPr lang="nb-NO" sz="1600" dirty="0"/>
          </a:p>
          <a:p>
            <a:endParaRPr lang="nb-NO" sz="1600" dirty="0"/>
          </a:p>
          <a:p>
            <a:r>
              <a:rPr lang="nb-NO" dirty="0"/>
              <a:t/>
            </a:r>
            <a:br>
              <a:rPr lang="nb-NO" dirty="0"/>
            </a:br>
            <a:endParaRPr lang="nb-NO" dirty="0"/>
          </a:p>
          <a:p>
            <a:endParaRPr lang="nb-NO" dirty="0"/>
          </a:p>
          <a:p>
            <a:endParaRPr lang="nb-NO" dirty="0"/>
          </a:p>
        </p:txBody>
      </p:sp>
    </p:spTree>
    <p:extLst>
      <p:ext uri="{BB962C8B-B14F-4D97-AF65-F5344CB8AC3E}">
        <p14:creationId xmlns:p14="http://schemas.microsoft.com/office/powerpoint/2010/main" val="1209802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a:p>
        </p:txBody>
      </p:sp>
      <p:pic>
        <p:nvPicPr>
          <p:cNvPr id="4" name="Plassholder for innhold 3"/>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340" r="-340"/>
          <a:stretch/>
        </p:blipFill>
        <p:spPr>
          <a:xfrm>
            <a:off x="-125506" y="-141194"/>
            <a:ext cx="12443012" cy="6999194"/>
          </a:xfrm>
          <a:prstGeom prst="rect">
            <a:avLst/>
          </a:prstGeom>
        </p:spPr>
      </p:pic>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131451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a:p>
        </p:txBody>
      </p:sp>
      <p:pic>
        <p:nvPicPr>
          <p:cNvPr id="6" name="Plassholder for innhold 3"/>
          <p:cNvPicPr>
            <a:picLocks noGrp="1" noRot="1" noChangeAspect="1" noMove="1" noResize="1" noEditPoints="1" noAdjustHandles="1" noChangeArrowheads="1" noChangeShapeType="1"/>
          </p:cNvPicPr>
          <p:nvPr>
            <p:ph type="pic" idx="1"/>
          </p:nvPr>
        </p:nvPicPr>
        <p:blipFill>
          <a:blip r:embed="rId3" cstate="email">
            <a:extLst>
              <a:ext uri="{28A0092B-C50C-407E-A947-70E740481C1C}">
                <a14:useLocalDpi xmlns:a14="http://schemas.microsoft.com/office/drawing/2010/main"/>
              </a:ext>
            </a:extLst>
          </a:blip>
          <a:srcRect t="-2431" b="-2431"/>
          <a:stretch>
            <a:fillRect/>
          </a:stretch>
        </p:blipFill>
        <p:spPr>
          <a:prstGeom prst="rect">
            <a:avLst/>
          </a:prstGeom>
        </p:spPr>
      </p:pic>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Tree>
    <p:extLst>
      <p:ext uri="{BB962C8B-B14F-4D97-AF65-F5344CB8AC3E}">
        <p14:creationId xmlns:p14="http://schemas.microsoft.com/office/powerpoint/2010/main" val="59403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a:p>
        </p:txBody>
      </p:sp>
      <p:pic>
        <p:nvPicPr>
          <p:cNvPr id="5" name="Plassholder for innhold 3"/>
          <p:cNvPicPr>
            <a:picLocks noGrp="1" noChangeAspect="1"/>
          </p:cNvPicPr>
          <p:nvPr>
            <p:ph type="pic" idx="1"/>
          </p:nvPr>
        </p:nvPicPr>
        <p:blipFill>
          <a:blip r:embed="rId3" cstate="email">
            <a:extLst>
              <a:ext uri="{28A0092B-C50C-407E-A947-70E740481C1C}">
                <a14:useLocalDpi xmlns:a14="http://schemas.microsoft.com/office/drawing/2010/main"/>
              </a:ext>
            </a:extLst>
          </a:blip>
          <a:srcRect t="-2569" b="-2569"/>
          <a:stretch>
            <a:fillRect/>
          </a:stretch>
        </p:blipFill>
        <p:spPr>
          <a:xfrm>
            <a:off x="-2693895" y="-335337"/>
            <a:ext cx="15226553" cy="8564936"/>
          </a:xfrm>
        </p:spPr>
      </p:pic>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102599" y="2295525"/>
            <a:ext cx="3358573" cy="1460500"/>
          </a:xfrm>
        </p:spPr>
        <p:txBody>
          <a:bodyPr/>
          <a:lstStyle/>
          <a:p>
            <a:r>
              <a:rPr lang="nb-NO" dirty="0" smtClean="0"/>
              <a:t>Statistikk fra FN</a:t>
            </a:r>
            <a:endParaRPr lang="nb-NO" dirty="0"/>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04894" y="0"/>
            <a:ext cx="5243314" cy="6991085"/>
          </a:xfrm>
        </p:spPr>
      </p:pic>
    </p:spTree>
    <p:extLst>
      <p:ext uri="{BB962C8B-B14F-4D97-AF65-F5344CB8AC3E}">
        <p14:creationId xmlns:p14="http://schemas.microsoft.com/office/powerpoint/2010/main" val="153378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F49E89FE-AB51-BD4B-A525-9D721A0EC598}"/>
              </a:ext>
            </a:extLst>
          </p:cNvPr>
          <p:cNvSpPr>
            <a:spLocks noGrp="1"/>
          </p:cNvSpPr>
          <p:nvPr>
            <p:ph type="title"/>
          </p:nvPr>
        </p:nvSpPr>
        <p:spPr>
          <a:xfrm>
            <a:off x="650840" y="1023803"/>
            <a:ext cx="10993584" cy="1325563"/>
          </a:xfrm>
        </p:spPr>
        <p:txBody>
          <a:bodyPr>
            <a:normAutofit fontScale="90000"/>
          </a:bodyPr>
          <a:lstStyle/>
          <a:p>
            <a:r>
              <a:rPr lang="nb-NO" dirty="0">
                <a:solidFill>
                  <a:srgbClr val="FF0000"/>
                </a:solidFill>
              </a:rPr>
              <a:t>I løpet av de siste 20 årene er andelen av verdens befolkning som lever i ekstrem fattigdom...</a:t>
            </a:r>
            <a:r>
              <a:rPr lang="nb-NO" dirty="0"/>
              <a:t/>
            </a:r>
            <a:br>
              <a:rPr lang="nb-NO" dirty="0"/>
            </a:br>
            <a:endParaRPr lang="nb-NO" dirty="0"/>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9CCB6C96-CDDD-A849-ACDD-B76DFF5F056F}"/>
              </a:ext>
            </a:extLst>
          </p:cNvPr>
          <p:cNvSpPr>
            <a:spLocks noGrp="1"/>
          </p:cNvSpPr>
          <p:nvPr>
            <p:ph idx="1"/>
          </p:nvPr>
        </p:nvSpPr>
        <p:spPr>
          <a:xfrm>
            <a:off x="581889" y="2349366"/>
            <a:ext cx="10993584" cy="3899766"/>
          </a:xfrm>
        </p:spPr>
        <p:txBody>
          <a:bodyPr>
            <a:normAutofit/>
          </a:bodyPr>
          <a:lstStyle/>
          <a:p>
            <a:endParaRPr lang="nb-NO" sz="3200" dirty="0"/>
          </a:p>
        </p:txBody>
      </p:sp>
      <p:sp>
        <p:nvSpPr>
          <p:cNvPr id="4" name="Plassholder for innhold 2"/>
          <p:cNvSpPr txBox="1">
            <a:spLocks/>
          </p:cNvSpPr>
          <p:nvPr/>
        </p:nvSpPr>
        <p:spPr>
          <a:xfrm>
            <a:off x="1712384" y="3231885"/>
            <a:ext cx="78867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A: nesten fordoblet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B: mer eller mindre uforandret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smtClean="0">
                <a:ln>
                  <a:noFill/>
                </a:ln>
                <a:solidFill>
                  <a:schemeClr val="tx1"/>
                </a:solidFill>
                <a:effectLst/>
                <a:uLnTx/>
                <a:uFillTx/>
                <a:latin typeface="+mn-lt"/>
                <a:ea typeface="+mn-ea"/>
                <a:cs typeface="+mn-cs"/>
              </a:rPr>
              <a:t>C: nesten halvert </a:t>
            </a:r>
            <a:endParaRPr kumimoji="0" lang="nb-NO"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l venstre 4"/>
          <p:cNvSpPr/>
          <p:nvPr/>
        </p:nvSpPr>
        <p:spPr>
          <a:xfrm>
            <a:off x="5288831" y="4299249"/>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2299</TotalTime>
  <Words>1601</Words>
  <Application>Microsoft Macintosh PowerPoint</Application>
  <PresentationFormat>Widescreen</PresentationFormat>
  <Paragraphs>166</Paragraphs>
  <Slides>21</Slides>
  <Notes>21</Notes>
  <HiddenSlides>0</HiddenSlides>
  <MMClips>0</MMClips>
  <ScaleCrop>false</ScaleCrop>
  <HeadingPairs>
    <vt:vector size="6" baseType="variant">
      <vt:variant>
        <vt:lpstr>Brukte skrifter</vt:lpstr>
      </vt:variant>
      <vt:variant>
        <vt:i4>7</vt:i4>
      </vt:variant>
      <vt:variant>
        <vt:lpstr>Tema</vt:lpstr>
      </vt:variant>
      <vt:variant>
        <vt:i4>4</vt:i4>
      </vt:variant>
      <vt:variant>
        <vt:lpstr>Lysbildetitler</vt:lpstr>
      </vt:variant>
      <vt:variant>
        <vt:i4>21</vt:i4>
      </vt:variant>
    </vt:vector>
  </HeadingPairs>
  <TitlesOfParts>
    <vt:vector size="32" baseType="lpstr">
      <vt:lpstr>Calibri</vt:lpstr>
      <vt:lpstr>Calibri Light</vt:lpstr>
      <vt:lpstr>Century Gothic</vt:lpstr>
      <vt:lpstr>Georgia</vt:lpstr>
      <vt:lpstr>Verdana</vt:lpstr>
      <vt:lpstr>Wingdings</vt:lpstr>
      <vt:lpstr>Arial</vt:lpstr>
      <vt:lpstr>4_Office-tema</vt:lpstr>
      <vt:lpstr>5_Office-tema</vt:lpstr>
      <vt:lpstr>3_Office-tema</vt:lpstr>
      <vt:lpstr>6_Office-tema</vt:lpstr>
      <vt:lpstr>Framtid og drømmer</vt:lpstr>
      <vt:lpstr>PowerPoint-presentasjon</vt:lpstr>
      <vt:lpstr>PowerPoint-presentasjon</vt:lpstr>
      <vt:lpstr>PowerPoint-presentasjon</vt:lpstr>
      <vt:lpstr>PowerPoint-presentasjon</vt:lpstr>
      <vt:lpstr>PowerPoint-presentasjon</vt:lpstr>
      <vt:lpstr>PowerPoint-presentasjon</vt:lpstr>
      <vt:lpstr>Statistikk fra FN</vt:lpstr>
      <vt:lpstr>I løpet av de siste 20 årene er andelen av verdens befolkning som lever i ekstrem fattigdom... </vt:lpstr>
      <vt:lpstr>Hvor bor størstedelen av verdens befolkning? </vt:lpstr>
      <vt:lpstr>Hvordan har antall dødsfall per år som følge av naturkatastrofer endret seg i løpet av de siste 100 årene? </vt:lpstr>
      <vt:lpstr>I følge FN kommer jordens befolkning til å øke med 4 milliarder mennesker frem til 2100. Hva er den viktigste årsaken til denne økningen? </vt:lpstr>
      <vt:lpstr>Globale klimaeksperter mener at gjennomsnittstemperaturen i verden i løpet av de neste 100 årene vil... </vt:lpstr>
      <vt:lpstr>Dårlige ting på vei nedover</vt:lpstr>
      <vt:lpstr>Gode ting på vei oppover</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46</cp:revision>
  <dcterms:created xsi:type="dcterms:W3CDTF">2020-05-29T10:04:21Z</dcterms:created>
  <dcterms:modified xsi:type="dcterms:W3CDTF">2020-07-30T07:49:46Z</dcterms:modified>
</cp:coreProperties>
</file>