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90" r:id="rId2"/>
    <p:sldMasterId id="2147483683" r:id="rId3"/>
    <p:sldMasterId id="2147483659" r:id="rId4"/>
    <p:sldMasterId id="2147483675" r:id="rId5"/>
  </p:sldMasterIdLst>
  <p:notesMasterIdLst>
    <p:notesMasterId r:id="rId30"/>
  </p:notesMasterIdLst>
  <p:sldIdLst>
    <p:sldId id="261" r:id="rId6"/>
    <p:sldId id="305" r:id="rId7"/>
    <p:sldId id="309" r:id="rId8"/>
    <p:sldId id="279" r:id="rId9"/>
    <p:sldId id="304" r:id="rId10"/>
    <p:sldId id="272" r:id="rId11"/>
    <p:sldId id="274" r:id="rId12"/>
    <p:sldId id="273" r:id="rId13"/>
    <p:sldId id="285" r:id="rId14"/>
    <p:sldId id="287" r:id="rId15"/>
    <p:sldId id="303" r:id="rId16"/>
    <p:sldId id="298" r:id="rId17"/>
    <p:sldId id="294" r:id="rId18"/>
    <p:sldId id="301" r:id="rId19"/>
    <p:sldId id="296" r:id="rId20"/>
    <p:sldId id="302" r:id="rId21"/>
    <p:sldId id="307" r:id="rId22"/>
    <p:sldId id="308" r:id="rId23"/>
    <p:sldId id="363" r:id="rId24"/>
    <p:sldId id="289" r:id="rId25"/>
    <p:sldId id="290" r:id="rId26"/>
    <p:sldId id="364" r:id="rId27"/>
    <p:sldId id="266" r:id="rId28"/>
    <p:sldId id="270" r:id="rId29"/>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89296"/>
  </p:normalViewPr>
  <p:slideViewPr>
    <p:cSldViewPr snapToGrid="0" snapToObjects="1">
      <p:cViewPr varScale="1">
        <p:scale>
          <a:sx n="110" d="100"/>
          <a:sy n="110" d="100"/>
        </p:scale>
        <p:origin x="96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E808E-F8C8-374C-803F-DE63CFEDEEC3}" type="datetimeFigureOut">
              <a:rPr lang="nb-NO" smtClean="0"/>
              <a:t>09.11.2023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49982-5B81-874C-B881-1EDA19FBF855}" type="slidenum">
              <a:rPr lang="nb-NO" smtClean="0"/>
              <a:t>‹#›</a:t>
            </a:fld>
            <a:endParaRPr lang="nb-NO"/>
          </a:p>
        </p:txBody>
      </p:sp>
    </p:spTree>
    <p:extLst>
      <p:ext uri="{BB962C8B-B14F-4D97-AF65-F5344CB8AC3E}">
        <p14:creationId xmlns:p14="http://schemas.microsoft.com/office/powerpoint/2010/main" val="403310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no/users/Robfoto-2051168/?utm_source=link-attribution&amp;utm_medium=referral&amp;utm_campaign=image&amp;utm_content=12126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121261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Robuste Barn-undervisningen lærer vi om søvn</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 vil at både barn og voksne skal forstå søvnens superkraft. Søvn er faktisk viktigere for helsen vår enn kosthold og trening. Du kan hjelpe barnet ditt til bedre humør, bli mindre syk, bli smartere, lære mer og tåle mer om du sørger for at barnet ditt får nok søvn. Du kan hjelpe deg selv til en bedre hverdag med bedre psykisk og fysisk helse, om du sover nok.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1</a:t>
            </a:fld>
            <a:endParaRPr lang="nb-NO"/>
          </a:p>
        </p:txBody>
      </p:sp>
    </p:spTree>
    <p:extLst>
      <p:ext uri="{BB962C8B-B14F-4D97-AF65-F5344CB8AC3E}">
        <p14:creationId xmlns:p14="http://schemas.microsoft.com/office/powerpoint/2010/main" val="199928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Når barnet ditt sover for lite, blir barnet mer følsomt.</a:t>
            </a:r>
            <a:r>
              <a:rPr lang="nb-NO" sz="1800" dirty="0">
                <a:effectLst/>
                <a:latin typeface="Calibri" panose="020F0502020204030204" pitchFamily="34" charset="0"/>
                <a:ea typeface="Calibri" panose="020F0502020204030204" pitchFamily="34" charset="0"/>
                <a:cs typeface="Calibri" panose="020F0502020204030204" pitchFamily="34" charset="0"/>
              </a:rPr>
              <a:t> Det er helt reelt, og ikke bare psykisk. Med lite søvn får du faktisk mer vondt og mer smerte når du slår deg. Det er fordi smerte-systemet blir mer følsomt av søvnunderskudd.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første du bør tenke om barnet har en dårlig dag og er trist, </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sliten og lei, er: ”Har barnet mitt sovet nok i det siste?” Søvnunderskudd og tristhetsfølelse henger sammen. Lite søvn gir økt risiko for både angst og depresjon</a:t>
            </a: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stjeler lykkefølelse fra oss selv ved å prioritere bort søvn.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11</a:t>
            </a:fld>
            <a:endParaRPr lang="nb-NO"/>
          </a:p>
        </p:txBody>
      </p:sp>
    </p:spTree>
    <p:extLst>
      <p:ext uri="{BB962C8B-B14F-4D97-AF65-F5344CB8AC3E}">
        <p14:creationId xmlns:p14="http://schemas.microsoft.com/office/powerpoint/2010/main" val="42261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 gjør at kroppen skjønner når den skal sove? </a:t>
            </a:r>
            <a:r>
              <a:rPr lang="nb-NO" sz="1800" dirty="0">
                <a:effectLst/>
                <a:latin typeface="Calibri" panose="020F0502020204030204" pitchFamily="34" charset="0"/>
                <a:ea typeface="Calibri" panose="020F0502020204030204" pitchFamily="34" charset="0"/>
                <a:cs typeface="Calibri" panose="020F0502020204030204" pitchFamily="34" charset="0"/>
              </a:rPr>
              <a:t>Om kvelden lager kroppen et søvnighetsstoff – søvnhormonet </a:t>
            </a:r>
            <a:r>
              <a:rPr lang="nb-NO" sz="1800" dirty="0" err="1">
                <a:effectLst/>
                <a:latin typeface="Calibri" panose="020F0502020204030204" pitchFamily="34" charset="0"/>
                <a:ea typeface="Calibri" panose="020F0502020204030204" pitchFamily="34" charset="0"/>
                <a:cs typeface="Calibri" panose="020F0502020204030204" pitchFamily="34" charset="0"/>
              </a:rPr>
              <a:t>melatonin</a:t>
            </a:r>
            <a:r>
              <a:rPr lang="nb-NO" sz="1800" dirty="0">
                <a:effectLst/>
                <a:latin typeface="Calibri" panose="020F0502020204030204" pitchFamily="34" charset="0"/>
                <a:ea typeface="Calibri" panose="020F0502020204030204" pitchFamily="34" charset="0"/>
                <a:cs typeface="Calibri" panose="020F0502020204030204" pitchFamily="34" charset="0"/>
              </a:rPr>
              <a:t>. </a:t>
            </a:r>
            <a:r>
              <a:rPr lang="nb-NO" sz="1800" dirty="0" err="1">
                <a:effectLst/>
                <a:latin typeface="Calibri" panose="020F0502020204030204" pitchFamily="34" charset="0"/>
                <a:ea typeface="Calibri" panose="020F0502020204030204" pitchFamily="34" charset="0"/>
                <a:cs typeface="Calibri" panose="020F0502020204030204" pitchFamily="34" charset="0"/>
              </a:rPr>
              <a:t>Melatoninet</a:t>
            </a:r>
            <a:r>
              <a:rPr lang="nb-NO" sz="1800" dirty="0">
                <a:effectLst/>
                <a:latin typeface="Calibri" panose="020F0502020204030204" pitchFamily="34" charset="0"/>
                <a:ea typeface="Calibri" panose="020F0502020204030204" pitchFamily="34" charset="0"/>
                <a:cs typeface="Calibri" panose="020F0502020204030204" pitchFamily="34" charset="0"/>
              </a:rPr>
              <a:t> roper ut til hele kroppen: Nå er det mørkt! Nå er det kveld! Gjør klar til å sove!  Og så blir kroppen slapp og søvnig.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12</a:t>
            </a:fld>
            <a:endParaRPr lang="nb-NO"/>
          </a:p>
        </p:txBody>
      </p:sp>
    </p:spTree>
    <p:extLst>
      <p:ext uri="{BB962C8B-B14F-4D97-AF65-F5344CB8AC3E}">
        <p14:creationId xmlns:p14="http://schemas.microsoft.com/office/powerpoint/2010/main" val="273388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Men det finnes noe som kan stjele søvnen til barnet ditt. Det blå lyset. Blått lys kommer fra sola, fra dagslys, fra tv, pc, </a:t>
            </a:r>
            <a:r>
              <a:rPr lang="nb-NO" sz="1800" dirty="0" err="1">
                <a:effectLst/>
                <a:latin typeface="Calibri" panose="020F0502020204030204" pitchFamily="34" charset="0"/>
                <a:ea typeface="Calibri" panose="020F0502020204030204" pitchFamily="34" charset="0"/>
              </a:rPr>
              <a:t>ipad</a:t>
            </a:r>
            <a:r>
              <a:rPr lang="nb-NO" sz="1800" dirty="0">
                <a:effectLst/>
                <a:latin typeface="Calibri" panose="020F0502020204030204" pitchFamily="34" charset="0"/>
                <a:ea typeface="Calibri" panose="020F0502020204030204" pitchFamily="34" charset="0"/>
              </a:rPr>
              <a:t> og telefon. Når det blå lyset kommer på øynene våre, tror kroppen at det er dag, og så stopper kroppen å lage søvnighetsstoffet </a:t>
            </a:r>
            <a:r>
              <a:rPr lang="nb-NO" sz="1800" dirty="0" err="1">
                <a:effectLst/>
                <a:latin typeface="Calibri" panose="020F0502020204030204" pitchFamily="34" charset="0"/>
                <a:ea typeface="Calibri" panose="020F0502020204030204" pitchFamily="34" charset="0"/>
              </a:rPr>
              <a:t>melatonin</a:t>
            </a:r>
            <a:r>
              <a:rPr lang="nb-NO" sz="1800" dirty="0">
                <a:effectLst/>
                <a:latin typeface="Calibri" panose="020F0502020204030204" pitchFamily="34" charset="0"/>
                <a:ea typeface="Calibri" panose="020F0502020204030204" pitchFamily="34" charset="0"/>
              </a:rPr>
              <a:t>. </a:t>
            </a:r>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13</a:t>
            </a:fld>
            <a:endParaRPr lang="nb-NO"/>
          </a:p>
        </p:txBody>
      </p:sp>
    </p:spTree>
    <p:extLst>
      <p:ext uri="{BB962C8B-B14F-4D97-AF65-F5344CB8AC3E}">
        <p14:creationId xmlns:p14="http://schemas.microsoft.com/office/powerpoint/2010/main" val="322546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Derfor er det dumt å la barn kikke på telefonen eller </a:t>
            </a:r>
            <a:r>
              <a:rPr lang="nb-NO" sz="1800" dirty="0" err="1">
                <a:effectLst/>
                <a:latin typeface="Calibri" panose="020F0502020204030204" pitchFamily="34" charset="0"/>
                <a:ea typeface="Calibri" panose="020F0502020204030204" pitchFamily="34" charset="0"/>
                <a:cs typeface="Calibri" panose="020F0502020204030204" pitchFamily="34" charset="0"/>
              </a:rPr>
              <a:t>ipad</a:t>
            </a:r>
            <a:r>
              <a:rPr lang="nb-NO" sz="1800" dirty="0">
                <a:effectLst/>
                <a:latin typeface="Calibri" panose="020F0502020204030204" pitchFamily="34" charset="0"/>
                <a:ea typeface="Calibri" panose="020F0502020204030204" pitchFamily="34" charset="0"/>
                <a:cs typeface="Calibri" panose="020F0502020204030204" pitchFamily="34" charset="0"/>
              </a:rPr>
              <a:t> i sengen.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Det er heller ikke lurt å la barn spille dataspill rett før leggetid. Det blå lyset fra skjermene vekker hjernen, så det tar mye lengre tid å sovne, og søvnkvaliteten blir dårligere om natten. Dette gjelder også oss voksne.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14</a:t>
            </a:fld>
            <a:endParaRPr lang="nb-NO"/>
          </a:p>
        </p:txBody>
      </p:sp>
    </p:spTree>
    <p:extLst>
      <p:ext uri="{BB962C8B-B14F-4D97-AF65-F5344CB8AC3E}">
        <p14:creationId xmlns:p14="http://schemas.microsoft.com/office/powerpoint/2010/main" val="20351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rPr>
              <a:t>En annen måte å vekke hjernen på er å snakke </a:t>
            </a:r>
            <a:r>
              <a:rPr lang="nb-NO" sz="1800" dirty="0">
                <a:effectLst/>
                <a:latin typeface="Calibri" panose="020F0502020204030204" pitchFamily="34" charset="0"/>
                <a:ea typeface="Calibri" panose="020F0502020204030204" pitchFamily="34" charset="0"/>
              </a:rPr>
              <a:t>mye om problemer rett før legging. Krangling er en skikkelig søvntyv, som setter i gang både adrenalin og tankekjør. Det gjelder å hjelpe kropp og hjerne til å roe ned om kvelden.</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15</a:t>
            </a:fld>
            <a:endParaRPr lang="nb-NO"/>
          </a:p>
        </p:txBody>
      </p:sp>
    </p:spTree>
    <p:extLst>
      <p:ext uri="{BB962C8B-B14F-4D97-AF65-F5344CB8AC3E}">
        <p14:creationId xmlns:p14="http://schemas.microsoft.com/office/powerpoint/2010/main" val="360300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rPr>
              <a:t>Søvn er faktisk viktigere enn mat og trening både for små og store. </a:t>
            </a:r>
            <a:r>
              <a:rPr lang="nb-NO" sz="1800" dirty="0">
                <a:effectLst/>
                <a:latin typeface="Calibri" panose="020F0502020204030204" pitchFamily="34" charset="0"/>
                <a:ea typeface="Calibri" panose="020F0502020204030204" pitchFamily="34" charset="0"/>
              </a:rPr>
              <a:t>Uten nok søvn virker ikke maten eller treningen som den skal</a:t>
            </a:r>
            <a:r>
              <a:rPr lang="nb-NO" sz="1800" b="1" dirty="0">
                <a:effectLst/>
                <a:latin typeface="Calibri" panose="020F0502020204030204" pitchFamily="34" charset="0"/>
                <a:ea typeface="Calibri" panose="020F0502020204030204" pitchFamily="34" charset="0"/>
              </a:rPr>
              <a:t>.  </a:t>
            </a:r>
            <a:r>
              <a:rPr lang="nb-NO" sz="1800" dirty="0">
                <a:effectLst/>
                <a:latin typeface="Calibri" panose="020F0502020204030204" pitchFamily="34" charset="0"/>
                <a:ea typeface="Calibri" panose="020F0502020204030204" pitchFamily="34" charset="0"/>
              </a:rPr>
              <a:t>Så noe av det smarteste vi foreldre gjør, er å hjelpe barn til å bli glad i å sove.</a:t>
            </a:r>
            <a:r>
              <a:rPr lang="nb-NO" sz="1800" b="1" dirty="0">
                <a:effectLst/>
                <a:latin typeface="Calibri" panose="020F0502020204030204" pitchFamily="34" charset="0"/>
                <a:ea typeface="Calibri" panose="020F0502020204030204" pitchFamily="34" charset="0"/>
              </a:rPr>
              <a:t> </a:t>
            </a:r>
            <a:endParaRPr lang="nb-NO" sz="2800" dirty="0">
              <a:effectLst/>
            </a:endParaRPr>
          </a:p>
          <a:p>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16</a:t>
            </a:fld>
            <a:endParaRPr lang="nb-NO"/>
          </a:p>
        </p:txBody>
      </p:sp>
    </p:spTree>
    <p:extLst>
      <p:ext uri="{BB962C8B-B14F-4D97-AF65-F5344CB8AC3E}">
        <p14:creationId xmlns:p14="http://schemas.microsoft.com/office/powerpoint/2010/main" val="126823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Hvor mye søvn trenger barnet ditt?</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Barn i 5-7 års alderen trenger mellom 11-13 timer søvn og bør legge seg i 19.00 - tiden. </a:t>
            </a:r>
            <a:r>
              <a:rPr lang="nb-NO"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Barn i 8-9 års alderen trenger mellom 10-11 timer søvn og bør legge seg i 19.00/19.30 - tiden.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18</a:t>
            </a:fld>
            <a:endParaRPr lang="nb-NO"/>
          </a:p>
        </p:txBody>
      </p:sp>
    </p:spTree>
    <p:extLst>
      <p:ext uri="{BB962C8B-B14F-4D97-AF65-F5344CB8AC3E}">
        <p14:creationId xmlns:p14="http://schemas.microsoft.com/office/powerpoint/2010/main" val="347625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20</a:t>
            </a:fld>
            <a:endParaRPr lang="nb-NO"/>
          </a:p>
        </p:txBody>
      </p:sp>
    </p:spTree>
    <p:extLst>
      <p:ext uri="{BB962C8B-B14F-4D97-AF65-F5344CB8AC3E}">
        <p14:creationId xmlns:p14="http://schemas.microsoft.com/office/powerpoint/2010/main" val="329018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21</a:t>
            </a:fld>
            <a:endParaRPr lang="nb-NO"/>
          </a:p>
        </p:txBody>
      </p:sp>
    </p:spTree>
    <p:extLst>
      <p:ext uri="{BB962C8B-B14F-4D97-AF65-F5344CB8AC3E}">
        <p14:creationId xmlns:p14="http://schemas.microsoft.com/office/powerpoint/2010/main" val="403329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bruker en tredjedel av livet på å sove.</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Hvorfor lærer vi ikke mer om noe vi bruker en tredjedel av livet på? Lite søvn er et helseproblem både for barn og voksne. Vi trenger å lære mer om søvn, alle sammen.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nb-NO" sz="1200" b="1"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extLst>
      <p:ext uri="{BB962C8B-B14F-4D97-AF65-F5344CB8AC3E}">
        <p14:creationId xmlns:p14="http://schemas.microsoft.com/office/powerpoint/2010/main" val="1806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Kroppen vasker seg selv</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på innsiden når vi sover. </a:t>
            </a:r>
            <a:r>
              <a:rPr lang="nb-NO" sz="1800" dirty="0">
                <a:effectLst/>
                <a:latin typeface="Calibri" panose="020F0502020204030204" pitchFamily="34" charset="0"/>
                <a:ea typeface="Calibri" panose="020F0502020204030204" pitchFamily="34" charset="0"/>
                <a:cs typeface="Calibri" panose="020F0502020204030204" pitchFamily="34" charset="0"/>
              </a:rPr>
              <a:t>Tenk på kroppen som en fabrikk som arbeider hele dagen. Det har hopet seg opp med trøtthetsstoffer. Men så skjer det magiske</a:t>
            </a:r>
            <a:r>
              <a:rPr lang="nb-NO" sz="1800">
                <a:effectLst/>
                <a:latin typeface="Calibri" panose="020F0502020204030204" pitchFamily="34" charset="0"/>
                <a:ea typeface="Calibri" panose="020F0502020204030204" pitchFamily="34" charset="0"/>
                <a:cs typeface="Calibri" panose="020F0502020204030204" pitchFamily="34" charset="0"/>
              </a:rPr>
              <a:t>. </a:t>
            </a:r>
            <a:r>
              <a:rPr lang="nb-NO"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Søvnen </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fjerner skitten fra dagen før så vi orker mer. Celler blir reparert og fornyet. Men det forutsetter at vi faktisk sover. Det er da det skjer.</a:t>
            </a:r>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Det er når barn sover at de vokser</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ikke om dagen.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4</a:t>
            </a:fld>
            <a:endParaRPr lang="nb-NO"/>
          </a:p>
        </p:txBody>
      </p:sp>
    </p:spTree>
    <p:extLst>
      <p:ext uri="{BB962C8B-B14F-4D97-AF65-F5344CB8AC3E}">
        <p14:creationId xmlns:p14="http://schemas.microsoft.com/office/powerpoint/2010/main" val="404547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 og med hjernen blir vasket.</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Hjernecellene våre skrumper gradvis inn i løpet av dagen, nesten som en svamp som klemmes tom for vann. (Ta frem en svamp). Dette er en morgenfrisk hjerne. I løpet av dagen bruker vi opp vannet og glukosen, slik at om kvelden ligner hjernen vår på en sammentrykket svamp. Den ser ut som om den har fått  en hjerneskade. Det er ikke rart at vi kan tenke og føle mye trist om kvelden. Hjernen fungerer faktisk ikke så godt da. Den orker ikke mer, den er naturlig deprimert. Den trenger å sove. I søvnen blir cellene vasket og skylt, og får tilført ny næring (glukose) slik at hjernen er frisk og fin om morgenen, lik en svamp som har fått påfyll av vann.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Bildet er tatt av </a:t>
            </a:r>
            <a:r>
              <a:rPr lang="nb-NO" u="sng" dirty="0">
                <a:hlinkClick r:id="rId3"/>
              </a:rPr>
              <a:t>Robert Fotograf</a:t>
            </a:r>
            <a:r>
              <a:rPr lang="nb-NO" dirty="0"/>
              <a:t> fra </a:t>
            </a:r>
            <a:r>
              <a:rPr lang="nb-NO" u="sng" dirty="0">
                <a:hlinkClick r:id="rId4"/>
              </a:rPr>
              <a:t>Pixabay</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256124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Vi trenger å sove nok for å bli smarte.</a:t>
            </a:r>
            <a:r>
              <a:rPr lang="nb-NO" sz="1800" dirty="0">
                <a:effectLst/>
                <a:latin typeface="Calibri" panose="020F0502020204030204" pitchFamily="34" charset="0"/>
                <a:ea typeface="Calibri" panose="020F0502020204030204" pitchFamily="34" charset="0"/>
                <a:cs typeface="Calibri" panose="020F0502020204030204" pitchFamily="34" charset="0"/>
              </a:rPr>
              <a:t> Tenk deg at hjernen har et venterom som tar imot alt du lærer. Dette venterommet ligner på en sjøhest og er ikke særlig stort (venterommet heter </a:t>
            </a:r>
            <a:r>
              <a:rPr lang="nb-NO" sz="1800" dirty="0" err="1">
                <a:effectLst/>
                <a:latin typeface="Calibri" panose="020F0502020204030204" pitchFamily="34" charset="0"/>
                <a:ea typeface="Calibri" panose="020F0502020204030204" pitchFamily="34" charset="0"/>
                <a:cs typeface="Calibri" panose="020F0502020204030204" pitchFamily="34" charset="0"/>
              </a:rPr>
              <a:t>hippocampus</a:t>
            </a:r>
            <a:r>
              <a:rPr lang="nb-NO" sz="1800" dirty="0">
                <a:effectLst/>
                <a:latin typeface="Calibri" panose="020F0502020204030204" pitchFamily="34" charset="0"/>
                <a:ea typeface="Calibri" panose="020F0502020204030204" pitchFamily="34" charset="0"/>
                <a:cs typeface="Calibri" panose="020F0502020204030204" pitchFamily="34" charset="0"/>
              </a:rPr>
              <a:t>). Hva skjer når det blir helt fullt? Da begynner vi å glemme. Men hjernen er jo kjempestor! Hva kan vi gjøre for å flytte det nye vi lærer fra sjøhest-venterommet til det store biblioteket i hjernen?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850D5744-5A31-C948-9C8A-9EAFED7F7BB9}" type="slidenum">
              <a:rPr lang="nb-NO" smtClean="0"/>
              <a:t>6</a:t>
            </a:fld>
            <a:endParaRPr lang="nb-NO"/>
          </a:p>
        </p:txBody>
      </p:sp>
    </p:spTree>
    <p:extLst>
      <p:ext uri="{BB962C8B-B14F-4D97-AF65-F5344CB8AC3E}">
        <p14:creationId xmlns:p14="http://schemas.microsoft.com/office/powerpoint/2010/main" val="111209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Vi kan sove! Det er søvnen som flytter det vi vil huske fra «sjøhest – venterommet» til «det store biblioteket». Å sove er som å sette i gang store flyttebølger. Minnene blir flyttet til et trygt og sikkert sted i hjernens bibliotek. Det vi lærer blir sortert, ryddet, og lagret.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effectLst/>
                <a:latin typeface="Calibri" panose="020F0502020204030204" pitchFamily="34" charset="0"/>
                <a:ea typeface="Calibri" panose="020F0502020204030204" pitchFamily="34" charset="0"/>
                <a:cs typeface="Calibri" panose="020F0502020204030204" pitchFamily="34" charset="0"/>
              </a:rPr>
              <a:t>Derfor er det sånn at jo mer vi sover, jo smartere blir vi.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850D5744-5A31-C948-9C8A-9EAFED7F7BB9}" type="slidenum">
              <a:rPr lang="nb-NO" smtClean="0"/>
              <a:t>7</a:t>
            </a:fld>
            <a:endParaRPr lang="nb-NO"/>
          </a:p>
        </p:txBody>
      </p:sp>
    </p:spTree>
    <p:extLst>
      <p:ext uri="{BB962C8B-B14F-4D97-AF65-F5344CB8AC3E}">
        <p14:creationId xmlns:p14="http://schemas.microsoft.com/office/powerpoint/2010/main" val="43662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Å sove er som å trykke på lagringsknappen. </a:t>
            </a:r>
            <a:r>
              <a:rPr lang="nb-NO" sz="1800" dirty="0">
                <a:effectLst/>
                <a:latin typeface="Calibri" panose="020F0502020204030204" pitchFamily="34" charset="0"/>
                <a:ea typeface="Calibri" panose="020F0502020204030204" pitchFamily="34" charset="0"/>
                <a:cs typeface="Calibri" panose="020F0502020204030204" pitchFamily="34" charset="0"/>
              </a:rPr>
              <a:t>Om barnet ditt ikke sover, vil barnet glemme det nye det har lært. Det blir borte.</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Hver eneste dag lærer vi litt mer og øver oss på alt mulig. Det hjelper å øve, sier vi voksne.</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Det er bare nesten sant. Det er øvelse + søvn som gjør at vi lærer.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b="1" dirty="0">
              <a:effectLst/>
              <a:latin typeface="Calibri" panose="020F0502020204030204" pitchFamily="34" charset="0"/>
              <a:ea typeface="Calibri" panose="020F0502020204030204" pitchFamily="34" charset="0"/>
              <a:cs typeface="Calibri" panose="020F0502020204030204" pitchFamily="34"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850D5744-5A31-C948-9C8A-9EAFED7F7BB9}" type="slidenum">
              <a:rPr lang="nb-NO" smtClean="0"/>
              <a:t>8</a:t>
            </a:fld>
            <a:endParaRPr lang="nb-NO"/>
          </a:p>
        </p:txBody>
      </p:sp>
    </p:spTree>
    <p:extLst>
      <p:ext uri="{BB962C8B-B14F-4D97-AF65-F5344CB8AC3E}">
        <p14:creationId xmlns:p14="http://schemas.microsoft.com/office/powerpoint/2010/main" val="361829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Men hva er det verste som kan skje om barnet ditt sover for lite? At barnet ditt blir mer syk. </a:t>
            </a:r>
            <a:r>
              <a:rPr lang="nb-NO" sz="1800" dirty="0">
                <a:effectLst/>
                <a:latin typeface="Calibri" panose="020F0502020204030204" pitchFamily="34" charset="0"/>
                <a:ea typeface="Calibri" panose="020F0502020204030204" pitchFamily="34" charset="0"/>
                <a:cs typeface="Calibri" panose="020F0502020204030204" pitchFamily="34" charset="0"/>
              </a:rPr>
              <a:t>Om natten lager kroppen beskyttelsesstoffer for å forsvare oss mot bakterier og sykdom. Forsvarssystemet i kroppen lager «killer </a:t>
            </a:r>
            <a:r>
              <a:rPr lang="nb-NO" sz="1800" dirty="0" err="1">
                <a:effectLst/>
                <a:latin typeface="Calibri" panose="020F0502020204030204" pitchFamily="34" charset="0"/>
                <a:ea typeface="Calibri" panose="020F0502020204030204" pitchFamily="34" charset="0"/>
                <a:cs typeface="Calibri" panose="020F0502020204030204" pitchFamily="34" charset="0"/>
              </a:rPr>
              <a:t>cells</a:t>
            </a:r>
            <a:r>
              <a:rPr lang="nb-NO" sz="1800" dirty="0">
                <a:effectLst/>
                <a:latin typeface="Calibri" panose="020F0502020204030204" pitchFamily="34" charset="0"/>
                <a:ea typeface="Calibri" panose="020F0502020204030204" pitchFamily="34" charset="0"/>
                <a:cs typeface="Calibri" panose="020F0502020204030204" pitchFamily="34" charset="0"/>
              </a:rPr>
              <a:t>» om natten. Celler som kan drepe bakterier og virus. For hver time søvn barnet ditt får, jo flere drepeceller, og jo sterkere er forsvaret i kroppen når barnet våkner.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9</a:t>
            </a:fld>
            <a:endParaRPr lang="nb-NO"/>
          </a:p>
        </p:txBody>
      </p:sp>
    </p:spTree>
    <p:extLst>
      <p:ext uri="{BB962C8B-B14F-4D97-AF65-F5344CB8AC3E}">
        <p14:creationId xmlns:p14="http://schemas.microsoft.com/office/powerpoint/2010/main" val="106568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Når barnet ditt sover for lite, kan barnet føle seg både trøtt og syk. </a:t>
            </a:r>
            <a:r>
              <a:rPr lang="nb-NO" sz="1800" dirty="0">
                <a:effectLst/>
                <a:latin typeface="Calibri" panose="020F0502020204030204" pitchFamily="34" charset="0"/>
                <a:ea typeface="Calibri" panose="020F0502020204030204" pitchFamily="34" charset="0"/>
                <a:cs typeface="Calibri" panose="020F0502020204030204" pitchFamily="34" charset="0"/>
              </a:rPr>
              <a:t>Barnet kan få hodepine. Da er det fristende å gi smertestillende tabletter. Å ta hyppig – ukentlig - smertestillende er et økende problem blant barn og unge. Men hva hjelper det å ta piller, om problemet er for lite søvn?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10</a:t>
            </a:fld>
            <a:endParaRPr lang="nb-NO"/>
          </a:p>
        </p:txBody>
      </p:sp>
    </p:spTree>
    <p:extLst>
      <p:ext uri="{BB962C8B-B14F-4D97-AF65-F5344CB8AC3E}">
        <p14:creationId xmlns:p14="http://schemas.microsoft.com/office/powerpoint/2010/main" val="201402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dirty="0"/>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endParaRPr lang="nb-NO" dirty="0"/>
          </a:p>
        </p:txBody>
      </p:sp>
    </p:spTree>
    <p:extLst>
      <p:ext uri="{BB962C8B-B14F-4D97-AF65-F5344CB8AC3E}">
        <p14:creationId xmlns:p14="http://schemas.microsoft.com/office/powerpoint/2010/main" val="213715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3.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39073" y="5178174"/>
            <a:ext cx="8692787" cy="835943"/>
          </a:xfrm>
        </p:spPr>
        <p:txBody>
          <a:bodyPr/>
          <a:lstStyle/>
          <a:p>
            <a:r>
              <a:rPr lang="nb-NO" sz="4000" dirty="0"/>
              <a:t>Foreldremøte:</a:t>
            </a:r>
            <a:br>
              <a:rPr lang="nb-NO" sz="4800" dirty="0"/>
            </a:br>
            <a:r>
              <a:rPr lang="nb-NO" sz="5400" dirty="0"/>
              <a:t>Søvn som superkraft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4" descr="Et bilde som inneholder clip art, illustrasjon, tegning, Tegnefilm&#10;&#10;Automatisk generert beskrivelse">
            <a:extLst>
              <a:ext uri="{FF2B5EF4-FFF2-40B4-BE49-F238E27FC236}">
                <a16:creationId xmlns:a16="http://schemas.microsoft.com/office/drawing/2014/main" id="{C8AA5389-5ECE-7DE4-59F7-B3DAFD5F291E}"/>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p:blipFill>
        <p:spPr>
          <a:xfrm>
            <a:off x="732760" y="68263"/>
            <a:ext cx="9613643" cy="6721475"/>
          </a:xfrm>
          <a:noFill/>
        </p:spPr>
      </p:pic>
    </p:spTree>
    <p:extLst>
      <p:ext uri="{BB962C8B-B14F-4D97-AF65-F5344CB8AC3E}">
        <p14:creationId xmlns:p14="http://schemas.microsoft.com/office/powerpoint/2010/main" val="270381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1660AE16-D826-10C5-1876-1F6A69FCAE43}"/>
              </a:ext>
            </a:extLst>
          </p:cNvPr>
          <p:cNvSpPr>
            <a:spLocks noGrp="1"/>
          </p:cNvSpPr>
          <p:nvPr>
            <p:ph type="pic" idx="1"/>
          </p:nvPr>
        </p:nvSpPr>
        <p:spPr/>
        <p:txBody>
          <a:bodyPr/>
          <a:lstStyle/>
          <a:p>
            <a:endParaRPr lang="nb-NO"/>
          </a:p>
        </p:txBody>
      </p:sp>
      <p:pic>
        <p:nvPicPr>
          <p:cNvPr id="8" name="Plassholder for bilde 6" descr="Et bilde som inneholder kunst, tegning, maling, sketch&#10;&#10;Automatisk generert beskrivelse">
            <a:extLst>
              <a:ext uri="{FF2B5EF4-FFF2-40B4-BE49-F238E27FC236}">
                <a16:creationId xmlns:a16="http://schemas.microsoft.com/office/drawing/2014/main" id="{149BFD82-368B-B087-E7F7-E1BE906A91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373014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Et bilde som inneholder Menneskeansikt, Animasjon, tegnefilm, person&#10;&#10;Automatisk generert beskrivelse">
            <a:extLst>
              <a:ext uri="{FF2B5EF4-FFF2-40B4-BE49-F238E27FC236}">
                <a16:creationId xmlns:a16="http://schemas.microsoft.com/office/drawing/2014/main" id="{F7B39936-3CC9-CC23-6E92-D55E05EA2FC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pic>
        <p:nvPicPr>
          <p:cNvPr id="2" name="Plassholder for innhold 4" descr="Et bilde som inneholder clip art, tegning, tegnefilm, Barnekunst&#10;&#10;Automatisk generert beskrivelse">
            <a:extLst>
              <a:ext uri="{FF2B5EF4-FFF2-40B4-BE49-F238E27FC236}">
                <a16:creationId xmlns:a16="http://schemas.microsoft.com/office/drawing/2014/main" id="{1D7213F2-D794-697C-B852-47B51A832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06688" y="513324"/>
            <a:ext cx="2351257" cy="235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73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innendørs, person, klær, dataskjerm&#10;&#10;Automatisk generert beskrivelse">
            <a:extLst>
              <a:ext uri="{FF2B5EF4-FFF2-40B4-BE49-F238E27FC236}">
                <a16:creationId xmlns:a16="http://schemas.microsoft.com/office/drawing/2014/main" id="{23666CF2-5329-9F72-8DDF-86E5E1B2A75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166038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anime, tegnefilm, Menneskeansikt, Animasjon&#10;&#10;Automatisk generert beskrivelse">
            <a:extLst>
              <a:ext uri="{FF2B5EF4-FFF2-40B4-BE49-F238E27FC236}">
                <a16:creationId xmlns:a16="http://schemas.microsoft.com/office/drawing/2014/main" id="{3973E1DE-DD72-266C-60C7-6EFECBA1282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130056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gnefilm, Animasjon, Tegnefilm, Fiktiv karakter&#10;&#10;Automatisk generert beskrivelse">
            <a:extLst>
              <a:ext uri="{FF2B5EF4-FFF2-40B4-BE49-F238E27FC236}">
                <a16:creationId xmlns:a16="http://schemas.microsoft.com/office/drawing/2014/main" id="{611E8C82-C924-30EE-A0E2-CD71A04676D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47944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ssholder for innhold 13" descr="Et bilde som inneholder innendørs&#10;&#10;Automatisk generert beskrivelse">
            <a:extLst>
              <a:ext uri="{FF2B5EF4-FFF2-40B4-BE49-F238E27FC236}">
                <a16:creationId xmlns:a16="http://schemas.microsoft.com/office/drawing/2014/main" id="{5B45F89A-3F1B-C659-5C00-07C47CD1488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23394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0B5707-4B26-7ED6-28A2-CC34EDA055E9}"/>
              </a:ext>
            </a:extLst>
          </p:cNvPr>
          <p:cNvSpPr>
            <a:spLocks noGrp="1"/>
          </p:cNvSpPr>
          <p:nvPr>
            <p:ph type="title"/>
          </p:nvPr>
        </p:nvSpPr>
        <p:spPr/>
        <p:txBody>
          <a:bodyPr/>
          <a:lstStyle/>
          <a:p>
            <a:r>
              <a:rPr lang="nb-NO" dirty="0"/>
              <a:t>Hva kan du gjøre?</a:t>
            </a:r>
          </a:p>
        </p:txBody>
      </p:sp>
      <p:sp>
        <p:nvSpPr>
          <p:cNvPr id="3" name="Plassholder for innhold 2">
            <a:extLst>
              <a:ext uri="{FF2B5EF4-FFF2-40B4-BE49-F238E27FC236}">
                <a16:creationId xmlns:a16="http://schemas.microsoft.com/office/drawing/2014/main" id="{F4FB259E-D078-251B-D949-5D38EF83907D}"/>
              </a:ext>
            </a:extLst>
          </p:cNvPr>
          <p:cNvSpPr>
            <a:spLocks noGrp="1"/>
          </p:cNvSpPr>
          <p:nvPr>
            <p:ph idx="1"/>
          </p:nvPr>
        </p:nvSpPr>
        <p:spPr/>
        <p:txBody>
          <a:bodyPr/>
          <a:lstStyle/>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Begynn leggingen i tide. Det går et </a:t>
            </a:r>
            <a:r>
              <a:rPr lang="nb-NO" sz="2000" dirty="0" err="1">
                <a:solidFill>
                  <a:srgbClr val="000000"/>
                </a:solidFill>
                <a:effectLst/>
                <a:latin typeface="Calibri" panose="020F0502020204030204" pitchFamily="34" charset="0"/>
                <a:ea typeface="Times New Roman" panose="02020603050405020304" pitchFamily="18" charset="0"/>
                <a:cs typeface="Times New Roman (CS-brødtekst)"/>
              </a:rPr>
              <a:t>søvntog</a:t>
            </a: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 i timen sies det; prøv å rekke søvntoget. </a:t>
            </a:r>
            <a:endParaRPr lang="nb-NO" sz="20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Sett av tid til gode innsovingsritualer. </a:t>
            </a:r>
            <a:r>
              <a:rPr lang="nb-NO" sz="2000" b="1" dirty="0">
                <a:solidFill>
                  <a:srgbClr val="FF0000"/>
                </a:solidFill>
                <a:effectLst/>
                <a:ea typeface="Times New Roman" panose="02020603050405020304" pitchFamily="18" charset="0"/>
                <a:cs typeface="Times New Roman (CS-brødtekst)"/>
              </a:rPr>
              <a:t>Timene på sengekanten er verdt investeringen. </a:t>
            </a:r>
            <a:endParaRPr lang="nb-NO" sz="2000" b="1" dirty="0">
              <a:solidFill>
                <a:srgbClr val="FF0000"/>
              </a:solidFill>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Gjør rolige og koselige ting sammen. Spis litt mat. Spill et spill. Ha det </a:t>
            </a:r>
            <a:r>
              <a:rPr lang="nb-NO" sz="2000" b="1" dirty="0">
                <a:solidFill>
                  <a:srgbClr val="FF0000"/>
                </a:solidFill>
                <a:effectLst/>
                <a:latin typeface="Calibri" panose="020F0502020204030204" pitchFamily="34" charset="0"/>
                <a:ea typeface="Times New Roman" panose="02020603050405020304" pitchFamily="18" charset="0"/>
                <a:cs typeface="Times New Roman (CS-brødtekst)"/>
              </a:rPr>
              <a:t>hyggelig </a:t>
            </a: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på badet under kveldsstellet. </a:t>
            </a:r>
            <a:endParaRPr lang="nb-NO" sz="20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La barnet bruke soveklær, så kroppen skjønner at det er sovetid. </a:t>
            </a:r>
            <a:endParaRPr lang="nb-NO" sz="20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Les og syng for barnet ditt. </a:t>
            </a:r>
            <a:endParaRPr lang="nb-NO" sz="20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Ha det passelig mørkt og kaldt på soverommet. </a:t>
            </a:r>
            <a:endParaRPr lang="nb-NO" sz="2000" dirty="0">
              <a:effectLst/>
              <a:latin typeface="Arial" panose="020B0604020202020204" pitchFamily="34" charset="0"/>
              <a:ea typeface="Times New Roman" panose="02020603050405020304" pitchFamily="18" charset="0"/>
              <a:cs typeface="Times New Roman (CS-brødtekst)"/>
            </a:endParaRPr>
          </a:p>
          <a:p>
            <a:pPr marL="342900" lvl="0" indent="-342900" algn="l">
              <a:lnSpc>
                <a:spcPct val="115000"/>
              </a:lnSpc>
              <a:spcAft>
                <a:spcPts val="1000"/>
              </a:spcAft>
              <a:buFont typeface="Symbol" pitchFamily="2" charset="2"/>
              <a:buChar char=""/>
            </a:pPr>
            <a:r>
              <a:rPr lang="nb-NO" sz="2000" dirty="0">
                <a:solidFill>
                  <a:srgbClr val="000000"/>
                </a:solidFill>
                <a:effectLst/>
                <a:latin typeface="Calibri" panose="020F0502020204030204" pitchFamily="34" charset="0"/>
                <a:ea typeface="Times New Roman" panose="02020603050405020304" pitchFamily="18" charset="0"/>
                <a:cs typeface="Times New Roman (CS-brødtekst)"/>
              </a:rPr>
              <a:t>La gjerne barnet ligge inntil deg en liten stund. Kroppskontakt virker beroligende.</a:t>
            </a:r>
            <a:endParaRPr lang="nb-NO" sz="2000" dirty="0">
              <a:effectLst/>
              <a:latin typeface="Arial" panose="020B0604020202020204" pitchFamily="34" charset="0"/>
              <a:ea typeface="Times New Roman" panose="02020603050405020304" pitchFamily="18" charset="0"/>
              <a:cs typeface="Times New Roman (CS-brødtekst)"/>
            </a:endParaRPr>
          </a:p>
        </p:txBody>
      </p:sp>
    </p:spTree>
    <p:extLst>
      <p:ext uri="{BB962C8B-B14F-4D97-AF65-F5344CB8AC3E}">
        <p14:creationId xmlns:p14="http://schemas.microsoft.com/office/powerpoint/2010/main" val="11603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F44395-86A2-CCBE-A34C-AA3801CF9463}"/>
              </a:ext>
            </a:extLst>
          </p:cNvPr>
          <p:cNvSpPr>
            <a:spLocks noGrp="1"/>
          </p:cNvSpPr>
          <p:nvPr>
            <p:ph type="title"/>
          </p:nvPr>
        </p:nvSpPr>
        <p:spPr/>
        <p:txBody>
          <a:bodyPr/>
          <a:lstStyle/>
          <a:p>
            <a:r>
              <a:rPr lang="nb-NO" dirty="0"/>
              <a:t>Hvor mye søvn trenger barnet ditt?</a:t>
            </a:r>
          </a:p>
        </p:txBody>
      </p:sp>
      <p:sp>
        <p:nvSpPr>
          <p:cNvPr id="3" name="Plassholder for innhold 2">
            <a:extLst>
              <a:ext uri="{FF2B5EF4-FFF2-40B4-BE49-F238E27FC236}">
                <a16:creationId xmlns:a16="http://schemas.microsoft.com/office/drawing/2014/main" id="{7F468817-A5F6-4F32-EF51-60024808AAF7}"/>
              </a:ext>
            </a:extLst>
          </p:cNvPr>
          <p:cNvSpPr>
            <a:spLocks noGrp="1"/>
          </p:cNvSpPr>
          <p:nvPr>
            <p:ph idx="1"/>
          </p:nvPr>
        </p:nvSpPr>
        <p:spPr>
          <a:solidFill>
            <a:schemeClr val="accent4">
              <a:lumMod val="60000"/>
              <a:lumOff val="40000"/>
            </a:schemeClr>
          </a:solidFill>
        </p:spPr>
        <p:txBody>
          <a:bodyPr/>
          <a:lstStyle/>
          <a:p>
            <a:pPr marL="0" indent="0" algn="ctr">
              <a:buNone/>
            </a:pPr>
            <a:endParaRPr lang="nb-NO"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nb-NO"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Barn i </a:t>
            </a:r>
            <a:r>
              <a:rPr lang="nb-NO"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5-7 års </a:t>
            </a:r>
            <a:r>
              <a:rPr lang="nb-NO"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alderen trenger </a:t>
            </a:r>
            <a:r>
              <a:rPr lang="nb-NO"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mellom </a:t>
            </a:r>
            <a:r>
              <a:rPr lang="nb-NO" sz="3600">
                <a:solidFill>
                  <a:srgbClr val="FF0000"/>
                </a:solidFill>
                <a:effectLst/>
                <a:latin typeface="Calibri" panose="020F0502020204030204" pitchFamily="34" charset="0"/>
                <a:ea typeface="Calibri" panose="020F0502020204030204" pitchFamily="34" charset="0"/>
                <a:cs typeface="Calibri" panose="020F0502020204030204" pitchFamily="34" charset="0"/>
              </a:rPr>
              <a:t>11-11,5</a:t>
            </a:r>
            <a:r>
              <a:rPr lang="nb-NO"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b-NO"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timer søvn </a:t>
            </a:r>
          </a:p>
          <a:p>
            <a:pPr marL="0" indent="0" algn="ctr">
              <a:buNone/>
            </a:pPr>
            <a:endParaRPr lang="nb-NO"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nb-NO"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Barn </a:t>
            </a:r>
            <a:r>
              <a:rPr lang="nb-NO"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 8-9 års </a:t>
            </a:r>
            <a:r>
              <a:rPr lang="nb-NO"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alderen trenger mellom </a:t>
            </a:r>
            <a:r>
              <a:rPr lang="nb-NO"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10-10,5 </a:t>
            </a:r>
            <a:r>
              <a:rPr lang="nb-NO" sz="3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timer søvn </a:t>
            </a:r>
          </a:p>
        </p:txBody>
      </p:sp>
    </p:spTree>
    <p:extLst>
      <p:ext uri="{BB962C8B-B14F-4D97-AF65-F5344CB8AC3E}">
        <p14:creationId xmlns:p14="http://schemas.microsoft.com/office/powerpoint/2010/main" val="370228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5841556-813C-113D-761C-A923A5EF78F6}"/>
              </a:ext>
            </a:extLst>
          </p:cNvPr>
          <p:cNvSpPr txBox="1"/>
          <p:nvPr/>
        </p:nvSpPr>
        <p:spPr>
          <a:xfrm>
            <a:off x="1637414" y="425302"/>
            <a:ext cx="9824483" cy="1938992"/>
          </a:xfrm>
          <a:prstGeom prst="rect">
            <a:avLst/>
          </a:prstGeom>
          <a:noFill/>
        </p:spPr>
        <p:txBody>
          <a:bodyPr wrap="square" rtlCol="0">
            <a:spAutoFit/>
          </a:bodyPr>
          <a:lstStyle/>
          <a:p>
            <a:endParaRPr lang="nb-NO" sz="6000" dirty="0"/>
          </a:p>
          <a:p>
            <a:endParaRPr lang="nb-NO" sz="6000" dirty="0"/>
          </a:p>
        </p:txBody>
      </p:sp>
      <p:sp>
        <p:nvSpPr>
          <p:cNvPr id="2" name="Plassholder for tekst 1">
            <a:extLst>
              <a:ext uri="{FF2B5EF4-FFF2-40B4-BE49-F238E27FC236}">
                <a16:creationId xmlns:a16="http://schemas.microsoft.com/office/drawing/2014/main" id="{135115E8-EFD3-9155-4031-7484EAE8435B}"/>
              </a:ext>
            </a:extLst>
          </p:cNvPr>
          <p:cNvSpPr>
            <a:spLocks noGrp="1"/>
          </p:cNvSpPr>
          <p:nvPr>
            <p:ph type="body" idx="10"/>
          </p:nvPr>
        </p:nvSpPr>
        <p:spPr/>
        <p:txBody>
          <a:bodyPr/>
          <a:lstStyle/>
          <a:p>
            <a:pPr algn="just">
              <a:lnSpc>
                <a:spcPct val="115000"/>
              </a:lnSpc>
              <a:spcAft>
                <a:spcPts val="1000"/>
              </a:spcAft>
            </a:pPr>
            <a:r>
              <a:rPr lang="nb-NO" sz="2000" b="1" dirty="0">
                <a:effectLst/>
                <a:latin typeface="Calibri" panose="020F0502020204030204" pitchFamily="34" charset="0"/>
                <a:ea typeface="Times New Roman" panose="02020603050405020304" pitchFamily="18" charset="0"/>
                <a:cs typeface="Times New Roman (CS-brødtekst)"/>
              </a:rPr>
              <a:t>Hilseleken:</a:t>
            </a:r>
            <a:r>
              <a:rPr lang="nb-NO" sz="2000" dirty="0">
                <a:effectLst/>
                <a:latin typeface="Calibri" panose="020F0502020204030204" pitchFamily="34" charset="0"/>
                <a:ea typeface="Times New Roman" panose="02020603050405020304" pitchFamily="18" charset="0"/>
                <a:cs typeface="Times New Roman (CS-brødtekst)"/>
              </a:rPr>
              <a:t> Alle skal gå rundt og håndhilse på hverandre. Her gjelder det å hilse så ordentlig vi kan, med smil, øyekontakt og godt håndtrykk. Vi skal hilse ved å ta en annen person i hånden og si navnet vårt. Alle «får» navnet til den de hilser på, og det er dette nye navnet de skal bruke neste gang de hilser på noen. Man bruker altså et nytt navn hver gang man hilser. Når man får sitt eget navn tilbake, er man ferdig og går ut av gruppa. Klarer alle å få sitt eget navn tilbake? Prøv gjerne flere ganger om det er tid.</a:t>
            </a:r>
            <a:endParaRPr lang="nb-NO" sz="20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2000" dirty="0">
                <a:effectLst/>
                <a:latin typeface="Calibri" panose="020F0502020204030204" pitchFamily="34" charset="0"/>
                <a:ea typeface="Times New Roman" panose="02020603050405020304" pitchFamily="18" charset="0"/>
                <a:cs typeface="Times New Roman (CS-brødtekst)"/>
              </a:rPr>
              <a:t> </a:t>
            </a:r>
            <a:endParaRPr lang="nb-NO" sz="2000" dirty="0">
              <a:effectLst/>
              <a:latin typeface="Arial" panose="020B0604020202020204" pitchFamily="34" charset="0"/>
              <a:ea typeface="Times New Roman" panose="02020603050405020304" pitchFamily="18" charset="0"/>
              <a:cs typeface="Times New Roman (CS-brødtekst)"/>
            </a:endParaRPr>
          </a:p>
          <a:p>
            <a:endParaRPr lang="nb-NO" dirty="0"/>
          </a:p>
        </p:txBody>
      </p:sp>
      <p:sp>
        <p:nvSpPr>
          <p:cNvPr id="9" name="Tittel 8">
            <a:extLst>
              <a:ext uri="{FF2B5EF4-FFF2-40B4-BE49-F238E27FC236}">
                <a16:creationId xmlns:a16="http://schemas.microsoft.com/office/drawing/2014/main" id="{5B195538-D401-B20E-C7CD-FDF43EAD445D}"/>
              </a:ext>
            </a:extLst>
          </p:cNvPr>
          <p:cNvSpPr>
            <a:spLocks noGrp="1"/>
          </p:cNvSpPr>
          <p:nvPr>
            <p:ph type="title"/>
          </p:nvPr>
        </p:nvSpPr>
        <p:spPr/>
        <p:txBody>
          <a:bodyPr>
            <a:normAutofit/>
          </a:bodyPr>
          <a:lstStyle/>
          <a:p>
            <a:r>
              <a:rPr lang="nb-NO" sz="4800" b="0" dirty="0">
                <a:latin typeface="+mn-lt"/>
              </a:rPr>
              <a:t>Vi bryter isen (5 min)</a:t>
            </a:r>
          </a:p>
        </p:txBody>
      </p:sp>
    </p:spTree>
    <p:extLst>
      <p:ext uri="{BB962C8B-B14F-4D97-AF65-F5344CB8AC3E}">
        <p14:creationId xmlns:p14="http://schemas.microsoft.com/office/powerpoint/2010/main" val="324419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2478453" y="1143794"/>
            <a:ext cx="1961355" cy="6149025"/>
          </a:xfrm>
          <a:prstGeom prst="rect">
            <a:avLst/>
          </a:prstGeom>
        </p:spPr>
        <p:txBody>
          <a:bodyPr lIns="56250" tIns="28125" rIns="56250" bIns="28125"/>
          <a:lstStyle/>
          <a:p>
            <a:pPr algn="ctr">
              <a:lnSpc>
                <a:spcPct val="100000"/>
              </a:lnSpc>
            </a:pPr>
            <a:r>
              <a:rPr lang="nb-NO" sz="5400" b="1" dirty="0">
                <a:solidFill>
                  <a:srgbClr val="00B050"/>
                </a:solidFill>
                <a:latin typeface="Calibri"/>
                <a:ea typeface="Calibri"/>
              </a:rPr>
              <a:t>36%</a:t>
            </a:r>
            <a:endParaRPr sz="5400" b="1" dirty="0"/>
          </a:p>
          <a:p>
            <a:pPr algn="ctr">
              <a:lnSpc>
                <a:spcPct val="100000"/>
              </a:lnSpc>
            </a:pPr>
            <a:r>
              <a:rPr lang="nb-NO" sz="5400" dirty="0">
                <a:solidFill>
                  <a:srgbClr val="000000"/>
                </a:solidFill>
                <a:latin typeface="Calibri"/>
                <a:ea typeface="Calibri"/>
              </a:rPr>
              <a:t>av livet sover</a:t>
            </a:r>
          </a:p>
          <a:p>
            <a:pPr algn="ctr">
              <a:lnSpc>
                <a:spcPct val="100000"/>
              </a:lnSpc>
            </a:pPr>
            <a:r>
              <a:rPr lang="nb-NO" sz="5400" dirty="0">
                <a:solidFill>
                  <a:srgbClr val="000000"/>
                </a:solidFill>
                <a:latin typeface="Calibri"/>
                <a:ea typeface="Calibri"/>
              </a:rPr>
              <a:t>du</a:t>
            </a:r>
            <a:endParaRPr sz="5400" dirty="0"/>
          </a:p>
        </p:txBody>
      </p:sp>
      <p:sp>
        <p:nvSpPr>
          <p:cNvPr id="7" name="CustomShape 4"/>
          <p:cNvSpPr/>
          <p:nvPr/>
        </p:nvSpPr>
        <p:spPr>
          <a:xfrm>
            <a:off x="6628980" y="1143794"/>
            <a:ext cx="2405023" cy="6911261"/>
          </a:xfrm>
          <a:prstGeom prst="rect">
            <a:avLst/>
          </a:prstGeom>
        </p:spPr>
        <p:txBody>
          <a:bodyPr lIns="56250" tIns="28125" rIns="56250" bIns="28125"/>
          <a:lstStyle/>
          <a:p>
            <a:pPr algn="ctr">
              <a:lnSpc>
                <a:spcPct val="100000"/>
              </a:lnSpc>
            </a:pPr>
            <a:r>
              <a:rPr lang="nb-NO" sz="5400" b="1" dirty="0">
                <a:solidFill>
                  <a:srgbClr val="376092"/>
                </a:solidFill>
                <a:latin typeface="Calibri"/>
                <a:ea typeface="Calibri"/>
              </a:rPr>
              <a:t>29 år</a:t>
            </a:r>
            <a:endParaRPr sz="5400" b="1" dirty="0"/>
          </a:p>
          <a:p>
            <a:pPr algn="ctr">
              <a:lnSpc>
                <a:spcPct val="100000"/>
              </a:lnSpc>
            </a:pPr>
            <a:r>
              <a:rPr lang="nb-NO" sz="5400" b="1" dirty="0">
                <a:solidFill>
                  <a:srgbClr val="FF0000"/>
                </a:solidFill>
                <a:latin typeface="Calibri"/>
                <a:ea typeface="Calibri"/>
              </a:rPr>
              <a:t>bruker</a:t>
            </a:r>
          </a:p>
          <a:p>
            <a:pPr algn="ctr">
              <a:lnSpc>
                <a:spcPct val="100000"/>
              </a:lnSpc>
            </a:pPr>
            <a:r>
              <a:rPr lang="nb-NO" sz="5400" b="1" dirty="0">
                <a:solidFill>
                  <a:srgbClr val="FF0000"/>
                </a:solidFill>
                <a:latin typeface="Calibri"/>
                <a:ea typeface="Calibri"/>
              </a:rPr>
              <a:t>du</a:t>
            </a:r>
          </a:p>
          <a:p>
            <a:pPr algn="ctr">
              <a:lnSpc>
                <a:spcPct val="100000"/>
              </a:lnSpc>
            </a:pPr>
            <a:r>
              <a:rPr lang="nb-NO" sz="5400" b="1" dirty="0">
                <a:solidFill>
                  <a:srgbClr val="FF0000"/>
                </a:solidFill>
                <a:latin typeface="Calibri"/>
                <a:ea typeface="Calibri"/>
              </a:rPr>
              <a:t> på å sove</a:t>
            </a:r>
            <a:endParaRPr sz="5400" b="1" dirty="0">
              <a:solidFill>
                <a:srgbClr val="FF0000"/>
              </a:solidFill>
            </a:endParaRPr>
          </a:p>
        </p:txBody>
      </p:sp>
      <p:sp>
        <p:nvSpPr>
          <p:cNvPr id="3" name="Plassholder for bunntekst 2">
            <a:extLst>
              <a:ext uri="{FF2B5EF4-FFF2-40B4-BE49-F238E27FC236}">
                <a16:creationId xmlns:a16="http://schemas.microsoft.com/office/drawing/2014/main" id="{1AD91230-3247-4A8B-A748-282F7E4858D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LIV OG RØRE Anne-Kristin Imenes</a:t>
            </a:r>
          </a:p>
        </p:txBody>
      </p:sp>
      <p:sp>
        <p:nvSpPr>
          <p:cNvPr id="4" name="Plassholder for lysbildenummer 3">
            <a:extLst>
              <a:ext uri="{FF2B5EF4-FFF2-40B4-BE49-F238E27FC236}">
                <a16:creationId xmlns:a16="http://schemas.microsoft.com/office/drawing/2014/main" id="{9062432F-17FA-2506-DAF5-B5F7A208992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764AE8-D20F-5248-84DF-7402813614F1}" type="slidenum">
              <a:rPr lang="nb-NO" smtClean="0"/>
              <a:pPr/>
              <a:t>2</a:t>
            </a:fld>
            <a:endParaRPr lang="nb-NO"/>
          </a:p>
        </p:txBody>
      </p:sp>
      <p:sp>
        <p:nvSpPr>
          <p:cNvPr id="5" name="Plassholder for dato 4">
            <a:extLst>
              <a:ext uri="{FF2B5EF4-FFF2-40B4-BE49-F238E27FC236}">
                <a16:creationId xmlns:a16="http://schemas.microsoft.com/office/drawing/2014/main" id="{F3F3A864-6FBF-D930-C85E-389EAC787B7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449F01-BC29-A046-BCF4-6C40A331FA69}" type="datetime1">
              <a:rPr lang="nb-NO" smtClean="0"/>
              <a:pPr/>
              <a:t>09.11.2023</a:t>
            </a:fld>
            <a:endParaRPr lang="nb-NO"/>
          </a:p>
        </p:txBody>
      </p:sp>
    </p:spTree>
    <p:extLst>
      <p:ext uri="{BB962C8B-B14F-4D97-AF65-F5344CB8AC3E}">
        <p14:creationId xmlns:p14="http://schemas.microsoft.com/office/powerpoint/2010/main" val="6932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6F1B6D-108A-51E0-2155-ABDCEFDEFF21}"/>
              </a:ext>
            </a:extLst>
          </p:cNvPr>
          <p:cNvSpPr>
            <a:spLocks noGrp="1"/>
          </p:cNvSpPr>
          <p:nvPr>
            <p:ph idx="4294967295"/>
          </p:nvPr>
        </p:nvSpPr>
        <p:spPr>
          <a:xfrm>
            <a:off x="1025860" y="718061"/>
            <a:ext cx="6062134" cy="3606800"/>
          </a:xfrm>
          <a:prstGeom prst="rect">
            <a:avLst/>
          </a:prstGeom>
        </p:spPr>
        <p:txBody>
          <a:bodyPr/>
          <a:lstStyle/>
          <a:p>
            <a:pPr marL="0" indent="0">
              <a:buNone/>
            </a:pPr>
            <a:r>
              <a:rPr lang="nb-NO" sz="2400" dirty="0">
                <a:effectLst/>
                <a:latin typeface="Calibri" panose="020F0502020204030204" pitchFamily="34" charset="0"/>
                <a:ea typeface="Times New Roman" panose="02020603050405020304" pitchFamily="18" charset="0"/>
                <a:cs typeface="Times New Roman" panose="02020603050405020304" pitchFamily="18" charset="0"/>
              </a:rPr>
              <a:t>Snakk sammen (10 min): </a:t>
            </a:r>
          </a:p>
          <a:p>
            <a:pPr marL="0" indent="0">
              <a:buNone/>
            </a:pP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Hvordan er den siste timen før barnets leggetid ?</a:t>
            </a:r>
          </a:p>
          <a:p>
            <a:pPr marL="0" indent="0">
              <a:buNone/>
            </a:pPr>
            <a:endParaRPr lang="nb-NO"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2400" b="1" dirty="0">
                <a:effectLst/>
                <a:ea typeface="Times New Roman" panose="02020603050405020304" pitchFamily="18" charset="0"/>
                <a:cs typeface="Times New Roman" panose="02020603050405020304" pitchFamily="18" charset="0"/>
              </a:rPr>
              <a:t>Struktur: </a:t>
            </a:r>
            <a:r>
              <a:rPr lang="nb-NO" sz="2400" b="1" dirty="0">
                <a:effectLst/>
                <a:ea typeface="Times New Roman" panose="02020603050405020304" pitchFamily="18" charset="0"/>
                <a:cs typeface="Calibri" panose="020F0502020204030204" pitchFamily="34" charset="0"/>
              </a:rPr>
              <a:t>Tre – trinns – intervju</a:t>
            </a:r>
          </a:p>
          <a:p>
            <a:pPr marL="0" indent="0">
              <a:buNone/>
            </a:pPr>
            <a:r>
              <a:rPr lang="nb-NO" sz="2400" dirty="0">
                <a:ea typeface="Times New Roman" panose="02020603050405020304" pitchFamily="18" charset="0"/>
                <a:cs typeface="Calibri" panose="020F0502020204030204" pitchFamily="34" charset="0"/>
              </a:rPr>
              <a:t>1. Snakk først med skulderpartner: </a:t>
            </a:r>
            <a:r>
              <a:rPr lang="nb-NO" sz="2400" dirty="0">
                <a:effectLst/>
                <a:ea typeface="Times New Roman" panose="02020603050405020304" pitchFamily="18" charset="0"/>
                <a:cs typeface="Calibri" panose="020F0502020204030204" pitchFamily="34" charset="0"/>
              </a:rPr>
              <a:t>Jeg intervjuer deg, du intervjuer meg. Vær en god lytter!</a:t>
            </a:r>
          </a:p>
          <a:p>
            <a:pPr marL="0" indent="0">
              <a:buNone/>
            </a:pPr>
            <a:r>
              <a:rPr lang="nb-NO" sz="2400" dirty="0">
                <a:ea typeface="Times New Roman" panose="02020603050405020304" pitchFamily="18" charset="0"/>
                <a:cs typeface="Calibri" panose="020F0502020204030204" pitchFamily="34" charset="0"/>
              </a:rPr>
              <a:t>2. Snakk så med de andre på gruppen: J</a:t>
            </a:r>
            <a:r>
              <a:rPr lang="nb-NO" sz="2400" dirty="0">
                <a:effectLst/>
                <a:ea typeface="Times New Roman" panose="02020603050405020304" pitchFamily="18" charset="0"/>
                <a:cs typeface="Calibri" panose="020F0502020204030204" pitchFamily="34" charset="0"/>
              </a:rPr>
              <a:t>eg forteller de andre hva du har sagt, og du forteller de andre hva jeg har sagt.</a:t>
            </a:r>
            <a:endParaRPr lang="nb-NO" sz="2400" dirty="0">
              <a:effectLst/>
              <a:ea typeface="Times New Roman" panose="02020603050405020304" pitchFamily="18" charset="0"/>
              <a:cs typeface="Times New Roman (CS-brødtekst)"/>
            </a:endParaRPr>
          </a:p>
          <a:p>
            <a:pPr marL="0" indent="0">
              <a:buNone/>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800" dirty="0"/>
          </a:p>
        </p:txBody>
      </p:sp>
    </p:spTree>
    <p:extLst>
      <p:ext uri="{BB962C8B-B14F-4D97-AF65-F5344CB8AC3E}">
        <p14:creationId xmlns:p14="http://schemas.microsoft.com/office/powerpoint/2010/main" val="1440182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6F1B6D-108A-51E0-2155-ABDCEFDEFF21}"/>
              </a:ext>
            </a:extLst>
          </p:cNvPr>
          <p:cNvSpPr>
            <a:spLocks noGrp="1"/>
          </p:cNvSpPr>
          <p:nvPr>
            <p:ph idx="4294967295"/>
          </p:nvPr>
        </p:nvSpPr>
        <p:spPr>
          <a:xfrm>
            <a:off x="1083732" y="1354667"/>
            <a:ext cx="6266191" cy="4351651"/>
          </a:xfrm>
          <a:prstGeom prst="rect">
            <a:avLst/>
          </a:prstGeom>
        </p:spPr>
        <p:txBody>
          <a:bodyPr/>
          <a:lstStyle/>
          <a:p>
            <a:pPr marL="0" indent="0">
              <a:buNone/>
            </a:pP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Hva hjelper </a:t>
            </a:r>
            <a:r>
              <a:rPr lang="nb-NO" sz="4400" dirty="0">
                <a:latin typeface="Calibri" panose="020F0502020204030204" pitchFamily="34" charset="0"/>
                <a:ea typeface="Times New Roman" panose="02020603050405020304" pitchFamily="18" charset="0"/>
                <a:cs typeface="Times New Roman" panose="02020603050405020304" pitchFamily="18" charset="0"/>
              </a:rPr>
              <a:t>barnet ditt</a:t>
            </a: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 til å sovne om kvelden?</a:t>
            </a:r>
          </a:p>
          <a:p>
            <a:pPr marL="0" indent="0">
              <a:buNone/>
            </a:pPr>
            <a:endParaRPr lang="nb-NO"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1800" dirty="0">
                <a:latin typeface="Calibri" panose="020F0502020204030204" pitchFamily="34" charset="0"/>
                <a:ea typeface="Times New Roman" panose="02020603050405020304" pitchFamily="18" charset="0"/>
                <a:cs typeface="Times New Roman" panose="02020603050405020304" pitchFamily="18" charset="0"/>
              </a:rPr>
              <a:t>Struktur: High </a:t>
            </a:r>
            <a:r>
              <a:rPr lang="nb-NO" sz="1800" dirty="0" err="1">
                <a:latin typeface="Calibri" panose="020F0502020204030204" pitchFamily="34" charset="0"/>
                <a:ea typeface="Times New Roman" panose="02020603050405020304" pitchFamily="18" charset="0"/>
                <a:cs typeface="Times New Roman" panose="02020603050405020304" pitchFamily="18" charset="0"/>
              </a:rPr>
              <a:t>five</a:t>
            </a:r>
            <a:r>
              <a:rPr lang="nb-NO" sz="1800" dirty="0">
                <a:latin typeface="Calibri" panose="020F0502020204030204" pitchFamily="34" charset="0"/>
                <a:ea typeface="Times New Roman" panose="02020603050405020304" pitchFamily="18" charset="0"/>
                <a:cs typeface="Times New Roman" panose="02020603050405020304" pitchFamily="18" charset="0"/>
              </a:rPr>
              <a:t> – finn en partner. Husk musikk! </a:t>
            </a:r>
            <a:r>
              <a:rPr lang="nb-NO" sz="1800">
                <a:latin typeface="Calibri" panose="020F0502020204030204" pitchFamily="34" charset="0"/>
                <a:ea typeface="Times New Roman" panose="02020603050405020304" pitchFamily="18" charset="0"/>
                <a:cs typeface="Times New Roman" panose="02020603050405020304" pitchFamily="18" charset="0"/>
              </a:rPr>
              <a:t>(5 min)</a:t>
            </a:r>
            <a:endParaRPr lang="nb-NO" sz="18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arenR"/>
            </a:pP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Alle går rundt i rommet med hånden opp. </a:t>
            </a:r>
          </a:p>
          <a:p>
            <a:pPr marL="342900" lvl="0" indent="-342900">
              <a:lnSpc>
                <a:spcPct val="115000"/>
              </a:lnSpc>
              <a:buFont typeface="+mj-lt"/>
              <a:buAutoNum type="arabicParenR"/>
            </a:pPr>
            <a:r>
              <a:rPr lang="nb-NO" sz="1200" dirty="0">
                <a:solidFill>
                  <a:srgbClr val="FFFFFF"/>
                </a:solidFill>
                <a:latin typeface="Verdana" panose="020B0604030504040204" pitchFamily="34" charset="0"/>
                <a:ea typeface="Times New Roman" panose="02020603050405020304" pitchFamily="18" charset="0"/>
                <a:cs typeface="Calibri" panose="020F0502020204030204" pitchFamily="34" charset="0"/>
              </a:rPr>
              <a:t>Når musikken stanser skal du stoppe opp og gjøre </a:t>
            </a:r>
            <a:r>
              <a:rPr lang="nb-NO" sz="1200" dirty="0" err="1">
                <a:solidFill>
                  <a:srgbClr val="FFFFFF"/>
                </a:solidFill>
                <a:latin typeface="Verdana" panose="020B0604030504040204" pitchFamily="34" charset="0"/>
                <a:ea typeface="Times New Roman" panose="02020603050405020304" pitchFamily="18" charset="0"/>
                <a:cs typeface="Calibri" panose="020F0502020204030204" pitchFamily="34" charset="0"/>
              </a:rPr>
              <a:t>high</a:t>
            </a:r>
            <a:r>
              <a:rPr lang="nb-NO" sz="1200" dirty="0">
                <a:solidFill>
                  <a:srgbClr val="FFFFFF"/>
                </a:solidFill>
                <a:latin typeface="Verdana" panose="020B0604030504040204" pitchFamily="34" charset="0"/>
                <a:ea typeface="Times New Roman" panose="02020603050405020304" pitchFamily="18" charset="0"/>
                <a:cs typeface="Calibri" panose="020F0502020204030204" pitchFamily="34" charset="0"/>
              </a:rPr>
              <a:t> </a:t>
            </a:r>
            <a:r>
              <a:rPr lang="nb-NO" sz="1200" dirty="0" err="1">
                <a:solidFill>
                  <a:srgbClr val="FFFFFF"/>
                </a:solidFill>
                <a:latin typeface="Verdana" panose="020B0604030504040204" pitchFamily="34" charset="0"/>
                <a:ea typeface="Times New Roman" panose="02020603050405020304" pitchFamily="18" charset="0"/>
                <a:cs typeface="Calibri" panose="020F0502020204030204" pitchFamily="34" charset="0"/>
              </a:rPr>
              <a:t>five</a:t>
            </a:r>
            <a:r>
              <a:rPr lang="nb-NO" sz="1200" dirty="0">
                <a:solidFill>
                  <a:srgbClr val="FFFFFF"/>
                </a:solidFill>
                <a:latin typeface="Verdana" panose="020B0604030504040204" pitchFamily="34" charset="0"/>
                <a:ea typeface="Times New Roman" panose="02020603050405020304" pitchFamily="18" charset="0"/>
                <a:cs typeface="Calibri" panose="020F0502020204030204" pitchFamily="34" charset="0"/>
              </a:rPr>
              <a:t> med den du står nærmest.</a:t>
            </a:r>
            <a:endParaRPr lang="nb-NO"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arenR"/>
            </a:pP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Begge forteller hverandre noe om spørsmålet.</a:t>
            </a:r>
            <a:endParaRPr lang="nb-NO"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arenR"/>
            </a:pP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Når musikken starter skal dere takke hverandre for samtalen og gjøre ny </a:t>
            </a:r>
            <a:r>
              <a:rPr lang="nb-NO" sz="1200" dirty="0" err="1">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high</a:t>
            </a: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 </a:t>
            </a:r>
            <a:r>
              <a:rPr lang="nb-NO" sz="1200" dirty="0" err="1">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five</a:t>
            </a:r>
            <a:r>
              <a:rPr lang="nb-NO" sz="1200" dirty="0">
                <a:solidFill>
                  <a:srgbClr val="FFFFFF"/>
                </a:solidFill>
                <a:latin typeface="Verdana" panose="020B0604030504040204" pitchFamily="34" charset="0"/>
                <a:ea typeface="Times New Roman" panose="02020603050405020304" pitchFamily="18" charset="0"/>
                <a:cs typeface="Calibri" panose="020F0502020204030204" pitchFamily="34" charset="0"/>
              </a:rPr>
              <a:t>.</a:t>
            </a:r>
            <a:endParaRPr lang="nb-NO"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arenR"/>
            </a:pP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Lederen kan klappe eller bruke musikk som signal til å bevege seg rundt. På signal er den nærmeste personen din samtalepartner.</a:t>
            </a:r>
            <a:endParaRPr lang="nb-NO"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arenR"/>
            </a:pP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NB: </a:t>
            </a:r>
            <a:r>
              <a:rPr lang="nb-NO" sz="1200" dirty="0">
                <a:solidFill>
                  <a:srgbClr val="FFFFFF"/>
                </a:solidFill>
                <a:latin typeface="Verdana" panose="020B0604030504040204" pitchFamily="34" charset="0"/>
                <a:ea typeface="Times New Roman" panose="02020603050405020304" pitchFamily="18" charset="0"/>
                <a:cs typeface="Calibri" panose="020F0502020204030204" pitchFamily="34" charset="0"/>
              </a:rPr>
              <a:t>Alle</a:t>
            </a:r>
            <a:r>
              <a:rPr lang="nb-NO" sz="120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 må bevege seg rundt i hele rommet og blande seg godt sammen. Alle skal kunne snakke med alle. Det er ikke lov å gå sammen med noen.</a:t>
            </a:r>
            <a:endParaRPr lang="nb-NO"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b-NO"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800" dirty="0"/>
          </a:p>
        </p:txBody>
      </p:sp>
    </p:spTree>
    <p:extLst>
      <p:ext uri="{BB962C8B-B14F-4D97-AF65-F5344CB8AC3E}">
        <p14:creationId xmlns:p14="http://schemas.microsoft.com/office/powerpoint/2010/main" val="145643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1C1B4B7-2A83-1098-497F-89015DDD4E75}"/>
              </a:ext>
            </a:extLst>
          </p:cNvPr>
          <p:cNvSpPr>
            <a:spLocks noGrp="1"/>
          </p:cNvSpPr>
          <p:nvPr>
            <p:ph type="body" idx="10"/>
          </p:nvPr>
        </p:nvSpPr>
        <p:spPr/>
        <p:txBody>
          <a:bodyPr/>
          <a:lstStyle/>
          <a:p>
            <a:r>
              <a:rPr lang="nb-NO" dirty="0">
                <a:effectLst/>
                <a:latin typeface="+mn-lt"/>
                <a:ea typeface="Times New Roman" panose="02020603050405020304" pitchFamily="18" charset="0"/>
                <a:cs typeface="Calibri" panose="020F0502020204030204" pitchFamily="34" charset="0"/>
              </a:rPr>
              <a:t>Vi bruker en tredjedel av livet på å sove, men lærer nesten ingenting om hvorfor det er viktig. Vi mener det er like viktig å lære barn om søvn, som å lære barn å pusse tennene og følge reglene i trafikken. Samtidig er det slik at uheldige søvnvaner utvikles tidlig og kan være vanskelige å endre. Å hjelp barn til nok søvn er først og fremst et foreldreansvar. Vi </a:t>
            </a:r>
            <a:r>
              <a:rPr lang="nb-NO">
                <a:effectLst/>
                <a:latin typeface="+mn-lt"/>
                <a:ea typeface="Times New Roman" panose="02020603050405020304" pitchFamily="18" charset="0"/>
                <a:cs typeface="Calibri" panose="020F0502020204030204" pitchFamily="34" charset="0"/>
              </a:rPr>
              <a:t>deler ut et </a:t>
            </a:r>
            <a:r>
              <a:rPr lang="nb-NO" dirty="0">
                <a:effectLst/>
                <a:latin typeface="+mn-lt"/>
                <a:ea typeface="Times New Roman" panose="02020603050405020304" pitchFamily="18" charset="0"/>
                <a:cs typeface="Calibri" panose="020F0502020204030204" pitchFamily="34" charset="0"/>
              </a:rPr>
              <a:t>søvnskriv som inspirasjon. </a:t>
            </a:r>
          </a:p>
          <a:p>
            <a:r>
              <a:rPr lang="nb-NO" sz="3600" dirty="0">
                <a:solidFill>
                  <a:schemeClr val="accent1"/>
                </a:solidFill>
                <a:effectLst/>
                <a:latin typeface="+mn-lt"/>
                <a:ea typeface="Times New Roman" panose="02020603050405020304" pitchFamily="18" charset="0"/>
                <a:cs typeface="Calibri" panose="020F0502020204030204" pitchFamily="34" charset="0"/>
              </a:rPr>
              <a:t>Vel hjem!</a:t>
            </a:r>
            <a:endParaRPr lang="nb-NO" sz="3600" dirty="0">
              <a:solidFill>
                <a:schemeClr val="accent1"/>
              </a:solidFill>
              <a:effectLst/>
              <a:latin typeface="+mn-lt"/>
              <a:ea typeface="Times New Roman" panose="02020603050405020304" pitchFamily="18" charset="0"/>
              <a:cs typeface="Times New Roman (CS-brødtekst)"/>
            </a:endParaRPr>
          </a:p>
          <a:p>
            <a:endParaRPr lang="nb-NO" dirty="0"/>
          </a:p>
        </p:txBody>
      </p:sp>
      <p:sp>
        <p:nvSpPr>
          <p:cNvPr id="3" name="Tittel 2">
            <a:extLst>
              <a:ext uri="{FF2B5EF4-FFF2-40B4-BE49-F238E27FC236}">
                <a16:creationId xmlns:a16="http://schemas.microsoft.com/office/drawing/2014/main" id="{C500FDEC-0B7A-8C81-873B-550829422361}"/>
              </a:ext>
            </a:extLst>
          </p:cNvPr>
          <p:cNvSpPr>
            <a:spLocks noGrp="1"/>
          </p:cNvSpPr>
          <p:nvPr>
            <p:ph type="title"/>
          </p:nvPr>
        </p:nvSpPr>
        <p:spPr/>
        <p:txBody>
          <a:bodyPr>
            <a:normAutofit/>
          </a:bodyPr>
          <a:lstStyle/>
          <a:p>
            <a:r>
              <a:rPr lang="nb-NO" sz="4800" dirty="0">
                <a:solidFill>
                  <a:schemeClr val="accent1"/>
                </a:solidFill>
                <a:latin typeface="+mn-lt"/>
              </a:rPr>
              <a:t>Dele ut søvnskriv</a:t>
            </a:r>
          </a:p>
        </p:txBody>
      </p:sp>
    </p:spTree>
    <p:extLst>
      <p:ext uri="{BB962C8B-B14F-4D97-AF65-F5344CB8AC3E}">
        <p14:creationId xmlns:p14="http://schemas.microsoft.com/office/powerpoint/2010/main" val="407950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elektronikk, computer, datamaskin&#10;&#10;Automatisk generert beskrivelse">
            <a:extLst>
              <a:ext uri="{FF2B5EF4-FFF2-40B4-BE49-F238E27FC236}">
                <a16:creationId xmlns:a16="http://schemas.microsoft.com/office/drawing/2014/main" id="{166AD9D6-23BE-292F-0C8A-7EAF8312D2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650" y="68263"/>
            <a:ext cx="10837863" cy="6721475"/>
          </a:xfrm>
          <a:prstGeom prst="rect">
            <a:avLst/>
          </a:prstGeom>
          <a:noFill/>
        </p:spPr>
      </p:pic>
      <p:sp>
        <p:nvSpPr>
          <p:cNvPr id="4" name="TekstSylinder 3">
            <a:extLst>
              <a:ext uri="{FF2B5EF4-FFF2-40B4-BE49-F238E27FC236}">
                <a16:creationId xmlns:a16="http://schemas.microsoft.com/office/drawing/2014/main" id="{5BD0801A-E72D-84BB-EDB8-D0990C1A767F}"/>
              </a:ext>
            </a:extLst>
          </p:cNvPr>
          <p:cNvSpPr txBox="1"/>
          <p:nvPr/>
        </p:nvSpPr>
        <p:spPr>
          <a:xfrm>
            <a:off x="3894666" y="1049867"/>
            <a:ext cx="5046133" cy="3539430"/>
          </a:xfrm>
          <a:prstGeom prst="rect">
            <a:avLst/>
          </a:prstGeom>
          <a:noFill/>
        </p:spPr>
        <p:txBody>
          <a:bodyPr wrap="square" rtlCol="0">
            <a:spAutoFit/>
          </a:bodyPr>
          <a:lstStyle/>
          <a:p>
            <a:r>
              <a:rPr lang="nb-NO" sz="3200" b="1" dirty="0"/>
              <a:t>Tegningene i søvn-fortellingene er laget av en datamaskin som bruker kunstig intelligens.</a:t>
            </a:r>
          </a:p>
          <a:p>
            <a:endParaRPr lang="nb-NO" sz="3200" b="1" dirty="0"/>
          </a:p>
          <a:p>
            <a:r>
              <a:rPr lang="nb-NO" sz="3200" b="1" dirty="0"/>
              <a:t>Takk til DALL-E for fine tegninger.</a:t>
            </a:r>
          </a:p>
        </p:txBody>
      </p:sp>
    </p:spTree>
    <p:extLst>
      <p:ext uri="{BB962C8B-B14F-4D97-AF65-F5344CB8AC3E}">
        <p14:creationId xmlns:p14="http://schemas.microsoft.com/office/powerpoint/2010/main" val="75541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93E7177E-8F2D-D5CC-2531-C46E71A6E07F}"/>
              </a:ext>
            </a:extLst>
          </p:cNvPr>
          <p:cNvSpPr txBox="1"/>
          <p:nvPr/>
        </p:nvSpPr>
        <p:spPr>
          <a:xfrm>
            <a:off x="6096000" y="1861457"/>
            <a:ext cx="5219634" cy="1200329"/>
          </a:xfrm>
          <a:prstGeom prst="rect">
            <a:avLst/>
          </a:prstGeom>
          <a:noFill/>
        </p:spPr>
        <p:txBody>
          <a:bodyPr wrap="none" rtlCol="0">
            <a:spAutoFit/>
          </a:bodyPr>
          <a:lstStyle/>
          <a:p>
            <a:r>
              <a:rPr lang="nb-NO" sz="7200" dirty="0">
                <a:solidFill>
                  <a:srgbClr val="FFFFFF"/>
                </a:solidFill>
              </a:rPr>
              <a:t>Visste du at...</a:t>
            </a:r>
          </a:p>
        </p:txBody>
      </p:sp>
    </p:spTree>
    <p:extLst>
      <p:ext uri="{BB962C8B-B14F-4D97-AF65-F5344CB8AC3E}">
        <p14:creationId xmlns:p14="http://schemas.microsoft.com/office/powerpoint/2010/main" val="135711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240E14E9-F979-5AF7-BD70-B8AA614CF380}"/>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1004046" y="-191813"/>
            <a:ext cx="14296714" cy="9995695"/>
          </a:xfrm>
          <a:prstGeom prst="rect">
            <a:avLst/>
          </a:prstGeom>
          <a:noFill/>
        </p:spPr>
      </p:pic>
    </p:spTree>
    <p:extLst>
      <p:ext uri="{BB962C8B-B14F-4D97-AF65-F5344CB8AC3E}">
        <p14:creationId xmlns:p14="http://schemas.microsoft.com/office/powerpoint/2010/main" val="13345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dirty="0"/>
          </a:p>
        </p:txBody>
      </p:sp>
      <p:pic>
        <p:nvPicPr>
          <p:cNvPr id="4"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9" y="-34494"/>
            <a:ext cx="12192000" cy="7620004"/>
          </a:xfrm>
          <a:prstGeom prst="rect">
            <a:avLst/>
          </a:prstGeom>
        </p:spPr>
      </p:pic>
      <p:sp>
        <p:nvSpPr>
          <p:cNvPr id="5" name="TekstSylinder 4"/>
          <p:cNvSpPr txBox="1"/>
          <p:nvPr/>
        </p:nvSpPr>
        <p:spPr>
          <a:xfrm>
            <a:off x="6137261" y="6535415"/>
            <a:ext cx="248786" cy="369332"/>
          </a:xfrm>
          <a:prstGeom prst="rect">
            <a:avLst/>
          </a:prstGeom>
          <a:noFill/>
        </p:spPr>
        <p:txBody>
          <a:bodyPr wrap="none" rtlCol="0">
            <a:spAutoFit/>
          </a:bodyPr>
          <a:lstStyle/>
          <a:p>
            <a:r>
              <a:rPr lang="nb-NO" dirty="0"/>
              <a:t> </a:t>
            </a:r>
          </a:p>
        </p:txBody>
      </p:sp>
      <p:sp>
        <p:nvSpPr>
          <p:cNvPr id="6" name="Plassholder for bunntekst 5">
            <a:extLst>
              <a:ext uri="{FF2B5EF4-FFF2-40B4-BE49-F238E27FC236}">
                <a16:creationId xmlns:a16="http://schemas.microsoft.com/office/drawing/2014/main" id="{0954EC8F-A098-B489-E65B-EFB490F74D2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LIV OG RØRE Anne-Kristin Imenes</a:t>
            </a:r>
          </a:p>
        </p:txBody>
      </p:sp>
      <p:sp>
        <p:nvSpPr>
          <p:cNvPr id="7" name="Plassholder for lysbildenummer 6">
            <a:extLst>
              <a:ext uri="{FF2B5EF4-FFF2-40B4-BE49-F238E27FC236}">
                <a16:creationId xmlns:a16="http://schemas.microsoft.com/office/drawing/2014/main" id="{86D7BD87-7752-9CFC-3BDB-6DD14A1A2A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764AE8-D20F-5248-84DF-7402813614F1}" type="slidenum">
              <a:rPr lang="nb-NO" smtClean="0"/>
              <a:pPr/>
              <a:t>5</a:t>
            </a:fld>
            <a:endParaRPr lang="nb-NO"/>
          </a:p>
        </p:txBody>
      </p:sp>
      <p:sp>
        <p:nvSpPr>
          <p:cNvPr id="8" name="Plassholder for dato 7">
            <a:extLst>
              <a:ext uri="{FF2B5EF4-FFF2-40B4-BE49-F238E27FC236}">
                <a16:creationId xmlns:a16="http://schemas.microsoft.com/office/drawing/2014/main" id="{94527F2A-F5ED-C9FF-02A7-BD9C24CA846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449F01-BC29-A046-BCF4-6C40A331FA69}" type="datetime1">
              <a:rPr lang="nb-NO" smtClean="0"/>
              <a:pPr/>
              <a:t>09.11.2023</a:t>
            </a:fld>
            <a:endParaRPr lang="nb-NO"/>
          </a:p>
        </p:txBody>
      </p:sp>
    </p:spTree>
    <p:extLst>
      <p:ext uri="{BB962C8B-B14F-4D97-AF65-F5344CB8AC3E}">
        <p14:creationId xmlns:p14="http://schemas.microsoft.com/office/powerpoint/2010/main" val="13210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innhold 11" descr="Et bilde som inneholder innendørs, nær&#10;&#10;Automatisk generert beskrivelse">
            <a:extLst>
              <a:ext uri="{FF2B5EF4-FFF2-40B4-BE49-F238E27FC236}">
                <a16:creationId xmlns:a16="http://schemas.microsoft.com/office/drawing/2014/main" id="{5CB6C6C0-1693-DA60-DB70-45241514CF8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457681" y="-95245"/>
            <a:ext cx="12530647" cy="7048490"/>
          </a:xfrm>
          <a:noFill/>
        </p:spPr>
      </p:pic>
      <p:pic>
        <p:nvPicPr>
          <p:cNvPr id="2" name="Plassholder for innhold 4" descr="Et bilde som inneholder tekst, hylle, bok, innendørs&#10;&#10;Automatisk generert beskrivelse">
            <a:extLst>
              <a:ext uri="{FF2B5EF4-FFF2-40B4-BE49-F238E27FC236}">
                <a16:creationId xmlns:a16="http://schemas.microsoft.com/office/drawing/2014/main" id="{DF8705A8-EF4D-1B38-525C-9933442D15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41443" y="-95245"/>
            <a:ext cx="12530647" cy="7048490"/>
          </a:xfrm>
          <a:prstGeom prst="rect">
            <a:avLst/>
          </a:prstGeom>
          <a:noFill/>
        </p:spPr>
      </p:pic>
    </p:spTree>
    <p:extLst>
      <p:ext uri="{BB962C8B-B14F-4D97-AF65-F5344CB8AC3E}">
        <p14:creationId xmlns:p14="http://schemas.microsoft.com/office/powerpoint/2010/main" val="105388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5B79D7F-B76F-9A1C-FC02-ADC64AFDE37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283054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2">
            <a:extLst>
              <a:ext uri="{FF2B5EF4-FFF2-40B4-BE49-F238E27FC236}">
                <a16:creationId xmlns:a16="http://schemas.microsoft.com/office/drawing/2014/main" id="{B84C5686-7988-5894-9A90-652C55792996}"/>
              </a:ext>
            </a:extLst>
          </p:cNvPr>
          <p:cNvPicPr>
            <a:picLocks noGrp="1" noChangeAspect="1"/>
          </p:cNvPicPr>
          <p:nvPr>
            <p:ph idx="1"/>
          </p:nvPr>
        </p:nvPicPr>
        <p:blipFill rotWithShape="1">
          <a:blip r:embed="rId4"/>
          <a:stretch/>
        </p:blipFill>
        <p:spPr>
          <a:xfrm>
            <a:off x="903110" y="-1929271"/>
            <a:ext cx="9053690" cy="9979121"/>
          </a:xfrm>
          <a:noFill/>
        </p:spPr>
      </p:pic>
      <p:pic>
        <p:nvPicPr>
          <p:cNvPr id="6" name="Bilde 5" descr="Et bilde som inneholder tekst&#10;&#10;Automatisk generert beskrivelse">
            <a:extLst>
              <a:ext uri="{FF2B5EF4-FFF2-40B4-BE49-F238E27FC236}">
                <a16:creationId xmlns:a16="http://schemas.microsoft.com/office/drawing/2014/main" id="{6B6BCAFA-A23A-94FB-9D6E-9F30CD68D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7961" y="2360025"/>
            <a:ext cx="2969374" cy="1068975"/>
          </a:xfrm>
          <a:prstGeom prst="rect">
            <a:avLst/>
          </a:prstGeom>
        </p:spPr>
      </p:pic>
    </p:spTree>
    <p:custDataLst>
      <p:tags r:id="rId1"/>
    </p:custDataLst>
    <p:extLst>
      <p:ext uri="{BB962C8B-B14F-4D97-AF65-F5344CB8AC3E}">
        <p14:creationId xmlns:p14="http://schemas.microsoft.com/office/powerpoint/2010/main" val="27886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6" descr="Et bilde som inneholder tegning, tegnefilm, Barnekunst, Tegnefilm&#10;&#10;Automatisk generert beskrivelse">
            <a:extLst>
              <a:ext uri="{FF2B5EF4-FFF2-40B4-BE49-F238E27FC236}">
                <a16:creationId xmlns:a16="http://schemas.microsoft.com/office/drawing/2014/main" id="{1953DE90-E1B0-0393-2F85-9E0C9D25CF88}"/>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a:off x="738528" y="68263"/>
            <a:ext cx="9602107" cy="6721475"/>
          </a:xfrm>
          <a:prstGeom prst="rect">
            <a:avLst/>
          </a:prstGeom>
          <a:noFill/>
        </p:spPr>
      </p:pic>
    </p:spTree>
    <p:extLst>
      <p:ext uri="{BB962C8B-B14F-4D97-AF65-F5344CB8AC3E}">
        <p14:creationId xmlns:p14="http://schemas.microsoft.com/office/powerpoint/2010/main" val="2713138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
</p:tagLst>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docProps/app.xml><?xml version="1.0" encoding="utf-8"?>
<Properties xmlns="http://schemas.openxmlformats.org/officeDocument/2006/extended-properties" xmlns:vt="http://schemas.openxmlformats.org/officeDocument/2006/docPropsVTypes">
  <Template>4_Office-tema</Template>
  <TotalTime>1376</TotalTime>
  <Words>1774</Words>
  <Application>Microsoft Macintosh PowerPoint</Application>
  <PresentationFormat>Widescreen</PresentationFormat>
  <Paragraphs>106</Paragraphs>
  <Slides>24</Slides>
  <Notes>18</Notes>
  <HiddenSlides>0</HiddenSlides>
  <MMClips>0</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24</vt:i4>
      </vt:variant>
    </vt:vector>
  </HeadingPairs>
  <TitlesOfParts>
    <vt:vector size="36" baseType="lpstr">
      <vt:lpstr>Arial</vt:lpstr>
      <vt:lpstr>Calibri</vt:lpstr>
      <vt:lpstr>Calibri Light</vt:lpstr>
      <vt:lpstr>Century Gothic</vt:lpstr>
      <vt:lpstr>Georgia</vt:lpstr>
      <vt:lpstr>Symbol</vt:lpstr>
      <vt:lpstr>Verdana</vt:lpstr>
      <vt:lpstr>4_Office-tema</vt:lpstr>
      <vt:lpstr>Egendefinert utforming</vt:lpstr>
      <vt:lpstr>5_Office-tema</vt:lpstr>
      <vt:lpstr>3_Office-tema</vt:lpstr>
      <vt:lpstr>6_Office-tema</vt:lpstr>
      <vt:lpstr>Foreldremøte: Søvn som superkraft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kan du gjøre?</vt:lpstr>
      <vt:lpstr>Hvor mye søvn trenger barnet ditt?</vt:lpstr>
      <vt:lpstr>Vi bryter isen (5 min)</vt:lpstr>
      <vt:lpstr>PowerPoint-presentasjon</vt:lpstr>
      <vt:lpstr>PowerPoint-presentasjon</vt:lpstr>
      <vt:lpstr>Dele ut søvnskriv</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Anne-Kristin Imenes</cp:lastModifiedBy>
  <cp:revision>59</cp:revision>
  <dcterms:created xsi:type="dcterms:W3CDTF">2023-01-27T13:13:49Z</dcterms:created>
  <dcterms:modified xsi:type="dcterms:W3CDTF">2023-11-09T17:23:23Z</dcterms:modified>
</cp:coreProperties>
</file>