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3" r:id="rId2"/>
    <p:sldMasterId id="2147483659" r:id="rId3"/>
    <p:sldMasterId id="2147483675" r:id="rId4"/>
  </p:sldMasterIdLst>
  <p:notesMasterIdLst>
    <p:notesMasterId r:id="rId22"/>
  </p:notesMasterIdLst>
  <p:sldIdLst>
    <p:sldId id="261" r:id="rId5"/>
    <p:sldId id="262" r:id="rId6"/>
    <p:sldId id="264" r:id="rId7"/>
    <p:sldId id="269" r:id="rId8"/>
    <p:sldId id="268" r:id="rId9"/>
    <p:sldId id="270" r:id="rId10"/>
    <p:sldId id="265" r:id="rId11"/>
    <p:sldId id="280" r:id="rId12"/>
    <p:sldId id="272" r:id="rId13"/>
    <p:sldId id="266" r:id="rId14"/>
    <p:sldId id="273" r:id="rId15"/>
    <p:sldId id="282" r:id="rId16"/>
    <p:sldId id="278" r:id="rId17"/>
    <p:sldId id="279" r:id="rId18"/>
    <p:sldId id="283" r:id="rId19"/>
    <p:sldId id="276" r:id="rId20"/>
    <p:sldId id="281"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6502"/>
    <p:restoredTop sz="86450" autoAdjust="0"/>
  </p:normalViewPr>
  <p:slideViewPr>
    <p:cSldViewPr snapToGrid="0" snapToObjects="1">
      <p:cViewPr>
        <p:scale>
          <a:sx n="67" d="100"/>
          <a:sy n="67" d="100"/>
        </p:scale>
        <p:origin x="3176" y="1112"/>
      </p:cViewPr>
      <p:guideLst>
        <p:guide orient="horz" pos="2160"/>
        <p:guide pos="3840"/>
      </p:guideLst>
    </p:cSldViewPr>
  </p:slideViewPr>
  <p:outlineViewPr>
    <p:cViewPr>
      <p:scale>
        <a:sx n="33" d="100"/>
        <a:sy n="33" d="100"/>
      </p:scale>
      <p:origin x="0" y="-13120"/>
    </p:cViewPr>
  </p:outlin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7A0325-5DB0-F94A-91E6-4EFF918EB4AC}" type="datetimeFigureOut">
              <a:rPr lang="nn-NO" smtClean="0"/>
              <a:pPr/>
              <a:t>24.08.2020</a:t>
            </a:fld>
            <a:endParaRPr lang="nn-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0138F-A87A-8A4E-BE6B-3B21D384FC68}" type="slidenum">
              <a:rPr lang="nn-NO" smtClean="0"/>
              <a:pPr/>
              <a:t>‹#›</a:t>
            </a:fld>
            <a:endParaRPr lang="nn-NO"/>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unsplash.com/@magdalen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rvtssor.no/aktuelt/19/lek-veien-til-endri"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youtube.com/watch?v=mYBhgUnpQmE&amp;t=3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psychologytoday.com/intl/blog/the-savvy-psychologist/202002/the-power-oxytoci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1886 Hva skal til for at vi skal ha det bra?</a:t>
            </a:r>
            <a:r>
              <a:rPr lang="nb-NO" sz="1200" kern="1200" dirty="0">
                <a:solidFill>
                  <a:schemeClr val="tx1"/>
                </a:solidFill>
                <a:effectLst/>
                <a:latin typeface="+mn-lt"/>
                <a:ea typeface="+mn-ea"/>
                <a:cs typeface="+mn-cs"/>
              </a:rPr>
              <a:t> Vi lærer mye om å ta vare på kroppen, trene, spise sunt og pusse tenner. Vi lærer å passe oss i trafikken, men hva med å ha det bra med oss selv? Hva med tanker og følelser? Det trenger vi også å lære om.</a:t>
            </a:r>
          </a:p>
          <a:p>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2</a:t>
            </a:fld>
            <a:endParaRPr lang="nn-NO"/>
          </a:p>
        </p:txBody>
      </p:sp>
    </p:spTree>
    <p:extLst>
      <p:ext uri="{BB962C8B-B14F-4D97-AF65-F5344CB8AC3E}">
        <p14:creationId xmlns:p14="http://schemas.microsoft.com/office/powerpoint/2010/main" val="121854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lvl="0"/>
            <a:r>
              <a:rPr lang="nb-NO" sz="1200" b="1" kern="1200" dirty="0" smtClean="0">
                <a:solidFill>
                  <a:schemeClr val="tx1"/>
                </a:solidFill>
                <a:effectLst/>
                <a:latin typeface="+mn-lt"/>
                <a:ea typeface="+mn-ea"/>
                <a:cs typeface="+mn-cs"/>
              </a:rPr>
              <a:t>Hva gir mest lykke? Å ha det gøy eller å gjøre noe for andre? </a:t>
            </a:r>
            <a:r>
              <a:rPr lang="nb-NO" sz="1200" kern="1200" dirty="0" smtClean="0">
                <a:solidFill>
                  <a:schemeClr val="tx1"/>
                </a:solidFill>
                <a:effectLst/>
                <a:latin typeface="+mn-lt"/>
                <a:ea typeface="+mn-ea"/>
                <a:cs typeface="+mn-cs"/>
              </a:rPr>
              <a:t>Å gjøre en vennlig handling har en overlegen langtidseffekt.</a:t>
            </a:r>
            <a:r>
              <a:rPr lang="nb-NO" sz="1200" b="1"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Hver gang du gjør noe bra for et annet menneske skjer det noe styrkende med din kropp, og med den andres kropp. Begge får en dusj med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a:t>
            </a:r>
          </a:p>
          <a:p>
            <a:r>
              <a:rPr lang="nb-NO" sz="1200" kern="1200" dirty="0" err="1" smtClean="0">
                <a:solidFill>
                  <a:schemeClr val="tx1"/>
                </a:solidFill>
                <a:effectLst/>
                <a:latin typeface="+mn-lt"/>
                <a:ea typeface="+mn-ea"/>
                <a:cs typeface="+mn-cs"/>
              </a:rPr>
              <a:t>Seligman</a:t>
            </a:r>
            <a:r>
              <a:rPr lang="nb-NO" sz="1200" kern="1200" dirty="0" smtClean="0">
                <a:solidFill>
                  <a:schemeClr val="tx1"/>
                </a:solidFill>
                <a:effectLst/>
                <a:latin typeface="+mn-lt"/>
                <a:ea typeface="+mn-ea"/>
                <a:cs typeface="+mn-cs"/>
              </a:rPr>
              <a:t>, Martin. </a:t>
            </a:r>
            <a:r>
              <a:rPr lang="nb-NO" sz="1200" i="1" kern="1200" dirty="0" smtClean="0">
                <a:solidFill>
                  <a:schemeClr val="tx1"/>
                </a:solidFill>
                <a:effectLst/>
                <a:latin typeface="+mn-lt"/>
                <a:ea typeface="+mn-ea"/>
                <a:cs typeface="+mn-cs"/>
              </a:rPr>
              <a:t>Ekte lykke. Positiv psykologi i praksis</a:t>
            </a:r>
            <a:r>
              <a:rPr lang="nb-NO" sz="1200" kern="1200" dirty="0" smtClean="0">
                <a:solidFill>
                  <a:schemeClr val="tx1"/>
                </a:solidFill>
                <a:effectLst/>
                <a:latin typeface="+mn-lt"/>
                <a:ea typeface="+mn-ea"/>
                <a:cs typeface="+mn-cs"/>
              </a:rPr>
              <a:t>. Oslo: Universitetsforlaget, 2009.</a:t>
            </a:r>
          </a:p>
          <a:p>
            <a:r>
              <a:rPr lang="nb-NO" sz="1200" kern="1200" dirty="0" smtClean="0">
                <a:solidFill>
                  <a:schemeClr val="tx1"/>
                </a:solidFill>
                <a:effectLst/>
                <a:latin typeface="+mn-lt"/>
                <a:ea typeface="+mn-ea"/>
                <a:cs typeface="+mn-cs"/>
              </a:rPr>
              <a:t> </a:t>
            </a:r>
          </a:p>
          <a:p>
            <a:r>
              <a:rPr lang="nn-NO" dirty="0" smtClean="0"/>
              <a:t>FOTO: </a:t>
            </a:r>
            <a:r>
              <a:rPr lang="nn-NO" sz="1200" b="0" i="0" u="none" strike="noStrike" kern="1200" dirty="0" smtClean="0">
                <a:solidFill>
                  <a:schemeClr val="tx1"/>
                </a:solidFill>
                <a:effectLst/>
                <a:latin typeface="+mn-lt"/>
                <a:ea typeface="+mn-ea"/>
                <a:cs typeface="+mn-cs"/>
                <a:hlinkClick r:id="rId3"/>
              </a:rPr>
              <a:t>Magdalena Smolnicka</a:t>
            </a:r>
            <a:r>
              <a:rPr lang="nn-NO" sz="1200" b="0" i="0" u="none" strike="noStrike" kern="1200" dirty="0" smtClean="0">
                <a:solidFill>
                  <a:schemeClr val="tx1"/>
                </a:solidFill>
                <a:effectLst/>
                <a:latin typeface="+mn-lt"/>
                <a:ea typeface="+mn-ea"/>
                <a:cs typeface="+mn-cs"/>
              </a:rPr>
              <a:t> by </a:t>
            </a:r>
            <a:r>
              <a:rPr lang="nn-NO" sz="1200" b="0" i="0" u="none" strike="noStrike" kern="1200" dirty="0" err="1" smtClean="0">
                <a:solidFill>
                  <a:schemeClr val="tx1"/>
                </a:solidFill>
                <a:effectLst/>
                <a:latin typeface="+mn-lt"/>
                <a:ea typeface="+mn-ea"/>
                <a:cs typeface="+mn-cs"/>
              </a:rPr>
              <a:t>Unsplash</a:t>
            </a:r>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11</a:t>
            </a:fld>
            <a:endParaRPr lang="nn-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Vis filmklipp: Rektor Humlesnurr var en klok rektor. Han visste at å</a:t>
            </a:r>
            <a:r>
              <a:rPr lang="nb-NO" sz="1200" kern="1200" baseline="0" dirty="0" smtClean="0">
                <a:solidFill>
                  <a:schemeClr val="tx1"/>
                </a:solidFill>
                <a:effectLst/>
                <a:latin typeface="+mn-lt"/>
                <a:ea typeface="+mn-ea"/>
                <a:cs typeface="+mn-cs"/>
              </a:rPr>
              <a:t> g</a:t>
            </a:r>
            <a:r>
              <a:rPr lang="nb-NO" sz="1200" kern="1200" dirty="0" smtClean="0">
                <a:solidFill>
                  <a:schemeClr val="tx1"/>
                </a:solidFill>
                <a:effectLst/>
                <a:latin typeface="+mn-lt"/>
                <a:ea typeface="+mn-ea"/>
                <a:cs typeface="+mn-cs"/>
              </a:rPr>
              <a:t>jøre gode ting for andre var viktigere enn karakterer. Det tok han hensyn til </a:t>
            </a:r>
            <a:r>
              <a:rPr lang="nb-NO" sz="1200" kern="1200" dirty="0" err="1" smtClean="0">
                <a:solidFill>
                  <a:schemeClr val="tx1"/>
                </a:solidFill>
                <a:effectLst/>
                <a:latin typeface="+mn-lt"/>
                <a:ea typeface="+mn-ea"/>
                <a:cs typeface="+mn-cs"/>
              </a:rPr>
              <a:t>når</a:t>
            </a:r>
            <a:r>
              <a:rPr lang="nb-NO" sz="1200" kern="1200" dirty="0" smtClean="0">
                <a:solidFill>
                  <a:schemeClr val="tx1"/>
                </a:solidFill>
                <a:effectLst/>
                <a:latin typeface="+mn-lt"/>
                <a:ea typeface="+mn-ea"/>
                <a:cs typeface="+mn-cs"/>
              </a:rPr>
              <a:t> han delte ut poeng. </a:t>
            </a:r>
          </a:p>
          <a:p>
            <a:endParaRPr lang="nb-NO" dirty="0" smtClean="0">
              <a:effectLst/>
            </a:endParaRPr>
          </a:p>
          <a:p>
            <a:r>
              <a:rPr lang="nb-NO" sz="1200" kern="1200" dirty="0" smtClean="0">
                <a:solidFill>
                  <a:schemeClr val="tx1"/>
                </a:solidFill>
                <a:effectLst/>
                <a:latin typeface="+mn-lt"/>
                <a:ea typeface="+mn-ea"/>
                <a:cs typeface="+mn-cs"/>
              </a:rPr>
              <a:t>Filmeksempel: </a:t>
            </a:r>
            <a:r>
              <a:rPr lang="nb-NO" sz="1200" i="1" kern="1200" dirty="0" smtClean="0">
                <a:solidFill>
                  <a:schemeClr val="tx1"/>
                </a:solidFill>
                <a:effectLst/>
                <a:latin typeface="+mn-lt"/>
                <a:ea typeface="+mn-ea"/>
                <a:cs typeface="+mn-cs"/>
              </a:rPr>
              <a:t>«</a:t>
            </a:r>
            <a:r>
              <a:rPr lang="nb-NO" sz="1200" kern="1200" dirty="0" smtClean="0">
                <a:solidFill>
                  <a:schemeClr val="tx1"/>
                </a:solidFill>
                <a:effectLst/>
                <a:latin typeface="+mn-lt"/>
                <a:ea typeface="+mn-ea"/>
                <a:cs typeface="+mn-cs"/>
              </a:rPr>
              <a:t>Harry Potter og de vises stein</a:t>
            </a:r>
            <a:r>
              <a:rPr lang="nb-NO" sz="1200" i="1"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(første film, nest siste scene 33). Må kjøpes</a:t>
            </a:r>
            <a:r>
              <a:rPr lang="nb-NO" sz="1200" kern="1200" baseline="0" dirty="0" smtClean="0">
                <a:solidFill>
                  <a:schemeClr val="tx1"/>
                </a:solidFill>
                <a:effectLst/>
                <a:latin typeface="+mn-lt"/>
                <a:ea typeface="+mn-ea"/>
                <a:cs typeface="+mn-cs"/>
              </a:rPr>
              <a:t> og lastes ned</a:t>
            </a:r>
            <a:r>
              <a:rPr lang="nb-NO" sz="1200" kern="1200" dirty="0" smtClean="0">
                <a:solidFill>
                  <a:schemeClr val="tx1"/>
                </a:solidFill>
                <a:effectLst/>
                <a:latin typeface="+mn-lt"/>
                <a:ea typeface="+mn-ea"/>
                <a:cs typeface="+mn-cs"/>
              </a:rPr>
              <a:t>.</a:t>
            </a:r>
            <a:endParaRPr lang="nb-NO" dirty="0" smtClean="0">
              <a:effectLst/>
            </a:endParaRP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12</a:t>
            </a:fld>
            <a:endParaRPr lang="nn-NO"/>
          </a:p>
        </p:txBody>
      </p:sp>
    </p:spTree>
    <p:extLst>
      <p:ext uri="{BB962C8B-B14F-4D97-AF65-F5344CB8AC3E}">
        <p14:creationId xmlns:p14="http://schemas.microsoft.com/office/powerpoint/2010/main" val="26712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a:solidFill>
                  <a:schemeClr val="tx1"/>
                </a:solidFill>
                <a:effectLst/>
                <a:latin typeface="+mn-lt"/>
                <a:ea typeface="+mn-ea"/>
                <a:cs typeface="+mn-cs"/>
              </a:rPr>
              <a:t>03237 Å lage godt miljø er nyttig for deg, og det vil hjelpe de rundt deg. </a:t>
            </a:r>
            <a:r>
              <a:rPr lang="nb-NO" sz="1200" kern="1200" dirty="0">
                <a:solidFill>
                  <a:schemeClr val="tx1"/>
                </a:solidFill>
                <a:effectLst/>
                <a:latin typeface="+mn-lt"/>
                <a:ea typeface="+mn-ea"/>
                <a:cs typeface="+mn-cs"/>
              </a:rPr>
              <a:t>Du lager helse når du lager godt miljø. Derfor handler Robust Ungdom mye om hvordan vi kan gjøre bra ting sammen. Én måte er å leke. I løpet av disse tre årene skal dere lære mange nye leker som kan brukes til å bli kjent og bygge fellesskap. </a:t>
            </a:r>
            <a:r>
              <a:rPr lang="nb-NO" sz="1200" b="1" kern="1200" dirty="0">
                <a:solidFill>
                  <a:schemeClr val="tx1"/>
                </a:solidFill>
                <a:effectLst/>
                <a:latin typeface="+mn-lt"/>
                <a:ea typeface="+mn-ea"/>
                <a:cs typeface="+mn-cs"/>
              </a:rPr>
              <a:t>Ikke tull med leken! Lek er ikke bare lek, men det motsatte av stress</a:t>
            </a:r>
            <a:r>
              <a:rPr lang="nb-NO" sz="1200" kern="1200" dirty="0">
                <a:solidFill>
                  <a:schemeClr val="tx1"/>
                </a:solidFill>
                <a:effectLst/>
                <a:latin typeface="+mn-lt"/>
                <a:ea typeface="+mn-ea"/>
                <a:cs typeface="+mn-cs"/>
              </a:rPr>
              <a:t>. Lek gjør at vi smiler mer, og puster annerledes. Vi glemmer det vonde et lite øyeblikk. Vi øver på å ikke ta oss selv så høytidelig. Vi ser hverandre og deler gode følelser. Vi trenger ikke leke lenge for at leken skal virke, bare noen minutter kan være nok. </a:t>
            </a:r>
          </a:p>
          <a:p>
            <a:pPr lvl="0"/>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Dønnestad, Eva. ”Lek – veien til endring.” </a:t>
            </a:r>
            <a:r>
              <a:rPr lang="nb-NO" sz="1200" i="1" kern="1200" dirty="0">
                <a:solidFill>
                  <a:schemeClr val="tx1"/>
                </a:solidFill>
                <a:effectLst/>
                <a:latin typeface="+mn-lt"/>
                <a:ea typeface="+mn-ea"/>
                <a:cs typeface="+mn-cs"/>
              </a:rPr>
              <a:t>RVTS-SØR. </a:t>
            </a:r>
            <a:r>
              <a:rPr lang="nb-NO" sz="1200" kern="1200" dirty="0">
                <a:solidFill>
                  <a:schemeClr val="tx1"/>
                </a:solidFill>
                <a:effectLst/>
                <a:latin typeface="+mn-lt"/>
                <a:ea typeface="+mn-ea"/>
                <a:cs typeface="+mn-cs"/>
              </a:rPr>
              <a:t>27.04.2015. </a:t>
            </a:r>
            <a:r>
              <a:rPr lang="nb-NO" sz="1200" u="sng" kern="1200" dirty="0">
                <a:solidFill>
                  <a:schemeClr val="tx1"/>
                </a:solidFill>
                <a:effectLst/>
                <a:latin typeface="+mn-lt"/>
                <a:ea typeface="+mn-ea"/>
                <a:cs typeface="+mn-cs"/>
                <a:hlinkClick r:id="rId3"/>
              </a:rPr>
              <a:t>https://rvtssor.no/aktuelt/19/lek-veien-til-endri</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13</a:t>
            </a:fld>
            <a:endParaRPr lang="nn-NO"/>
          </a:p>
        </p:txBody>
      </p:sp>
    </p:spTree>
    <p:extLst>
      <p:ext uri="{BB962C8B-B14F-4D97-AF65-F5344CB8AC3E}">
        <p14:creationId xmlns:p14="http://schemas.microsoft.com/office/powerpoint/2010/main" val="24831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1635 For å oppsummere: Det er ikke meningen at vi skal klare livet alene.</a:t>
            </a:r>
            <a:r>
              <a:rPr lang="nb-NO" sz="1200" kern="1200" dirty="0">
                <a:solidFill>
                  <a:schemeClr val="tx1"/>
                </a:solidFill>
                <a:effectLst/>
                <a:latin typeface="+mn-lt"/>
                <a:ea typeface="+mn-ea"/>
                <a:cs typeface="+mn-cs"/>
              </a:rPr>
              <a:t> Det er meningen at vi skal hjelpe hverandre. Å hjelpe hverandre er bra for kroppen og beskytter oss mot skadelig stress. Vi tåler mer, orker mer og lever lenger. Hva gjør vi når en i klassen ikke kommer på skolen? Hvordan viser vi at en elev er savnet og at vi bryr oss? Det er en av oppgavene dere skal arbeide med i klasserommet.</a:t>
            </a:r>
          </a:p>
          <a:p>
            <a:endParaRPr lang="nb-NO" sz="1200" b="1" dirty="0">
              <a:solidFill>
                <a:srgbClr val="FFFFFF"/>
              </a:solidFill>
            </a:endParaRPr>
          </a:p>
          <a:p>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14</a:t>
            </a:fld>
            <a:endParaRPr lang="nn-NO"/>
          </a:p>
        </p:txBody>
      </p:sp>
    </p:spTree>
    <p:extLst>
      <p:ext uri="{BB962C8B-B14F-4D97-AF65-F5344CB8AC3E}">
        <p14:creationId xmlns:p14="http://schemas.microsoft.com/office/powerpoint/2010/main" val="119833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Vis nettstedet: Right to play - </a:t>
            </a:r>
            <a:r>
              <a:rPr lang="nb-NO" sz="1200" kern="1200" dirty="0" err="1" smtClean="0">
                <a:solidFill>
                  <a:schemeClr val="tx1"/>
                </a:solidFill>
                <a:effectLst/>
                <a:latin typeface="+mn-lt"/>
                <a:ea typeface="+mn-ea"/>
                <a:cs typeface="+mn-cs"/>
              </a:rPr>
              <a:t>www.righttoplay.no</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i="1" kern="1200" dirty="0" smtClean="0">
                <a:solidFill>
                  <a:schemeClr val="tx1"/>
                </a:solidFill>
                <a:effectLst/>
                <a:latin typeface="+mn-lt"/>
                <a:ea typeface="+mn-ea"/>
                <a:cs typeface="+mn-cs"/>
              </a:rPr>
              <a:t>Den norske organisasjonen Right to play sørger hvert </a:t>
            </a:r>
            <a:r>
              <a:rPr lang="nb-NO" sz="1200" i="1" kern="1200" dirty="0" err="1" smtClean="0">
                <a:solidFill>
                  <a:schemeClr val="tx1"/>
                </a:solidFill>
                <a:effectLst/>
                <a:latin typeface="+mn-lt"/>
                <a:ea typeface="+mn-ea"/>
                <a:cs typeface="+mn-cs"/>
              </a:rPr>
              <a:t>år</a:t>
            </a:r>
            <a:r>
              <a:rPr lang="nb-NO" sz="1200" i="1" kern="1200" dirty="0" smtClean="0">
                <a:solidFill>
                  <a:schemeClr val="tx1"/>
                </a:solidFill>
                <a:effectLst/>
                <a:latin typeface="+mn-lt"/>
                <a:ea typeface="+mn-ea"/>
                <a:cs typeface="+mn-cs"/>
              </a:rPr>
              <a:t> for at over to millioner barn, som lever i </a:t>
            </a:r>
            <a:r>
              <a:rPr lang="nb-NO" sz="1200" i="1" kern="1200" dirty="0" err="1" smtClean="0">
                <a:solidFill>
                  <a:schemeClr val="tx1"/>
                </a:solidFill>
                <a:effectLst/>
                <a:latin typeface="+mn-lt"/>
                <a:ea typeface="+mn-ea"/>
                <a:cs typeface="+mn-cs"/>
              </a:rPr>
              <a:t>områder</a:t>
            </a:r>
            <a:r>
              <a:rPr lang="nb-NO" sz="1200" i="1" kern="1200" dirty="0" smtClean="0">
                <a:solidFill>
                  <a:schemeClr val="tx1"/>
                </a:solidFill>
                <a:effectLst/>
                <a:latin typeface="+mn-lt"/>
                <a:ea typeface="+mn-ea"/>
                <a:cs typeface="+mn-cs"/>
              </a:rPr>
              <a:t> med fattigdom, krig og uro, </a:t>
            </a:r>
            <a:r>
              <a:rPr lang="nb-NO" sz="1200" i="1" kern="1200" dirty="0" err="1" smtClean="0">
                <a:solidFill>
                  <a:schemeClr val="tx1"/>
                </a:solidFill>
                <a:effectLst/>
                <a:latin typeface="+mn-lt"/>
                <a:ea typeface="+mn-ea"/>
                <a:cs typeface="+mn-cs"/>
              </a:rPr>
              <a:t>får</a:t>
            </a:r>
            <a:r>
              <a:rPr lang="nb-NO" sz="1200" i="1" kern="1200" dirty="0" smtClean="0">
                <a:solidFill>
                  <a:schemeClr val="tx1"/>
                </a:solidFill>
                <a:effectLst/>
                <a:latin typeface="+mn-lt"/>
                <a:ea typeface="+mn-ea"/>
                <a:cs typeface="+mn-cs"/>
              </a:rPr>
              <a:t> lek og aktivitet inkludert i sin hverdag. I tillegg til å være en positiv opplevelse for barna fører tilbudet deres til blant annet:</a:t>
            </a:r>
            <a:br>
              <a:rPr lang="nb-NO" sz="1200" i="1" kern="1200" dirty="0" smtClean="0">
                <a:solidFill>
                  <a:schemeClr val="tx1"/>
                </a:solidFill>
                <a:effectLst/>
                <a:latin typeface="+mn-lt"/>
                <a:ea typeface="+mn-ea"/>
                <a:cs typeface="+mn-cs"/>
              </a:rPr>
            </a:br>
            <a:r>
              <a:rPr lang="nb-NO" sz="1200" i="1" kern="1200" dirty="0" smtClean="0">
                <a:solidFill>
                  <a:schemeClr val="tx1"/>
                </a:solidFill>
                <a:effectLst/>
                <a:latin typeface="+mn-lt"/>
                <a:ea typeface="+mn-ea"/>
                <a:cs typeface="+mn-cs"/>
              </a:rPr>
              <a:t>• Mer inkluderende lokalsamfunn</a:t>
            </a:r>
            <a:br>
              <a:rPr lang="nb-NO" sz="1200" i="1" kern="1200" dirty="0" smtClean="0">
                <a:solidFill>
                  <a:schemeClr val="tx1"/>
                </a:solidFill>
                <a:effectLst/>
                <a:latin typeface="+mn-lt"/>
                <a:ea typeface="+mn-ea"/>
                <a:cs typeface="+mn-cs"/>
              </a:rPr>
            </a:br>
            <a:r>
              <a:rPr lang="nb-NO" sz="1200" i="1" kern="1200" dirty="0" smtClean="0">
                <a:solidFill>
                  <a:schemeClr val="tx1"/>
                </a:solidFill>
                <a:effectLst/>
                <a:latin typeface="+mn-lt"/>
                <a:ea typeface="+mn-ea"/>
                <a:cs typeface="+mn-cs"/>
              </a:rPr>
              <a:t>• Mindre vold blant elevene</a:t>
            </a:r>
            <a:br>
              <a:rPr lang="nb-NO" sz="1200" i="1" kern="1200" dirty="0" smtClean="0">
                <a:solidFill>
                  <a:schemeClr val="tx1"/>
                </a:solidFill>
                <a:effectLst/>
                <a:latin typeface="+mn-lt"/>
                <a:ea typeface="+mn-ea"/>
                <a:cs typeface="+mn-cs"/>
              </a:rPr>
            </a:br>
            <a:r>
              <a:rPr lang="nb-NO" sz="1200" i="1" kern="1200" dirty="0" smtClean="0">
                <a:solidFill>
                  <a:schemeClr val="tx1"/>
                </a:solidFill>
                <a:effectLst/>
                <a:latin typeface="+mn-lt"/>
                <a:ea typeface="+mn-ea"/>
                <a:cs typeface="+mn-cs"/>
              </a:rPr>
              <a:t>• Bedre resultater i skolen </a:t>
            </a:r>
            <a:endParaRPr lang="nb-NO" dirty="0" smtClean="0">
              <a:effectLst/>
            </a:endParaRP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15</a:t>
            </a:fld>
            <a:endParaRPr lang="nn-NO"/>
          </a:p>
        </p:txBody>
      </p:sp>
    </p:spTree>
    <p:extLst>
      <p:ext uri="{BB962C8B-B14F-4D97-AF65-F5344CB8AC3E}">
        <p14:creationId xmlns:p14="http://schemas.microsoft.com/office/powerpoint/2010/main" val="36886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Vis filmklipp</a:t>
            </a:r>
            <a:r>
              <a:rPr lang="nb-NO" baseline="0" dirty="0" smtClean="0"/>
              <a:t> fra </a:t>
            </a:r>
            <a:r>
              <a:rPr lang="nb-NO" baseline="0" dirty="0" err="1" smtClean="0"/>
              <a:t>youtube</a:t>
            </a:r>
            <a:r>
              <a:rPr lang="nb-NO" baseline="0" dirty="0" smtClean="0"/>
              <a:t>: The </a:t>
            </a:r>
            <a:r>
              <a:rPr lang="nb-NO" baseline="0" dirty="0" err="1" smtClean="0"/>
              <a:t>Clowns</a:t>
            </a:r>
            <a:r>
              <a:rPr lang="nb-NO" baseline="0" dirty="0" smtClean="0"/>
              <a:t> </a:t>
            </a:r>
            <a:r>
              <a:rPr lang="nb-NO" baseline="0" dirty="0" err="1" smtClean="0"/>
              <a:t>Helping</a:t>
            </a:r>
            <a:r>
              <a:rPr lang="nb-NO" baseline="0" dirty="0" smtClean="0"/>
              <a:t> </a:t>
            </a:r>
            <a:r>
              <a:rPr lang="nb-NO" baseline="0" dirty="0" err="1" smtClean="0"/>
              <a:t>Refugee</a:t>
            </a:r>
            <a:r>
              <a:rPr lang="nb-NO" baseline="0" dirty="0" smtClean="0"/>
              <a:t> </a:t>
            </a:r>
            <a:r>
              <a:rPr lang="nb-NO" baseline="0" dirty="0" err="1" smtClean="0"/>
              <a:t>Childen</a:t>
            </a:r>
            <a:r>
              <a:rPr lang="nb-NO" baseline="0" dirty="0" smtClean="0"/>
              <a:t> til </a:t>
            </a:r>
            <a:r>
              <a:rPr lang="nb-NO" baseline="0" dirty="0" err="1" smtClean="0"/>
              <a:t>Laugh</a:t>
            </a:r>
            <a:r>
              <a:rPr lang="nb-NO" baseline="0" dirty="0" smtClean="0"/>
              <a:t>/</a:t>
            </a:r>
            <a:r>
              <a:rPr lang="nb-NO" baseline="0" dirty="0" err="1" smtClean="0"/>
              <a:t>Amazing</a:t>
            </a:r>
            <a:r>
              <a:rPr lang="nb-NO" baseline="0" dirty="0" smtClean="0"/>
              <a:t> </a:t>
            </a:r>
            <a:r>
              <a:rPr lang="nb-NO" baseline="0" dirty="0" err="1" smtClean="0"/>
              <a:t>Humans</a:t>
            </a:r>
            <a:endParaRPr lang="nb-NO" baseline="0" dirty="0" smtClean="0"/>
          </a:p>
          <a:p>
            <a:r>
              <a:rPr lang="nb-NO" dirty="0" smtClean="0">
                <a:hlinkClick r:id="rId3"/>
              </a:rPr>
              <a:t>https://www.youtube.com/watch?v=mYBhgUnpQmE&amp;t=3s</a:t>
            </a:r>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16</a:t>
            </a:fld>
            <a:endParaRPr lang="nn-NO"/>
          </a:p>
        </p:txBody>
      </p:sp>
    </p:spTree>
    <p:extLst>
      <p:ext uri="{BB962C8B-B14F-4D97-AF65-F5344CB8AC3E}">
        <p14:creationId xmlns:p14="http://schemas.microsoft.com/office/powerpoint/2010/main" val="76807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lvl="0"/>
            <a:r>
              <a:rPr lang="nb-NO" sz="1200" b="1" kern="1200" dirty="0" smtClean="0">
                <a:solidFill>
                  <a:schemeClr val="tx1"/>
                </a:solidFill>
                <a:effectLst/>
                <a:latin typeface="+mn-lt"/>
                <a:ea typeface="+mn-ea"/>
                <a:cs typeface="+mn-cs"/>
              </a:rPr>
              <a:t>Hva er det aller viktigste for helsen vår? </a:t>
            </a:r>
            <a:r>
              <a:rPr lang="nb-NO" sz="1200" kern="1200" dirty="0" smtClean="0">
                <a:solidFill>
                  <a:schemeClr val="tx1"/>
                </a:solidFill>
                <a:effectLst/>
                <a:latin typeface="+mn-lt"/>
                <a:ea typeface="+mn-ea"/>
                <a:cs typeface="+mn-cs"/>
              </a:rPr>
              <a:t>Harry Potter opplevde mye vondt, men så får han komme til en skole hvor han kjenner at han hører til. Han får to gode venner. Han oppdager at han kan noe – spille </a:t>
            </a:r>
            <a:r>
              <a:rPr lang="nb-NO" sz="1200" kern="1200" dirty="0" err="1" smtClean="0">
                <a:solidFill>
                  <a:schemeClr val="tx1"/>
                </a:solidFill>
                <a:effectLst/>
                <a:latin typeface="+mn-lt"/>
                <a:ea typeface="+mn-ea"/>
                <a:cs typeface="+mn-cs"/>
              </a:rPr>
              <a:t>rumpeldunk</a:t>
            </a:r>
            <a:r>
              <a:rPr lang="nb-NO" sz="1200" kern="1200" dirty="0" smtClean="0">
                <a:solidFill>
                  <a:schemeClr val="tx1"/>
                </a:solidFill>
                <a:effectLst/>
                <a:latin typeface="+mn-lt"/>
                <a:ea typeface="+mn-ea"/>
                <a:cs typeface="+mn-cs"/>
              </a:rPr>
              <a:t>! Han møter noen lærere som vil hjelpe han, og blir venn med en miljøarbeider han kan gå til når livet er vanskelig: </a:t>
            </a:r>
            <a:r>
              <a:rPr lang="nb-NO" sz="1200" kern="1200" dirty="0" err="1" smtClean="0">
                <a:solidFill>
                  <a:schemeClr val="tx1"/>
                </a:solidFill>
                <a:effectLst/>
                <a:latin typeface="+mn-lt"/>
                <a:ea typeface="+mn-ea"/>
                <a:cs typeface="+mn-cs"/>
              </a:rPr>
              <a:t>Gygrid</a:t>
            </a:r>
            <a:r>
              <a:rPr lang="nb-NO" sz="1200" kern="1200" dirty="0" smtClean="0">
                <a:solidFill>
                  <a:schemeClr val="tx1"/>
                </a:solidFill>
                <a:effectLst/>
                <a:latin typeface="+mn-lt"/>
                <a:ea typeface="+mn-ea"/>
                <a:cs typeface="+mn-cs"/>
              </a:rPr>
              <a:t>. Han blir kjent med historien sin og hvem foreldrene var. Disse tingene; Å bli kjent med seg selv gjennom andre, å høre til, at noen vil hjelpe deg, at du er god til noe, at noen trenger deg, det er det aller viktigste for helsen vår.</a:t>
            </a:r>
          </a:p>
          <a:p>
            <a:pPr lvl="0"/>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Holte, Arne. ”De syv psykiske helserettighetene.” </a:t>
            </a:r>
            <a:r>
              <a:rPr lang="nb-NO" sz="1200" i="1" kern="1200" dirty="0" smtClean="0">
                <a:solidFill>
                  <a:schemeClr val="tx1"/>
                </a:solidFill>
                <a:effectLst/>
                <a:latin typeface="+mn-lt"/>
                <a:ea typeface="+mn-ea"/>
                <a:cs typeface="+mn-cs"/>
              </a:rPr>
              <a:t>Norsk psykologforening</a:t>
            </a:r>
            <a:r>
              <a:rPr lang="nb-NO" sz="1200" kern="1200" dirty="0" smtClean="0">
                <a:solidFill>
                  <a:schemeClr val="tx1"/>
                </a:solidFill>
                <a:effectLst/>
                <a:latin typeface="+mn-lt"/>
                <a:ea typeface="+mn-ea"/>
                <a:cs typeface="+mn-cs"/>
              </a:rPr>
              <a:t>. 15.06.2016. </a:t>
            </a:r>
            <a:r>
              <a:rPr lang="nb-NO" sz="1200" u="sng" kern="1200" dirty="0" err="1" smtClean="0">
                <a:solidFill>
                  <a:schemeClr val="tx1"/>
                </a:solidFill>
                <a:effectLst/>
                <a:latin typeface="+mn-lt"/>
                <a:ea typeface="+mn-ea"/>
                <a:cs typeface="+mn-cs"/>
              </a:rPr>
              <a:t>https</a:t>
            </a:r>
            <a:r>
              <a:rPr lang="nb-NO" sz="1200" u="sng" kern="1200" dirty="0" smtClean="0">
                <a:solidFill>
                  <a:schemeClr val="tx1"/>
                </a:solidFill>
                <a:effectLst/>
                <a:latin typeface="+mn-lt"/>
                <a:ea typeface="+mn-ea"/>
                <a:cs typeface="+mn-cs"/>
              </a:rPr>
              <a:t>://</a:t>
            </a:r>
            <a:r>
              <a:rPr lang="nb-NO" sz="1200" u="sng" kern="1200" dirty="0" err="1" smtClean="0">
                <a:solidFill>
                  <a:schemeClr val="tx1"/>
                </a:solidFill>
                <a:effectLst/>
                <a:latin typeface="+mn-lt"/>
                <a:ea typeface="+mn-ea"/>
                <a:cs typeface="+mn-cs"/>
              </a:rPr>
              <a:t>www.psykologforeningen.no</a:t>
            </a:r>
            <a:r>
              <a:rPr lang="nb-NO" sz="1200" u="sng" kern="1200" dirty="0" smtClean="0">
                <a:solidFill>
                  <a:schemeClr val="tx1"/>
                </a:solidFill>
                <a:effectLst/>
                <a:latin typeface="+mn-lt"/>
                <a:ea typeface="+mn-ea"/>
                <a:cs typeface="+mn-cs"/>
              </a:rPr>
              <a:t>/publikum/informasjonsvideoer/videoer-om-livsutfordringer/de-syv-psykiske-helserettighetene</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nb-NO" dirty="0" smtClean="0"/>
          </a:p>
          <a:p>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3</a:t>
            </a:fld>
            <a:endParaRPr lang="nn-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smtClean="0">
                <a:solidFill>
                  <a:schemeClr val="tx1"/>
                </a:solidFill>
                <a:effectLst/>
                <a:latin typeface="+mn-lt"/>
                <a:ea typeface="+mn-ea"/>
                <a:cs typeface="+mn-cs"/>
              </a:rPr>
              <a:t>Derfor er det et problem</a:t>
            </a:r>
            <a:r>
              <a:rPr lang="nb-NO" sz="1200" kern="1200" dirty="0" smtClean="0">
                <a:solidFill>
                  <a:schemeClr val="tx1"/>
                </a:solidFill>
                <a:effectLst/>
                <a:latin typeface="+mn-lt"/>
                <a:ea typeface="+mn-ea"/>
                <a:cs typeface="+mn-cs"/>
              </a:rPr>
              <a:t> når én av fem sier at de ikke passer inn i skolen (PISA undersøkelse 2016. </a:t>
            </a:r>
          </a:p>
          <a:p>
            <a:r>
              <a:rPr lang="nb-NO" sz="1200" kern="1200" dirty="0" err="1" smtClean="0">
                <a:solidFill>
                  <a:schemeClr val="tx1"/>
                </a:solidFill>
                <a:effectLst/>
                <a:latin typeface="+mn-lt"/>
                <a:ea typeface="+mn-ea"/>
                <a:cs typeface="+mn-cs"/>
              </a:rPr>
              <a:t>Kjærnsli</a:t>
            </a:r>
            <a:r>
              <a:rPr lang="nb-NO" sz="1200" kern="1200" dirty="0" smtClean="0">
                <a:solidFill>
                  <a:schemeClr val="tx1"/>
                </a:solidFill>
                <a:effectLst/>
                <a:latin typeface="+mn-lt"/>
                <a:ea typeface="+mn-ea"/>
                <a:cs typeface="+mn-cs"/>
              </a:rPr>
              <a:t>, Marit. &amp; </a:t>
            </a:r>
            <a:r>
              <a:rPr lang="nb-NO" sz="1200" kern="1200" dirty="0" err="1" smtClean="0">
                <a:solidFill>
                  <a:schemeClr val="tx1"/>
                </a:solidFill>
                <a:effectLst/>
                <a:latin typeface="+mn-lt"/>
                <a:ea typeface="+mn-ea"/>
                <a:cs typeface="+mn-cs"/>
              </a:rPr>
              <a:t>Rohatgi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Anubha</a:t>
            </a:r>
            <a:r>
              <a:rPr lang="nb-NO" sz="1200" kern="1200" dirty="0" smtClean="0">
                <a:solidFill>
                  <a:schemeClr val="tx1"/>
                </a:solidFill>
                <a:effectLst/>
                <a:latin typeface="+mn-lt"/>
                <a:ea typeface="+mn-ea"/>
                <a:cs typeface="+mn-cs"/>
              </a:rPr>
              <a:t>.)</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”8 Læringsmiljøet i skolen”. I </a:t>
            </a:r>
            <a:r>
              <a:rPr lang="nb-NO" sz="1200" i="1" kern="1200" dirty="0" smtClean="0">
                <a:solidFill>
                  <a:schemeClr val="tx1"/>
                </a:solidFill>
                <a:effectLst/>
                <a:latin typeface="+mn-lt"/>
                <a:ea typeface="+mn-ea"/>
                <a:cs typeface="+mn-cs"/>
              </a:rPr>
              <a:t>Stø kurs – Norske elevers kompetanse i naturfag, matematikk og lesing i PISA 2015</a:t>
            </a:r>
            <a:r>
              <a:rPr lang="nb-NO" sz="1200" kern="1200" dirty="0" smtClean="0">
                <a:solidFill>
                  <a:schemeClr val="tx1"/>
                </a:solidFill>
                <a:effectLst/>
                <a:latin typeface="+mn-lt"/>
                <a:ea typeface="+mn-ea"/>
                <a:cs typeface="+mn-cs"/>
              </a:rPr>
              <a:t>, redigert av Marit </a:t>
            </a:r>
            <a:r>
              <a:rPr lang="nb-NO" sz="1200" kern="1200" dirty="0" err="1" smtClean="0">
                <a:solidFill>
                  <a:schemeClr val="tx1"/>
                </a:solidFill>
                <a:effectLst/>
                <a:latin typeface="+mn-lt"/>
                <a:ea typeface="+mn-ea"/>
                <a:cs typeface="+mn-cs"/>
              </a:rPr>
              <a:t>Kjærnsli</a:t>
            </a:r>
            <a:r>
              <a:rPr lang="nb-NO" sz="1200" kern="1200" dirty="0" smtClean="0">
                <a:solidFill>
                  <a:schemeClr val="tx1"/>
                </a:solidFill>
                <a:effectLst/>
                <a:latin typeface="+mn-lt"/>
                <a:ea typeface="+mn-ea"/>
                <a:cs typeface="+mn-cs"/>
              </a:rPr>
              <a:t> &amp; Fredrik Jensen, 172-190. Oslo: Universitetsforlaget 2016, </a:t>
            </a:r>
            <a:r>
              <a:rPr lang="nb-NO" sz="1200" kern="1200" dirty="0" err="1" smtClean="0">
                <a:solidFill>
                  <a:schemeClr val="tx1"/>
                </a:solidFill>
                <a:effectLst/>
                <a:latin typeface="+mn-lt"/>
                <a:ea typeface="+mn-ea"/>
                <a:cs typeface="+mn-cs"/>
              </a:rPr>
              <a:t>https</a:t>
            </a:r>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www.idunn.no</a:t>
            </a:r>
            <a:r>
              <a:rPr lang="nb-NO" sz="1200" kern="1200" dirty="0" smtClean="0">
                <a:solidFill>
                  <a:schemeClr val="tx1"/>
                </a:solidFill>
                <a:effectLst/>
                <a:latin typeface="+mn-lt"/>
                <a:ea typeface="+mn-ea"/>
                <a:cs typeface="+mn-cs"/>
              </a:rPr>
              <a:t>/sto-kurs-pisa-2015/8-laeringsmiljoet-i-skolen</a:t>
            </a:r>
          </a:p>
          <a:p>
            <a:r>
              <a:rPr lang="nb-NO" sz="1200" kern="1200" dirty="0" smtClean="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4</a:t>
            </a:fld>
            <a:endParaRPr lang="nn-NO"/>
          </a:p>
        </p:txBody>
      </p:sp>
    </p:spTree>
    <p:extLst>
      <p:ext uri="{BB962C8B-B14F-4D97-AF65-F5344CB8AC3E}">
        <p14:creationId xmlns:p14="http://schemas.microsoft.com/office/powerpoint/2010/main" val="105491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smtClean="0">
                <a:solidFill>
                  <a:schemeClr val="tx1"/>
                </a:solidFill>
                <a:effectLst/>
                <a:latin typeface="+mn-lt"/>
                <a:ea typeface="+mn-ea"/>
                <a:cs typeface="+mn-cs"/>
              </a:rPr>
              <a:t>Ensomhet er en større årsak til frafall i videregående skole enn karakterer fra ungdomsskolen.</a:t>
            </a:r>
          </a:p>
          <a:p>
            <a:pPr lvl="0"/>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Frostad, Per, </a:t>
            </a:r>
            <a:r>
              <a:rPr lang="nb-NO" sz="1200" kern="1200" dirty="0" err="1" smtClean="0">
                <a:solidFill>
                  <a:schemeClr val="tx1"/>
                </a:solidFill>
                <a:effectLst/>
                <a:latin typeface="+mn-lt"/>
                <a:ea typeface="+mn-ea"/>
                <a:cs typeface="+mn-cs"/>
              </a:rPr>
              <a:t>Mjaavatn</a:t>
            </a:r>
            <a:r>
              <a:rPr lang="nb-NO" sz="1200" kern="1200" dirty="0" smtClean="0">
                <a:solidFill>
                  <a:schemeClr val="tx1"/>
                </a:solidFill>
                <a:effectLst/>
                <a:latin typeface="+mn-lt"/>
                <a:ea typeface="+mn-ea"/>
                <a:cs typeface="+mn-cs"/>
              </a:rPr>
              <a:t>, Per Egil, &amp; </a:t>
            </a:r>
            <a:r>
              <a:rPr lang="nb-NO" sz="1200" kern="1200" dirty="0" err="1" smtClean="0">
                <a:solidFill>
                  <a:schemeClr val="tx1"/>
                </a:solidFill>
                <a:effectLst/>
                <a:latin typeface="+mn-lt"/>
                <a:ea typeface="+mn-ea"/>
                <a:cs typeface="+mn-cs"/>
              </a:rPr>
              <a:t>Pijl</a:t>
            </a:r>
            <a:r>
              <a:rPr lang="nb-NO" sz="1200" kern="1200" dirty="0" smtClean="0">
                <a:solidFill>
                  <a:schemeClr val="tx1"/>
                </a:solidFill>
                <a:effectLst/>
                <a:latin typeface="+mn-lt"/>
                <a:ea typeface="+mn-ea"/>
                <a:cs typeface="+mn-cs"/>
              </a:rPr>
              <a:t>, Sip. ”Losing All </a:t>
            </a:r>
            <a:r>
              <a:rPr lang="nb-NO" sz="1200" kern="1200" dirty="0" err="1" smtClean="0">
                <a:solidFill>
                  <a:schemeClr val="tx1"/>
                </a:solidFill>
                <a:effectLst/>
                <a:latin typeface="+mn-lt"/>
                <a:ea typeface="+mn-ea"/>
                <a:cs typeface="+mn-cs"/>
              </a:rPr>
              <a:t>Interest</a:t>
            </a:r>
            <a:r>
              <a:rPr lang="nb-NO" sz="1200" kern="1200" dirty="0" smtClean="0">
                <a:solidFill>
                  <a:schemeClr val="tx1"/>
                </a:solidFill>
                <a:effectLst/>
                <a:latin typeface="+mn-lt"/>
                <a:ea typeface="+mn-ea"/>
                <a:cs typeface="+mn-cs"/>
              </a:rPr>
              <a:t> in School: </a:t>
            </a:r>
            <a:r>
              <a:rPr lang="nb-NO" sz="1200" kern="1200" dirty="0" err="1" smtClean="0">
                <a:solidFill>
                  <a:schemeClr val="tx1"/>
                </a:solidFill>
                <a:effectLst/>
                <a:latin typeface="+mn-lt"/>
                <a:ea typeface="+mn-ea"/>
                <a:cs typeface="+mn-cs"/>
              </a:rPr>
              <a:t>Social</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Participation</a:t>
            </a:r>
            <a:r>
              <a:rPr lang="nb-NO" sz="1200" kern="1200" dirty="0" smtClean="0">
                <a:solidFill>
                  <a:schemeClr val="tx1"/>
                </a:solidFill>
                <a:effectLst/>
                <a:latin typeface="+mn-lt"/>
                <a:ea typeface="+mn-ea"/>
                <a:cs typeface="+mn-cs"/>
              </a:rPr>
              <a:t> as a </a:t>
            </a:r>
            <a:r>
              <a:rPr lang="nb-NO" sz="1200" kern="1200" dirty="0" err="1" smtClean="0">
                <a:solidFill>
                  <a:schemeClr val="tx1"/>
                </a:solidFill>
                <a:effectLst/>
                <a:latin typeface="+mn-lt"/>
                <a:ea typeface="+mn-ea"/>
                <a:cs typeface="+mn-cs"/>
              </a:rPr>
              <a:t>Predictor</a:t>
            </a:r>
            <a:r>
              <a:rPr lang="nb-NO" sz="1200" kern="1200" dirty="0" smtClean="0">
                <a:solidFill>
                  <a:schemeClr val="tx1"/>
                </a:solidFill>
                <a:effectLst/>
                <a:latin typeface="+mn-lt"/>
                <a:ea typeface="+mn-ea"/>
                <a:cs typeface="+mn-cs"/>
              </a:rPr>
              <a:t> for </a:t>
            </a:r>
            <a:r>
              <a:rPr lang="nb-NO" sz="1200" kern="1200" dirty="0" err="1" smtClean="0">
                <a:solidFill>
                  <a:schemeClr val="tx1"/>
                </a:solidFill>
                <a:effectLst/>
                <a:latin typeface="+mn-lt"/>
                <a:ea typeface="+mn-ea"/>
                <a:cs typeface="+mn-cs"/>
              </a:rPr>
              <a:t>the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Intention</a:t>
            </a:r>
            <a:r>
              <a:rPr lang="nb-NO" sz="1200" kern="1200" dirty="0" smtClean="0">
                <a:solidFill>
                  <a:schemeClr val="tx1"/>
                </a:solidFill>
                <a:effectLst/>
                <a:latin typeface="+mn-lt"/>
                <a:ea typeface="+mn-ea"/>
                <a:cs typeface="+mn-cs"/>
              </a:rPr>
              <a:t> to </a:t>
            </a:r>
            <a:r>
              <a:rPr lang="nb-NO" sz="1200" kern="1200" dirty="0" err="1" smtClean="0">
                <a:solidFill>
                  <a:schemeClr val="tx1"/>
                </a:solidFill>
                <a:effectLst/>
                <a:latin typeface="+mn-lt"/>
                <a:ea typeface="+mn-ea"/>
                <a:cs typeface="+mn-cs"/>
              </a:rPr>
              <a:t>Leave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Upper</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Secondary</a:t>
            </a:r>
            <a:r>
              <a:rPr lang="nb-NO" sz="1200" kern="1200" dirty="0" smtClean="0">
                <a:solidFill>
                  <a:schemeClr val="tx1"/>
                </a:solidFill>
                <a:effectLst/>
                <a:latin typeface="+mn-lt"/>
                <a:ea typeface="+mn-ea"/>
                <a:cs typeface="+mn-cs"/>
              </a:rPr>
              <a:t> School </a:t>
            </a:r>
            <a:r>
              <a:rPr lang="nb-NO" sz="1200" kern="1200" dirty="0" err="1" smtClean="0">
                <a:solidFill>
                  <a:schemeClr val="tx1"/>
                </a:solidFill>
                <a:effectLst/>
                <a:latin typeface="+mn-lt"/>
                <a:ea typeface="+mn-ea"/>
                <a:cs typeface="+mn-cs"/>
              </a:rPr>
              <a:t>Early</a:t>
            </a:r>
            <a:r>
              <a:rPr lang="nb-NO" sz="1200" kern="1200" dirty="0" smtClean="0">
                <a:solidFill>
                  <a:schemeClr val="tx1"/>
                </a:solidFill>
                <a:effectLst/>
                <a:latin typeface="+mn-lt"/>
                <a:ea typeface="+mn-ea"/>
                <a:cs typeface="+mn-cs"/>
              </a:rPr>
              <a:t>”. </a:t>
            </a:r>
            <a:r>
              <a:rPr lang="nb-NO" sz="1200" i="1" kern="1200" dirty="0" smtClean="0">
                <a:solidFill>
                  <a:schemeClr val="tx1"/>
                </a:solidFill>
                <a:effectLst/>
                <a:latin typeface="+mn-lt"/>
                <a:ea typeface="+mn-ea"/>
                <a:cs typeface="+mn-cs"/>
              </a:rPr>
              <a:t>Scandinavian Journal </a:t>
            </a:r>
            <a:r>
              <a:rPr lang="nb-NO" sz="1200" i="1" kern="1200" dirty="0" err="1" smtClean="0">
                <a:solidFill>
                  <a:schemeClr val="tx1"/>
                </a:solidFill>
                <a:effectLst/>
                <a:latin typeface="+mn-lt"/>
                <a:ea typeface="+mn-ea"/>
                <a:cs typeface="+mn-cs"/>
              </a:rPr>
              <a:t>of</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Educational</a:t>
            </a:r>
            <a:r>
              <a:rPr lang="nb-NO" sz="1200" i="1" kern="1200" dirty="0" smtClean="0">
                <a:solidFill>
                  <a:schemeClr val="tx1"/>
                </a:solidFill>
                <a:effectLst/>
                <a:latin typeface="+mn-lt"/>
                <a:ea typeface="+mn-ea"/>
                <a:cs typeface="+mn-cs"/>
              </a:rPr>
              <a:t> Research</a:t>
            </a:r>
            <a:r>
              <a:rPr lang="nb-NO" sz="1200" kern="1200" dirty="0" smtClean="0">
                <a:solidFill>
                  <a:schemeClr val="tx1"/>
                </a:solidFill>
                <a:effectLst/>
                <a:latin typeface="+mn-lt"/>
                <a:ea typeface="+mn-ea"/>
                <a:cs typeface="+mn-cs"/>
              </a:rPr>
              <a:t>. 05.06.2014. DOI: 10.1080/00313831.2014.904420</a:t>
            </a:r>
          </a:p>
          <a:p>
            <a:r>
              <a:rPr lang="nb-NO" sz="1200" kern="1200" dirty="0" smtClean="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5</a:t>
            </a:fld>
            <a:endParaRPr lang="nn-NO"/>
          </a:p>
        </p:txBody>
      </p:sp>
    </p:spTree>
    <p:extLst>
      <p:ext uri="{BB962C8B-B14F-4D97-AF65-F5344CB8AC3E}">
        <p14:creationId xmlns:p14="http://schemas.microsoft.com/office/powerpoint/2010/main" val="134428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err="1" smtClean="0">
                <a:solidFill>
                  <a:schemeClr val="tx1"/>
                </a:solidFill>
                <a:effectLst/>
                <a:latin typeface="+mn-lt"/>
                <a:ea typeface="+mn-ea"/>
                <a:cs typeface="+mn-cs"/>
              </a:rPr>
              <a:t>Ungdata</a:t>
            </a:r>
            <a:r>
              <a:rPr lang="nb-NO" sz="1200" b="1" kern="1200" dirty="0" smtClean="0">
                <a:solidFill>
                  <a:schemeClr val="tx1"/>
                </a:solidFill>
                <a:effectLst/>
                <a:latin typeface="+mn-lt"/>
                <a:ea typeface="+mn-ea"/>
                <a:cs typeface="+mn-cs"/>
              </a:rPr>
              <a:t>-tallene</a:t>
            </a:r>
            <a:r>
              <a:rPr lang="nb-NO" sz="1200" kern="1200" dirty="0" smtClean="0">
                <a:solidFill>
                  <a:schemeClr val="tx1"/>
                </a:solidFill>
                <a:effectLst/>
                <a:latin typeface="+mn-lt"/>
                <a:ea typeface="+mn-ea"/>
                <a:cs typeface="+mn-cs"/>
              </a:rPr>
              <a:t> fra Askim 2018 viste at 34 % av jentene og 17 % av guttene hadde vært ganske, eller veldig mye, plaget av å føle seg ulykkelig, trist eller deprimert i løpet av den siste uken.  41 % av jentene og 20 % av guttene følte at alt var et slit. 28 % av jentene og 20 % av guttene hadde hatt store søvnproblemer den siste uken før spørreundersøkelsen. 27 % av jentene og 12 % av guttene svarte at de var plaget av ensomhet. </a:t>
            </a:r>
            <a:r>
              <a:rPr lang="nb-NO" sz="1200" b="1" kern="1200" dirty="0" smtClean="0">
                <a:solidFill>
                  <a:schemeClr val="tx1"/>
                </a:solidFill>
                <a:effectLst/>
                <a:latin typeface="+mn-lt"/>
                <a:ea typeface="+mn-ea"/>
                <a:cs typeface="+mn-cs"/>
              </a:rPr>
              <a:t>Vi kan bli motløse av mange grunner,</a:t>
            </a:r>
            <a:r>
              <a:rPr lang="nb-NO" sz="1200" kern="1200" dirty="0" smtClean="0">
                <a:solidFill>
                  <a:schemeClr val="tx1"/>
                </a:solidFill>
                <a:effectLst/>
                <a:latin typeface="+mn-lt"/>
                <a:ea typeface="+mn-ea"/>
                <a:cs typeface="+mn-cs"/>
              </a:rPr>
              <a:t> som stress på skolen, dårlig søvn, krangling hjemme. Miljøet rundt oss har mye å si for hvordan vi føler oss. Derfor startet vi Robust Ungdom, for å prøve å gjøre noe med det.</a:t>
            </a:r>
          </a:p>
          <a:p>
            <a:pPr lvl="0"/>
            <a:endParaRPr lang="nb-NO" sz="1200" kern="1200" dirty="0" smtClean="0">
              <a:solidFill>
                <a:schemeClr val="tx1"/>
              </a:solidFill>
              <a:effectLst/>
              <a:latin typeface="+mn-lt"/>
              <a:ea typeface="+mn-ea"/>
              <a:cs typeface="+mn-cs"/>
            </a:endParaRPr>
          </a:p>
          <a:p>
            <a:r>
              <a:rPr lang="nb-NO" sz="1200" kern="1200" dirty="0" err="1" smtClean="0">
                <a:solidFill>
                  <a:schemeClr val="tx1"/>
                </a:solidFill>
                <a:effectLst/>
                <a:latin typeface="+mn-lt"/>
                <a:ea typeface="+mn-ea"/>
                <a:cs typeface="+mn-cs"/>
              </a:rPr>
              <a:t>Ungdata</a:t>
            </a:r>
            <a:r>
              <a:rPr lang="nb-NO" sz="1200" kern="1200" dirty="0" smtClean="0">
                <a:solidFill>
                  <a:schemeClr val="tx1"/>
                </a:solidFill>
                <a:effectLst/>
                <a:latin typeface="+mn-lt"/>
                <a:ea typeface="+mn-ea"/>
                <a:cs typeface="+mn-cs"/>
              </a:rPr>
              <a:t>, ”Askim 2018 – Nøkkeltall (ungdomsskolen).” </a:t>
            </a:r>
            <a:r>
              <a:rPr lang="nb-NO" sz="1200" u="sng" kern="1200" dirty="0" smtClean="0">
                <a:solidFill>
                  <a:schemeClr val="tx1"/>
                </a:solidFill>
                <a:effectLst/>
                <a:latin typeface="+mn-lt"/>
                <a:ea typeface="+mn-ea"/>
                <a:cs typeface="+mn-cs"/>
              </a:rPr>
              <a:t>http://</a:t>
            </a:r>
            <a:r>
              <a:rPr lang="nb-NO" sz="1200" u="sng" kern="1200" dirty="0" err="1" smtClean="0">
                <a:solidFill>
                  <a:schemeClr val="tx1"/>
                </a:solidFill>
                <a:effectLst/>
                <a:latin typeface="+mn-lt"/>
                <a:ea typeface="+mn-ea"/>
                <a:cs typeface="+mn-cs"/>
              </a:rPr>
              <a:t>www.ungdata.no</a:t>
            </a:r>
            <a:r>
              <a:rPr lang="nb-NO" sz="1200" u="sng" kern="1200" dirty="0" smtClean="0">
                <a:solidFill>
                  <a:schemeClr val="tx1"/>
                </a:solidFill>
                <a:effectLst/>
                <a:latin typeface="+mn-lt"/>
                <a:ea typeface="+mn-ea"/>
                <a:cs typeface="+mn-cs"/>
              </a:rPr>
              <a:t>/Fylker-og-kommuner/</a:t>
            </a:r>
            <a:r>
              <a:rPr lang="nb-NO" sz="1200" u="sng" kern="1200" dirty="0" err="1" smtClean="0">
                <a:solidFill>
                  <a:schemeClr val="tx1"/>
                </a:solidFill>
                <a:effectLst/>
                <a:latin typeface="+mn-lt"/>
                <a:ea typeface="+mn-ea"/>
                <a:cs typeface="+mn-cs"/>
              </a:rPr>
              <a:t>OEstfold</a:t>
            </a:r>
            <a:r>
              <a:rPr lang="nb-NO" sz="1200" u="sng" kern="1200" dirty="0" smtClean="0">
                <a:solidFill>
                  <a:schemeClr val="tx1"/>
                </a:solidFill>
                <a:effectLst/>
                <a:latin typeface="+mn-lt"/>
                <a:ea typeface="+mn-ea"/>
                <a:cs typeface="+mn-cs"/>
              </a:rPr>
              <a:t>/Askim/Askim-2018-Noekkeltall-ungdomsskolen</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6</a:t>
            </a:fld>
            <a:endParaRPr lang="nn-NO"/>
          </a:p>
        </p:txBody>
      </p:sp>
    </p:spTree>
    <p:extLst>
      <p:ext uri="{BB962C8B-B14F-4D97-AF65-F5344CB8AC3E}">
        <p14:creationId xmlns:p14="http://schemas.microsoft.com/office/powerpoint/2010/main" val="6252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lvl="0"/>
            <a:r>
              <a:rPr lang="nb-NO" sz="1200" b="1" kern="1200" dirty="0" smtClean="0">
                <a:solidFill>
                  <a:schemeClr val="tx1"/>
                </a:solidFill>
                <a:effectLst/>
                <a:latin typeface="+mn-lt"/>
                <a:ea typeface="+mn-ea"/>
                <a:cs typeface="+mn-cs"/>
              </a:rPr>
              <a:t>Dårlig miljø suger energi og selvfølelse.</a:t>
            </a:r>
            <a:r>
              <a:rPr lang="nb-NO" sz="1200" kern="1200" dirty="0" smtClean="0">
                <a:solidFill>
                  <a:schemeClr val="tx1"/>
                </a:solidFill>
                <a:effectLst/>
                <a:latin typeface="+mn-lt"/>
                <a:ea typeface="+mn-ea"/>
                <a:cs typeface="+mn-cs"/>
              </a:rPr>
              <a:t> Godt miljø er lønnsomt. En norsk undersøkelse med over 7000 norske elever viste at det var svakere karakterer på skoler med mye mobbing. Det gjaldt for alle elever, alle skåret i snitt én karakter lavere på disse skolene. Det er jo ikke så rart om vi tenker etter. Du rekker ikke opp hånda om du er redd for at andre skal himle med øynene eller le. </a:t>
            </a:r>
            <a:r>
              <a:rPr lang="nb-NO" sz="1200" b="1" kern="1200" dirty="0" smtClean="0">
                <a:solidFill>
                  <a:schemeClr val="tx1"/>
                </a:solidFill>
                <a:effectLst/>
                <a:latin typeface="+mn-lt"/>
                <a:ea typeface="+mn-ea"/>
                <a:cs typeface="+mn-cs"/>
              </a:rPr>
              <a:t>Dårlig miljø er skadelig.</a:t>
            </a:r>
            <a:r>
              <a:rPr lang="nb-NO" sz="1200" kern="1200" dirty="0" smtClean="0">
                <a:solidFill>
                  <a:schemeClr val="tx1"/>
                </a:solidFill>
                <a:effectLst/>
                <a:latin typeface="+mn-lt"/>
                <a:ea typeface="+mn-ea"/>
                <a:cs typeface="+mn-cs"/>
              </a:rPr>
              <a:t> Det øker risikoen for sykdom, infeksjoner og tidlig død. Barn som blir mobbet blir oftere syke. Ensomhet er stressende for kroppen, det stresser immunforsvaret.</a:t>
            </a:r>
          </a:p>
          <a:p>
            <a:r>
              <a:rPr lang="nb-NO" sz="1200" kern="1200" dirty="0" smtClean="0">
                <a:solidFill>
                  <a:schemeClr val="tx1"/>
                </a:solidFill>
                <a:effectLst/>
                <a:latin typeface="+mn-lt"/>
                <a:ea typeface="+mn-ea"/>
                <a:cs typeface="+mn-cs"/>
              </a:rPr>
              <a:t>Strøm, Ida </a:t>
            </a:r>
            <a:r>
              <a:rPr lang="nb-NO" sz="1200" kern="1200" dirty="0" err="1" smtClean="0">
                <a:solidFill>
                  <a:schemeClr val="tx1"/>
                </a:solidFill>
                <a:effectLst/>
                <a:latin typeface="+mn-lt"/>
                <a:ea typeface="+mn-ea"/>
                <a:cs typeface="+mn-cs"/>
              </a:rPr>
              <a:t>Frugård</a:t>
            </a:r>
            <a:r>
              <a:rPr lang="nb-NO" sz="1200" kern="1200" dirty="0" smtClean="0">
                <a:solidFill>
                  <a:schemeClr val="tx1"/>
                </a:solidFill>
                <a:effectLst/>
                <a:latin typeface="+mn-lt"/>
                <a:ea typeface="+mn-ea"/>
                <a:cs typeface="+mn-cs"/>
              </a:rPr>
              <a:t> et al. ”</a:t>
            </a:r>
            <a:r>
              <a:rPr lang="nb-NO" sz="1200" kern="1200" dirty="0" err="1" smtClean="0">
                <a:solidFill>
                  <a:schemeClr val="tx1"/>
                </a:solidFill>
                <a:effectLst/>
                <a:latin typeface="+mn-lt"/>
                <a:ea typeface="+mn-ea"/>
                <a:cs typeface="+mn-cs"/>
              </a:rPr>
              <a:t>Violence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bullying</a:t>
            </a:r>
            <a:r>
              <a:rPr lang="nb-NO" sz="1200" kern="1200" dirty="0" smtClean="0">
                <a:solidFill>
                  <a:schemeClr val="tx1"/>
                </a:solidFill>
                <a:effectLst/>
                <a:latin typeface="+mn-lt"/>
                <a:ea typeface="+mn-ea"/>
                <a:cs typeface="+mn-cs"/>
              </a:rPr>
              <a:t> and </a:t>
            </a:r>
            <a:r>
              <a:rPr lang="nb-NO" sz="1200" kern="1200" dirty="0" err="1" smtClean="0">
                <a:solidFill>
                  <a:schemeClr val="tx1"/>
                </a:solidFill>
                <a:effectLst/>
                <a:latin typeface="+mn-lt"/>
                <a:ea typeface="+mn-ea"/>
                <a:cs typeface="+mn-cs"/>
              </a:rPr>
              <a:t>academic</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achievement</a:t>
            </a:r>
            <a:r>
              <a:rPr lang="nb-NO" sz="1200" kern="1200" dirty="0" smtClean="0">
                <a:solidFill>
                  <a:schemeClr val="tx1"/>
                </a:solidFill>
                <a:effectLst/>
                <a:latin typeface="+mn-lt"/>
                <a:ea typeface="+mn-ea"/>
                <a:cs typeface="+mn-cs"/>
              </a:rPr>
              <a:t>: A </a:t>
            </a:r>
            <a:r>
              <a:rPr lang="nb-NO" sz="1200" kern="1200" dirty="0" err="1" smtClean="0">
                <a:solidFill>
                  <a:schemeClr val="tx1"/>
                </a:solidFill>
                <a:effectLst/>
                <a:latin typeface="+mn-lt"/>
                <a:ea typeface="+mn-ea"/>
                <a:cs typeface="+mn-cs"/>
              </a:rPr>
              <a:t>study</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of</a:t>
            </a:r>
            <a:r>
              <a:rPr lang="nb-NO" sz="1200" kern="1200" dirty="0" smtClean="0">
                <a:solidFill>
                  <a:schemeClr val="tx1"/>
                </a:solidFill>
                <a:effectLst/>
                <a:latin typeface="+mn-lt"/>
                <a:ea typeface="+mn-ea"/>
                <a:cs typeface="+mn-cs"/>
              </a:rPr>
              <a:t> 15-year-old </a:t>
            </a:r>
            <a:r>
              <a:rPr lang="nb-NO" sz="1200" kern="1200" dirty="0" err="1" smtClean="0">
                <a:solidFill>
                  <a:schemeClr val="tx1"/>
                </a:solidFill>
                <a:effectLst/>
                <a:latin typeface="+mn-lt"/>
                <a:ea typeface="+mn-ea"/>
                <a:cs typeface="+mn-cs"/>
              </a:rPr>
              <a:t>adolescents</a:t>
            </a:r>
            <a:r>
              <a:rPr lang="nb-NO" sz="1200" kern="1200" dirty="0" smtClean="0">
                <a:solidFill>
                  <a:schemeClr val="tx1"/>
                </a:solidFill>
                <a:effectLst/>
                <a:latin typeface="+mn-lt"/>
                <a:ea typeface="+mn-ea"/>
                <a:cs typeface="+mn-cs"/>
              </a:rPr>
              <a:t> and </a:t>
            </a:r>
            <a:r>
              <a:rPr lang="nb-NO" sz="1200" kern="1200" dirty="0" err="1" smtClean="0">
                <a:solidFill>
                  <a:schemeClr val="tx1"/>
                </a:solidFill>
                <a:effectLst/>
                <a:latin typeface="+mn-lt"/>
                <a:ea typeface="+mn-ea"/>
                <a:cs typeface="+mn-cs"/>
              </a:rPr>
              <a:t>their</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school</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environment</a:t>
            </a:r>
            <a:r>
              <a:rPr lang="nb-NO" sz="1200" kern="1200" dirty="0" smtClean="0">
                <a:solidFill>
                  <a:schemeClr val="tx1"/>
                </a:solidFill>
                <a:effectLst/>
                <a:latin typeface="+mn-lt"/>
                <a:ea typeface="+mn-ea"/>
                <a:cs typeface="+mn-cs"/>
              </a:rPr>
              <a:t>.” </a:t>
            </a:r>
            <a:r>
              <a:rPr lang="nb-NO" sz="1200" i="1" kern="1200" dirty="0" smtClean="0">
                <a:solidFill>
                  <a:schemeClr val="tx1"/>
                </a:solidFill>
                <a:effectLst/>
                <a:latin typeface="+mn-lt"/>
                <a:ea typeface="+mn-ea"/>
                <a:cs typeface="+mn-cs"/>
              </a:rPr>
              <a:t>Child </a:t>
            </a:r>
            <a:r>
              <a:rPr lang="nb-NO" sz="1200" i="1" kern="1200" dirty="0" err="1" smtClean="0">
                <a:solidFill>
                  <a:schemeClr val="tx1"/>
                </a:solidFill>
                <a:effectLst/>
                <a:latin typeface="+mn-lt"/>
                <a:ea typeface="+mn-ea"/>
                <a:cs typeface="+mn-cs"/>
              </a:rPr>
              <a:t>Abuse</a:t>
            </a:r>
            <a:r>
              <a:rPr lang="nb-NO" sz="1200" i="1" kern="1200" dirty="0" smtClean="0">
                <a:solidFill>
                  <a:schemeClr val="tx1"/>
                </a:solidFill>
                <a:effectLst/>
                <a:latin typeface="+mn-lt"/>
                <a:ea typeface="+mn-ea"/>
                <a:cs typeface="+mn-cs"/>
              </a:rPr>
              <a:t> &amp; </a:t>
            </a:r>
            <a:r>
              <a:rPr lang="nb-NO" sz="1200" i="1" kern="1200" dirty="0" err="1" smtClean="0">
                <a:solidFill>
                  <a:schemeClr val="tx1"/>
                </a:solidFill>
                <a:effectLst/>
                <a:latin typeface="+mn-lt"/>
                <a:ea typeface="+mn-ea"/>
                <a:cs typeface="+mn-cs"/>
              </a:rPr>
              <a:t>Neglect</a:t>
            </a:r>
            <a:r>
              <a:rPr lang="nb-NO" sz="1200" kern="1200" dirty="0" smtClean="0">
                <a:solidFill>
                  <a:schemeClr val="tx1"/>
                </a:solidFill>
                <a:effectLst/>
                <a:latin typeface="+mn-lt"/>
                <a:ea typeface="+mn-ea"/>
                <a:cs typeface="+mn-cs"/>
              </a:rPr>
              <a:t> 37.4, (2013): 243-251. </a:t>
            </a:r>
            <a:r>
              <a:rPr lang="nb-NO" sz="1200" kern="1200" dirty="0" err="1" smtClean="0">
                <a:solidFill>
                  <a:schemeClr val="tx1"/>
                </a:solidFill>
                <a:effectLst/>
                <a:latin typeface="+mn-lt"/>
                <a:ea typeface="+mn-ea"/>
                <a:cs typeface="+mn-cs"/>
              </a:rPr>
              <a:t>https</a:t>
            </a:r>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doi.org</a:t>
            </a:r>
            <a:r>
              <a:rPr lang="nb-NO" sz="1200" kern="1200" dirty="0" smtClean="0">
                <a:solidFill>
                  <a:schemeClr val="tx1"/>
                </a:solidFill>
                <a:effectLst/>
                <a:latin typeface="+mn-lt"/>
                <a:ea typeface="+mn-ea"/>
                <a:cs typeface="+mn-cs"/>
              </a:rPr>
              <a:t>/10.1016/j.chiabu.2012.10.010</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Ulset, Vidar </a:t>
            </a:r>
            <a:r>
              <a:rPr lang="nb-NO" sz="1200" kern="1200" dirty="0" err="1" smtClean="0">
                <a:solidFill>
                  <a:schemeClr val="tx1"/>
                </a:solidFill>
                <a:effectLst/>
                <a:latin typeface="+mn-lt"/>
                <a:ea typeface="+mn-ea"/>
                <a:cs typeface="+mn-cs"/>
              </a:rPr>
              <a:t>Sandsaunet</a:t>
            </a:r>
            <a:r>
              <a:rPr lang="nb-NO" sz="1200" kern="1200" dirty="0" smtClean="0">
                <a:solidFill>
                  <a:schemeClr val="tx1"/>
                </a:solidFill>
                <a:effectLst/>
                <a:latin typeface="+mn-lt"/>
                <a:ea typeface="+mn-ea"/>
                <a:cs typeface="+mn-cs"/>
              </a:rPr>
              <a:t> et al. ”Are </a:t>
            </a:r>
            <a:r>
              <a:rPr lang="nb-NO" sz="1200" kern="1200" dirty="0" err="1" smtClean="0">
                <a:solidFill>
                  <a:schemeClr val="tx1"/>
                </a:solidFill>
                <a:effectLst/>
                <a:latin typeface="+mn-lt"/>
                <a:ea typeface="+mn-ea"/>
                <a:cs typeface="+mn-cs"/>
              </a:rPr>
              <a:t>unpopular</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children</a:t>
            </a:r>
            <a:r>
              <a:rPr lang="nb-NO" sz="1200" kern="1200" dirty="0" smtClean="0">
                <a:solidFill>
                  <a:schemeClr val="tx1"/>
                </a:solidFill>
                <a:effectLst/>
                <a:latin typeface="+mn-lt"/>
                <a:ea typeface="+mn-ea"/>
                <a:cs typeface="+mn-cs"/>
              </a:rPr>
              <a:t> more </a:t>
            </a:r>
            <a:r>
              <a:rPr lang="nb-NO" sz="1200" kern="1200" dirty="0" err="1" smtClean="0">
                <a:solidFill>
                  <a:schemeClr val="tx1"/>
                </a:solidFill>
                <a:effectLst/>
                <a:latin typeface="+mn-lt"/>
                <a:ea typeface="+mn-ea"/>
                <a:cs typeface="+mn-cs"/>
              </a:rPr>
              <a:t>likely</a:t>
            </a:r>
            <a:r>
              <a:rPr lang="nb-NO" sz="1200" kern="1200" dirty="0" smtClean="0">
                <a:solidFill>
                  <a:schemeClr val="tx1"/>
                </a:solidFill>
                <a:effectLst/>
                <a:latin typeface="+mn-lt"/>
                <a:ea typeface="+mn-ea"/>
                <a:cs typeface="+mn-cs"/>
              </a:rPr>
              <a:t> to </a:t>
            </a:r>
            <a:r>
              <a:rPr lang="nb-NO" sz="1200" kern="1200" dirty="0" err="1" smtClean="0">
                <a:solidFill>
                  <a:schemeClr val="tx1"/>
                </a:solidFill>
                <a:effectLst/>
                <a:latin typeface="+mn-lt"/>
                <a:ea typeface="+mn-ea"/>
                <a:cs typeface="+mn-cs"/>
              </a:rPr>
              <a:t>get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sick</a:t>
            </a:r>
            <a:r>
              <a:rPr lang="nb-NO" sz="1200" kern="1200" dirty="0" smtClean="0">
                <a:solidFill>
                  <a:schemeClr val="tx1"/>
                </a:solidFill>
                <a:effectLst/>
                <a:latin typeface="+mn-lt"/>
                <a:ea typeface="+mn-ea"/>
                <a:cs typeface="+mn-cs"/>
              </a:rPr>
              <a:t>? Longitudinal links </a:t>
            </a:r>
            <a:r>
              <a:rPr lang="nb-NO" sz="1200" kern="1200" dirty="0" err="1" smtClean="0">
                <a:solidFill>
                  <a:schemeClr val="tx1"/>
                </a:solidFill>
                <a:effectLst/>
                <a:latin typeface="+mn-lt"/>
                <a:ea typeface="+mn-ea"/>
                <a:cs typeface="+mn-cs"/>
              </a:rPr>
              <a:t>between</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popularity</a:t>
            </a:r>
            <a:r>
              <a:rPr lang="nb-NO" sz="1200" kern="1200" dirty="0" smtClean="0">
                <a:solidFill>
                  <a:schemeClr val="tx1"/>
                </a:solidFill>
                <a:effectLst/>
                <a:latin typeface="+mn-lt"/>
                <a:ea typeface="+mn-ea"/>
                <a:cs typeface="+mn-cs"/>
              </a:rPr>
              <a:t> and </a:t>
            </a:r>
            <a:r>
              <a:rPr lang="nb-NO" sz="1200" kern="1200" dirty="0" err="1" smtClean="0">
                <a:solidFill>
                  <a:schemeClr val="tx1"/>
                </a:solidFill>
                <a:effectLst/>
                <a:latin typeface="+mn-lt"/>
                <a:ea typeface="+mn-ea"/>
                <a:cs typeface="+mn-cs"/>
              </a:rPr>
              <a:t>infectious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diseases</a:t>
            </a:r>
            <a:r>
              <a:rPr lang="nb-NO" sz="1200" kern="1200" dirty="0" smtClean="0">
                <a:solidFill>
                  <a:schemeClr val="tx1"/>
                </a:solidFill>
                <a:effectLst/>
                <a:latin typeface="+mn-lt"/>
                <a:ea typeface="+mn-ea"/>
                <a:cs typeface="+mn-cs"/>
              </a:rPr>
              <a:t> in </a:t>
            </a:r>
            <a:r>
              <a:rPr lang="nb-NO" sz="1200" kern="1200" dirty="0" err="1" smtClean="0">
                <a:solidFill>
                  <a:schemeClr val="tx1"/>
                </a:solidFill>
                <a:effectLst/>
                <a:latin typeface="+mn-lt"/>
                <a:ea typeface="+mn-ea"/>
                <a:cs typeface="+mn-cs"/>
              </a:rPr>
              <a:t>early</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childhood</a:t>
            </a:r>
            <a:r>
              <a:rPr lang="nb-NO" sz="1200"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PLoS</a:t>
            </a:r>
            <a:r>
              <a:rPr lang="nb-NO" sz="1200" i="1" kern="1200" dirty="0" smtClean="0">
                <a:solidFill>
                  <a:schemeClr val="tx1"/>
                </a:solidFill>
                <a:effectLst/>
                <a:latin typeface="+mn-lt"/>
                <a:ea typeface="+mn-ea"/>
                <a:cs typeface="+mn-cs"/>
              </a:rPr>
              <a:t> One</a:t>
            </a:r>
            <a:r>
              <a:rPr lang="nb-NO" sz="1200" kern="1200" dirty="0" smtClean="0">
                <a:solidFill>
                  <a:schemeClr val="tx1"/>
                </a:solidFill>
                <a:effectLst/>
                <a:latin typeface="+mn-lt"/>
                <a:ea typeface="+mn-ea"/>
                <a:cs typeface="+mn-cs"/>
              </a:rPr>
              <a:t> 14.9 (2019). </a:t>
            </a:r>
            <a:r>
              <a:rPr lang="nb-NO" sz="1200" kern="1200" dirty="0" err="1" smtClean="0">
                <a:solidFill>
                  <a:schemeClr val="tx1"/>
                </a:solidFill>
                <a:effectLst/>
                <a:latin typeface="+mn-lt"/>
                <a:ea typeface="+mn-ea"/>
                <a:cs typeface="+mn-cs"/>
              </a:rPr>
              <a:t>https</a:t>
            </a:r>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doi.org</a:t>
            </a:r>
            <a:r>
              <a:rPr lang="nb-NO" sz="1200" kern="1200" dirty="0" smtClean="0">
                <a:solidFill>
                  <a:schemeClr val="tx1"/>
                </a:solidFill>
                <a:effectLst/>
                <a:latin typeface="+mn-lt"/>
                <a:ea typeface="+mn-ea"/>
                <a:cs typeface="+mn-cs"/>
              </a:rPr>
              <a:t>/10.1371/journal.pone.0222222</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Jacobsen, Henrik </a:t>
            </a:r>
            <a:r>
              <a:rPr lang="nb-NO" sz="1200" kern="1200" dirty="0" err="1" smtClean="0">
                <a:solidFill>
                  <a:schemeClr val="tx1"/>
                </a:solidFill>
                <a:effectLst/>
                <a:latin typeface="+mn-lt"/>
                <a:ea typeface="+mn-ea"/>
                <a:cs typeface="+mn-cs"/>
              </a:rPr>
              <a:t>Børsting</a:t>
            </a:r>
            <a:r>
              <a:rPr lang="nb-NO" sz="1200" kern="1200" dirty="0" smtClean="0">
                <a:solidFill>
                  <a:schemeClr val="tx1"/>
                </a:solidFill>
                <a:effectLst/>
                <a:latin typeface="+mn-lt"/>
                <a:ea typeface="+mn-ea"/>
                <a:cs typeface="+mn-cs"/>
              </a:rPr>
              <a:t> &amp; Jakobsen, Hans-Petter. </a:t>
            </a:r>
            <a:r>
              <a:rPr lang="nb-NO" sz="1200" i="1" kern="1200" dirty="0" smtClean="0">
                <a:solidFill>
                  <a:schemeClr val="tx1"/>
                </a:solidFill>
                <a:effectLst/>
                <a:latin typeface="+mn-lt"/>
                <a:ea typeface="+mn-ea"/>
                <a:cs typeface="+mn-cs"/>
              </a:rPr>
              <a:t>Gjengangerne stress, smerter og søvn</a:t>
            </a:r>
            <a:r>
              <a:rPr lang="nb-NO" sz="1200" kern="1200" dirty="0" smtClean="0">
                <a:solidFill>
                  <a:schemeClr val="tx1"/>
                </a:solidFill>
                <a:effectLst/>
                <a:latin typeface="+mn-lt"/>
                <a:ea typeface="+mn-ea"/>
                <a:cs typeface="+mn-cs"/>
              </a:rPr>
              <a:t>. Oslo: Arneberg forlag, 2017.</a:t>
            </a:r>
          </a:p>
          <a:p>
            <a:r>
              <a:rPr lang="nb-NO" sz="1200" kern="1200" dirty="0" smtClean="0">
                <a:solidFill>
                  <a:schemeClr val="tx1"/>
                </a:solidFill>
                <a:effectLst/>
                <a:latin typeface="+mn-lt"/>
                <a:ea typeface="+mn-ea"/>
                <a:cs typeface="+mn-cs"/>
              </a:rPr>
              <a:t> </a:t>
            </a:r>
          </a:p>
          <a:p>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7</a:t>
            </a:fld>
            <a:endParaRPr lang="nn-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03198 Godt </a:t>
            </a:r>
            <a:r>
              <a:rPr lang="nb-NO" sz="1200" b="1" kern="1200" dirty="0" smtClean="0">
                <a:solidFill>
                  <a:schemeClr val="tx1"/>
                </a:solidFill>
                <a:effectLst/>
                <a:latin typeface="+mn-lt"/>
                <a:ea typeface="+mn-ea"/>
                <a:cs typeface="+mn-cs"/>
              </a:rPr>
              <a:t>miljø er bra for helsa.</a:t>
            </a:r>
            <a:r>
              <a:rPr lang="nb-NO" sz="1200" kern="1200" dirty="0" smtClean="0">
                <a:solidFill>
                  <a:schemeClr val="tx1"/>
                </a:solidFill>
                <a:effectLst/>
                <a:latin typeface="+mn-lt"/>
                <a:ea typeface="+mn-ea"/>
                <a:cs typeface="+mn-cs"/>
              </a:rPr>
              <a:t> Vi lever lengre, vi tåler sykdommer bedre. Mennesker som bryr seg om andre mennesker får positive helseeffekter av det. </a:t>
            </a:r>
          </a:p>
          <a:p>
            <a:endParaRPr lang="nb-NO" dirty="0" smtClean="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8</a:t>
            </a:fld>
            <a:endParaRPr lang="nn-NO"/>
          </a:p>
        </p:txBody>
      </p:sp>
    </p:spTree>
    <p:extLst>
      <p:ext uri="{BB962C8B-B14F-4D97-AF65-F5344CB8AC3E}">
        <p14:creationId xmlns:p14="http://schemas.microsoft.com/office/powerpoint/2010/main" val="191101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smtClean="0">
                <a:solidFill>
                  <a:schemeClr val="tx1"/>
                </a:solidFill>
                <a:effectLst/>
                <a:latin typeface="+mn-lt"/>
                <a:ea typeface="+mn-ea"/>
                <a:cs typeface="+mn-cs"/>
              </a:rPr>
              <a:t>Kan vi bevise det? Ja! </a:t>
            </a:r>
            <a:r>
              <a:rPr lang="nb-NO" sz="1200" kern="1200" dirty="0" smtClean="0">
                <a:solidFill>
                  <a:schemeClr val="tx1"/>
                </a:solidFill>
                <a:effectLst/>
                <a:latin typeface="+mn-lt"/>
                <a:ea typeface="+mn-ea"/>
                <a:cs typeface="+mn-cs"/>
              </a:rPr>
              <a:t>Når vi gjør noe godt sammen med andre mennesker, produserer kroppen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også kalt for ”kosehormonet”. Dette hormonet styrker hjertet og immunforsvaret. Det beskytter oss mot sykdom. Det hjelper kroppen til å tåle stress.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selges som nesespray på apoteket. Det gjør oss snillere, mer hjelpsomme og mer sosiale. Burde ikke alle sprayes med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om det virker så bra? Joda, men det blir dyrt. Dessuten går effekten fort over.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Wu, Jade. ”The </a:t>
            </a:r>
            <a:r>
              <a:rPr lang="nb-NO" sz="1200" kern="1200" dirty="0" err="1" smtClean="0">
                <a:solidFill>
                  <a:schemeClr val="tx1"/>
                </a:solidFill>
                <a:effectLst/>
                <a:latin typeface="+mn-lt"/>
                <a:ea typeface="+mn-ea"/>
                <a:cs typeface="+mn-cs"/>
              </a:rPr>
              <a:t>power</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of</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Psychology</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today</a:t>
            </a:r>
            <a:r>
              <a:rPr lang="nb-NO" sz="1200" i="1" kern="1200" dirty="0" smtClean="0">
                <a:solidFill>
                  <a:schemeClr val="tx1"/>
                </a:solidFill>
                <a:effectLst/>
                <a:latin typeface="+mn-lt"/>
                <a:ea typeface="+mn-ea"/>
                <a:cs typeface="+mn-cs"/>
              </a:rPr>
              <a:t>.</a:t>
            </a:r>
            <a:r>
              <a:rPr lang="nb-NO" sz="1200" kern="1200" dirty="0" smtClean="0">
                <a:solidFill>
                  <a:schemeClr val="tx1"/>
                </a:solidFill>
                <a:effectLst/>
                <a:latin typeface="+mn-lt"/>
                <a:ea typeface="+mn-ea"/>
                <a:cs typeface="+mn-cs"/>
              </a:rPr>
              <a:t> 11.02.2020. </a:t>
            </a:r>
            <a:r>
              <a:rPr lang="nb-NO" sz="1200" u="sng" kern="1200" dirty="0" smtClean="0">
                <a:solidFill>
                  <a:schemeClr val="tx1"/>
                </a:solidFill>
                <a:effectLst/>
                <a:latin typeface="+mn-lt"/>
                <a:ea typeface="+mn-ea"/>
                <a:cs typeface="+mn-cs"/>
                <a:hlinkClick r:id="rId3"/>
              </a:rPr>
              <a:t>https://www.psychologytoday.com/intl/blog/the-savvy-psychologist/202002/the-power-oxytocin</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9</a:t>
            </a:fld>
            <a:endParaRPr lang="nn-NO"/>
          </a:p>
        </p:txBody>
      </p:sp>
    </p:spTree>
    <p:extLst>
      <p:ext uri="{BB962C8B-B14F-4D97-AF65-F5344CB8AC3E}">
        <p14:creationId xmlns:p14="http://schemas.microsoft.com/office/powerpoint/2010/main" val="1901054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Den billigste måten å få tak i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på er å gi en klem. Eller kose med en hund, holde en baby, hjelpe noen, smile og få et smil tilbake. Når du gjør disse tingene får du en dusj av helsebringende </a:t>
            </a:r>
            <a:r>
              <a:rPr lang="nb-NO" sz="1200" kern="1200" dirty="0" err="1" smtClean="0">
                <a:solidFill>
                  <a:schemeClr val="tx1"/>
                </a:solidFill>
                <a:effectLst/>
                <a:latin typeface="+mn-lt"/>
                <a:ea typeface="+mn-ea"/>
                <a:cs typeface="+mn-cs"/>
              </a:rPr>
              <a:t>oxytocin</a:t>
            </a:r>
            <a:r>
              <a:rPr lang="nb-NO" sz="1200" kern="1200" dirty="0" smtClean="0">
                <a:solidFill>
                  <a:schemeClr val="tx1"/>
                </a:solidFill>
                <a:effectLst/>
                <a:latin typeface="+mn-lt"/>
                <a:ea typeface="+mn-ea"/>
                <a:cs typeface="+mn-cs"/>
              </a:rPr>
              <a:t> i kroppen din. Bamseklemmer kan faktisk beskytte deg mot influensa. </a:t>
            </a:r>
          </a:p>
          <a:p>
            <a:endParaRPr lang="nn-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10</a:t>
            </a:fld>
            <a:endParaRPr lang="nn-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mc="http://schemas.openxmlformats.org/markup-compatibility/2006" xmlns:mv="urn:schemas-microsoft-com:mac:vml" xmlns:a16="http://schemas.microsoft.com/office/drawing/2014/main" xmlns=""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mc="http://schemas.openxmlformats.org/markup-compatibility/2006" xmlns:mv="urn:schemas-microsoft-com:mac:vml" xmlns:a16="http://schemas.microsoft.com/office/drawing/2014/main" xmlns=""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5" name="Bilde 4">
            <a:extLst>
              <a:ext uri="{FF2B5EF4-FFF2-40B4-BE49-F238E27FC236}">
                <a16:creationId xmlns:mc="http://schemas.openxmlformats.org/markup-compatibility/2006" xmlns:mv="urn:schemas-microsoft-com:mac:vml" xmlns:a16="http://schemas.microsoft.com/office/drawing/2014/main" xmlns="" id="{E7C10410-8B93-714B-B64B-77D37DA3014D}"/>
              </a:ext>
            </a:extLst>
          </p:cNvPr>
          <p:cNvPicPr>
            <a:picLocks noChangeAspect="1"/>
          </p:cNvPicPr>
          <p:nvPr userDrawn="1"/>
        </p:nvPicPr>
        <p:blipFill>
          <a:blip r:embed="rId2">
            <a:alphaModFix/>
          </a:blip>
          <a:stretch>
            <a:fillRect/>
          </a:stretch>
        </p:blipFill>
        <p:spPr>
          <a:xfrm>
            <a:off x="6089613" y="-330753"/>
            <a:ext cx="2203486" cy="939800"/>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xmlns=""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7" name="Tittel 1">
            <a:extLst>
              <a:ext uri="{FF2B5EF4-FFF2-40B4-BE49-F238E27FC236}">
                <a16:creationId xmlns:a16="http://schemas.microsoft.com/office/drawing/2014/main" xmlns="" id="{255CCC1D-290E-D24F-8E8C-DCD80863DF85}"/>
              </a:ext>
            </a:extLst>
          </p:cNvPr>
          <p:cNvSpPr>
            <a:spLocks noGrp="1"/>
          </p:cNvSpPr>
          <p:nvPr>
            <p:ph type="title"/>
          </p:nvPr>
        </p:nvSpPr>
        <p:spPr>
          <a:xfrm>
            <a:off x="3617842" y="543509"/>
            <a:ext cx="7981120" cy="1500320"/>
          </a:xfrm>
          <a:prstGeom prst="rect">
            <a:avLst/>
          </a:prstGeom>
        </p:spPr>
        <p:txBody>
          <a:bodyPr anchor="b">
            <a:normAutofit/>
          </a:bodyPr>
          <a:lstStyle>
            <a:lvl1pPr>
              <a:defRPr sz="3000"/>
            </a:lvl1pPr>
          </a:lstStyle>
          <a:p>
            <a:r>
              <a:rPr lang="nb-NO" dirty="0"/>
              <a:t>Klikk for å redigere tittelstil</a:t>
            </a:r>
          </a:p>
        </p:txBody>
      </p:sp>
      <p:pic>
        <p:nvPicPr>
          <p:cNvPr id="8" name="Bilde 7" descr="Et bilde som inneholder skjerm, rom, gruppe, paraply&#10;&#10;Automatisk generert beskrivelse">
            <a:extLst>
              <a:ext uri="{FF2B5EF4-FFF2-40B4-BE49-F238E27FC236}">
                <a16:creationId xmlns:a16="http://schemas.microsoft.com/office/drawing/2014/main" xmlns="" id="{A918FFFA-6865-214E-B419-20498D0BF61D}"/>
              </a:ext>
            </a:extLst>
          </p:cNvPr>
          <p:cNvPicPr>
            <a:picLocks noChangeAspect="1"/>
          </p:cNvPicPr>
          <p:nvPr userDrawn="1"/>
        </p:nvPicPr>
        <p:blipFill>
          <a:blip r:embed="rId2"/>
          <a:stretch>
            <a:fillRect/>
          </a:stretch>
        </p:blipFill>
        <p:spPr>
          <a:xfrm>
            <a:off x="-737632" y="1601068"/>
            <a:ext cx="3581400" cy="4093029"/>
          </a:xfrm>
          <a:prstGeom prst="rect">
            <a:avLst/>
          </a:prstGeom>
        </p:spPr>
      </p:pic>
    </p:spTree>
    <p:extLst>
      <p:ext uri="{BB962C8B-B14F-4D97-AF65-F5344CB8AC3E}">
        <p14:creationId xmlns:p14="http://schemas.microsoft.com/office/powerpoint/2010/main" val="145451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mc="http://schemas.openxmlformats.org/markup-compatibility/2006" xmlns:mv="urn:schemas-microsoft-com:mac:vml" xmlns:a16="http://schemas.microsoft.com/office/drawing/2014/main" xmlns=""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mc="http://schemas.openxmlformats.org/markup-compatibility/2006" xmlns:mv="urn:schemas-microsoft-com:mac:vml" xmlns:a16="http://schemas.microsoft.com/office/drawing/2014/main" xmlns=""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5" name="Bilde 4">
            <a:extLst>
              <a:ext uri="{FF2B5EF4-FFF2-40B4-BE49-F238E27FC236}">
                <a16:creationId xmlns:mc="http://schemas.openxmlformats.org/markup-compatibility/2006" xmlns:mv="urn:schemas-microsoft-com:mac:vml" xmlns:a16="http://schemas.microsoft.com/office/drawing/2014/main" xmlns="" id="{E7C10410-8B93-714B-B64B-77D37DA3014D}"/>
              </a:ext>
            </a:extLst>
          </p:cNvPr>
          <p:cNvPicPr>
            <a:picLocks noChangeAspect="1"/>
          </p:cNvPicPr>
          <p:nvPr userDrawn="1"/>
        </p:nvPicPr>
        <p:blipFill>
          <a:blip r:embed="rId2">
            <a:alphaModFix/>
          </a:blip>
          <a:stretch>
            <a:fillRect/>
          </a:stretch>
        </p:blipFill>
        <p:spPr>
          <a:xfrm>
            <a:off x="6089613" y="-330753"/>
            <a:ext cx="2203486" cy="939800"/>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mc="http://schemas.openxmlformats.org/markup-compatibility/2006" xmlns:mv="urn:schemas-microsoft-com:mac:vml" xmlns:a16="http://schemas.microsoft.com/office/drawing/2014/main" xmlns=""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mc="http://schemas.openxmlformats.org/markup-compatibility/2006" xmlns:mv="urn:schemas-microsoft-com:mac:vml" xmlns:a16="http://schemas.microsoft.com/office/drawing/2014/main" xmlns=""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5" name="Plassholder for bilde 7">
            <a:extLst>
              <a:ext uri="{FF2B5EF4-FFF2-40B4-BE49-F238E27FC236}">
                <a16:creationId xmlns:mc="http://schemas.openxmlformats.org/markup-compatibility/2006" xmlns:mv="urn:schemas-microsoft-com:mac:vml" xmlns:a16="http://schemas.microsoft.com/office/drawing/2014/main" xmlns=""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mc="http://schemas.openxmlformats.org/markup-compatibility/2006" xmlns:mv="urn:schemas-microsoft-com:mac:vml" xmlns:a16="http://schemas.microsoft.com/office/drawing/2014/main" xmlns=""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mc="http://schemas.openxmlformats.org/markup-compatibility/2006" xmlns:mv="urn:schemas-microsoft-com:mac:vml" xmlns:a16="http://schemas.microsoft.com/office/drawing/2014/main" xmlns=""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mc="http://schemas.openxmlformats.org/markup-compatibility/2006" xmlns:mv="urn:schemas-microsoft-com:mac:vml" xmlns:a16="http://schemas.microsoft.com/office/drawing/2014/main" xmlns=""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C873B5D5-4245-884C-B3E4-1AED4E225992}"/>
              </a:ext>
            </a:extLst>
          </p:cNvPr>
          <p:cNvSpPr>
            <a:spLocks noGrp="1"/>
          </p:cNvSpPr>
          <p:nvPr>
            <p:ph type="title"/>
          </p:nvPr>
        </p:nvSpPr>
        <p:spPr>
          <a:xfrm>
            <a:off x="581889" y="365125"/>
            <a:ext cx="10993584" cy="1325563"/>
          </a:xfrm>
          <a:prstGeom prst="rect">
            <a:avLst/>
          </a:prstGeom>
        </p:spPr>
        <p:txBody>
          <a:bodyPr/>
          <a:lstStyle/>
          <a:p>
            <a:r>
              <a:rPr lang="nb-NO" dirty="0"/>
              <a:t>Klikk for å redigere tittelstil</a:t>
            </a:r>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mc="http://schemas.openxmlformats.org/markup-compatibility/2006" xmlns:mv="urn:schemas-microsoft-com:mac:vml" xmlns:a16="http://schemas.microsoft.com/office/drawing/2014/main" xmlns=""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mc="http://schemas.openxmlformats.org/markup-compatibility/2006" xmlns:mv="urn:schemas-microsoft-com:mac:vml" xmlns:a16="http://schemas.microsoft.com/office/drawing/2014/main" xmlns=""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a:extLst>
              <a:ext uri="{FF2B5EF4-FFF2-40B4-BE49-F238E27FC236}">
                <a16:creationId xmlns:mc="http://schemas.openxmlformats.org/markup-compatibility/2006" xmlns:mv="urn:schemas-microsoft-com:mac:vml" xmlns:a16="http://schemas.microsoft.com/office/drawing/2014/main" xmlns="" id="{5E962AB4-2ECE-934B-8DBC-D5B430909D69}"/>
              </a:ext>
            </a:extLst>
          </p:cNvPr>
          <p:cNvSpPr>
            <a:spLocks noGrp="1"/>
          </p:cNvSpPr>
          <p:nvPr>
            <p:ph type="title"/>
          </p:nvPr>
        </p:nvSpPr>
        <p:spPr>
          <a:xfrm>
            <a:off x="6877877" y="1570383"/>
            <a:ext cx="4859783" cy="2494232"/>
          </a:xfrm>
          <a:prstGeom prst="rect">
            <a:avLst/>
          </a:prstGeom>
        </p:spPr>
        <p:txBody>
          <a:bodyPr anchor="t"/>
          <a:lstStyle>
            <a:lvl1pPr>
              <a:defRPr sz="6000"/>
            </a:lvl1pPr>
          </a:lstStyle>
          <a:p>
            <a:r>
              <a:rPr lang="nb-NO" dirty="0"/>
              <a:t>Klikk for å redigere tittelstil</a:t>
            </a:r>
          </a:p>
        </p:txBody>
      </p:sp>
    </p:spTree>
    <p:extLst>
      <p:ext uri="{BB962C8B-B14F-4D97-AF65-F5344CB8AC3E}">
        <p14:creationId xmlns:p14="http://schemas.microsoft.com/office/powerpoint/2010/main" val="201297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6" name="Bilde 5">
            <a:extLst>
              <a:ext uri="{FF2B5EF4-FFF2-40B4-BE49-F238E27FC236}">
                <a16:creationId xmlns:mc="http://schemas.openxmlformats.org/markup-compatibility/2006" xmlns:mv="urn:schemas-microsoft-com:mac:vml" xmlns:a16="http://schemas.microsoft.com/office/drawing/2014/main" xmlns="" id="{6BEB4596-9B08-AE44-AD76-EB3BC8EC5A58}"/>
              </a:ext>
            </a:extLst>
          </p:cNvPr>
          <p:cNvPicPr>
            <a:picLocks noChangeAspect="1"/>
          </p:cNvPicPr>
          <p:nvPr userDrawn="1"/>
        </p:nvPicPr>
        <p:blipFill>
          <a:blip r:embed="rId2"/>
          <a:stretch>
            <a:fillRect/>
          </a:stretch>
        </p:blipFill>
        <p:spPr>
          <a:xfrm>
            <a:off x="4794610" y="1308334"/>
            <a:ext cx="2602780" cy="3017715"/>
          </a:xfrm>
          <a:prstGeom prst="rect">
            <a:avLst/>
          </a:prstGeom>
        </p:spPr>
      </p:pic>
      <p:pic>
        <p:nvPicPr>
          <p:cNvPr id="9" name="Bilde 8">
            <a:extLst>
              <a:ext uri="{FF2B5EF4-FFF2-40B4-BE49-F238E27FC236}">
                <a16:creationId xmlns:mc="http://schemas.openxmlformats.org/markup-compatibility/2006" xmlns:mv="urn:schemas-microsoft-com:mac:vml" xmlns:a16="http://schemas.microsoft.com/office/drawing/2014/main" xmlns="" id="{AEF115C9-393D-7941-8622-FA67B2232FA6}"/>
              </a:ext>
            </a:extLst>
          </p:cNvPr>
          <p:cNvPicPr>
            <a:picLocks noChangeAspect="1"/>
          </p:cNvPicPr>
          <p:nvPr userDrawn="1"/>
        </p:nvPicPr>
        <p:blipFill>
          <a:blip r:embed="rId3">
            <a:alphaModFix amt="50000"/>
          </a:blip>
          <a:stretch>
            <a:fillRect/>
          </a:stretch>
        </p:blipFill>
        <p:spPr>
          <a:xfrm>
            <a:off x="-1049554" y="3431599"/>
            <a:ext cx="4194314" cy="1788900"/>
          </a:xfrm>
          <a:prstGeom prst="rect">
            <a:avLst/>
          </a:prstGeom>
        </p:spPr>
      </p:pic>
      <p:pic>
        <p:nvPicPr>
          <p:cNvPr id="11" name="Bilde 10">
            <a:extLst>
              <a:ext uri="{FF2B5EF4-FFF2-40B4-BE49-F238E27FC236}">
                <a16:creationId xmlns:mc="http://schemas.openxmlformats.org/markup-compatibility/2006" xmlns:mv="urn:schemas-microsoft-com:mac:vml" xmlns:a16="http://schemas.microsoft.com/office/drawing/2014/main" xmlns="" id="{FBB8AF11-7521-4241-BCF3-4A02DC196881}"/>
              </a:ext>
            </a:extLst>
          </p:cNvPr>
          <p:cNvPicPr>
            <a:picLocks noChangeAspect="1"/>
          </p:cNvPicPr>
          <p:nvPr userDrawn="1"/>
        </p:nvPicPr>
        <p:blipFill>
          <a:blip r:embed="rId4"/>
          <a:stretch>
            <a:fillRect/>
          </a:stretch>
        </p:blipFill>
        <p:spPr>
          <a:xfrm>
            <a:off x="9197166" y="503484"/>
            <a:ext cx="2776671" cy="6354515"/>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sitter, personer, svart, parkert&#10;&#10;Automatisk generert beskrivelse">
            <a:extLst>
              <a:ext uri="{FF2B5EF4-FFF2-40B4-BE49-F238E27FC236}">
                <a16:creationId xmlns:mc="http://schemas.openxmlformats.org/markup-compatibility/2006" xmlns:mv="urn:schemas-microsoft-com:mac:vml" xmlns:a16="http://schemas.microsoft.com/office/drawing/2014/main" xmlns="" id="{F0FEA20E-AE1D-ED41-9B82-9B946C3FB6A5}"/>
              </a:ext>
            </a:extLst>
          </p:cNvPr>
          <p:cNvPicPr>
            <a:picLocks noChangeAspect="1"/>
          </p:cNvPicPr>
          <p:nvPr userDrawn="1"/>
        </p:nvPicPr>
        <p:blipFill>
          <a:blip r:embed="rId2"/>
          <a:stretch>
            <a:fillRect/>
          </a:stretch>
        </p:blipFill>
        <p:spPr>
          <a:xfrm>
            <a:off x="11277501" y="5882325"/>
            <a:ext cx="657814" cy="762684"/>
          </a:xfrm>
          <a:prstGeom prst="rect">
            <a:avLst/>
          </a:prstGeom>
        </p:spPr>
      </p:pic>
      <p:pic>
        <p:nvPicPr>
          <p:cNvPr id="10" name="Bilde 9" descr="Et bilde som inneholder skjorte&#10;&#10;Automatisk generert beskrivelse">
            <a:extLst>
              <a:ext uri="{FF2B5EF4-FFF2-40B4-BE49-F238E27FC236}">
                <a16:creationId xmlns:mc="http://schemas.openxmlformats.org/markup-compatibility/2006" xmlns:mv="urn:schemas-microsoft-com:mac:vml" xmlns:a16="http://schemas.microsoft.com/office/drawing/2014/main" xmlns="" id="{576DEEA3-FEC6-F54D-9235-83B476E79071}"/>
              </a:ext>
            </a:extLst>
          </p:cNvPr>
          <p:cNvPicPr>
            <a:picLocks noChangeAspect="1"/>
          </p:cNvPicPr>
          <p:nvPr userDrawn="1"/>
        </p:nvPicPr>
        <p:blipFill>
          <a:blip r:embed="rId3"/>
          <a:stretch>
            <a:fillRect/>
          </a:stretch>
        </p:blipFill>
        <p:spPr>
          <a:xfrm>
            <a:off x="2188435" y="608318"/>
            <a:ext cx="5342649" cy="6249682"/>
          </a:xfrm>
          <a:prstGeom prst="rect">
            <a:avLst/>
          </a:prstGeom>
        </p:spPr>
      </p:pic>
    </p:spTree>
    <p:extLst>
      <p:ext uri="{BB962C8B-B14F-4D97-AF65-F5344CB8AC3E}">
        <p14:creationId xmlns:p14="http://schemas.microsoft.com/office/powerpoint/2010/main" val="210211957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mc="http://schemas.openxmlformats.org/markup-compatibility/2006" xmlns:mv="urn:schemas-microsoft-com:mac:vml" xmlns:a16="http://schemas.microsoft.com/office/drawing/2014/main" xmlns=""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C873B5D5-4245-884C-B3E4-1AED4E225992}"/>
              </a:ext>
            </a:extLst>
          </p:cNvPr>
          <p:cNvSpPr>
            <a:spLocks noGrp="1"/>
          </p:cNvSpPr>
          <p:nvPr>
            <p:ph type="title"/>
          </p:nvPr>
        </p:nvSpPr>
        <p:spPr/>
        <p:txBody>
          <a:bodyPr/>
          <a:lstStyle/>
          <a:p>
            <a:r>
              <a:rPr lang="nb-NO" dirty="0"/>
              <a:t>Klikk for å redigere tittelstil</a:t>
            </a:r>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BE2245CC-55DE-3F40-9525-7AFED5EB6AA2}"/>
              </a:ext>
            </a:extLst>
          </p:cNvPr>
          <p:cNvSpPr>
            <a:spLocks noGrp="1"/>
          </p:cNvSpPr>
          <p:nvPr>
            <p:ph type="title"/>
          </p:nvPr>
        </p:nvSpPr>
        <p:spPr>
          <a:xfrm>
            <a:off x="592859" y="1003156"/>
            <a:ext cx="9352419"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mc="http://schemas.openxmlformats.org/markup-compatibility/2006" xmlns:mv="urn:schemas-microsoft-com:mac:vml" xmlns:a16="http://schemas.microsoft.com/office/drawing/2014/main" xmlns=""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6" name="Bilde 5" descr="Et bilde som inneholder skjorte&#10;&#10;Automatisk generert beskrivelse">
            <a:extLst>
              <a:ext uri="{FF2B5EF4-FFF2-40B4-BE49-F238E27FC236}">
                <a16:creationId xmlns:mc="http://schemas.openxmlformats.org/markup-compatibility/2006" xmlns:mv="urn:schemas-microsoft-com:mac:vml" xmlns:a16="http://schemas.microsoft.com/office/drawing/2014/main" xmlns="" id="{1B1B87ED-8A13-2943-A02C-BCB13520FB4B}"/>
              </a:ext>
            </a:extLst>
          </p:cNvPr>
          <p:cNvPicPr>
            <a:picLocks noChangeAspect="1"/>
          </p:cNvPicPr>
          <p:nvPr userDrawn="1"/>
        </p:nvPicPr>
        <p:blipFill>
          <a:blip r:embed="rId2"/>
          <a:stretch>
            <a:fillRect/>
          </a:stretch>
        </p:blipFill>
        <p:spPr>
          <a:xfrm flipH="1">
            <a:off x="10146043" y="472302"/>
            <a:ext cx="1849546" cy="5005633"/>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mc="http://schemas.openxmlformats.org/markup-compatibility/2006" xmlns:mv="urn:schemas-microsoft-com:mac:vml" xmlns:a16="http://schemas.microsoft.com/office/drawing/2014/main" xmlns=""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mc="http://schemas.openxmlformats.org/markup-compatibility/2006" xmlns:mv="urn:schemas-microsoft-com:mac:vml" xmlns:a16="http://schemas.microsoft.com/office/drawing/2014/main" xmlns=""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7" name="Tittel 1">
            <a:extLst>
              <a:ext uri="{FF2B5EF4-FFF2-40B4-BE49-F238E27FC236}">
                <a16:creationId xmlns:mc="http://schemas.openxmlformats.org/markup-compatibility/2006" xmlns:mv="urn:schemas-microsoft-com:mac:vml" xmlns:a16="http://schemas.microsoft.com/office/drawing/2014/main" xmlns=""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dirty="0"/>
              <a:t>Klikk for å redigere tittelstil</a:t>
            </a:r>
          </a:p>
        </p:txBody>
      </p:sp>
      <p:pic>
        <p:nvPicPr>
          <p:cNvPr id="8" name="Bilde 7" descr="Et bilde som inneholder skjerm, rom, gruppe, paraply&#10;&#10;Automatisk generert beskrivelse">
            <a:extLst>
              <a:ext uri="{FF2B5EF4-FFF2-40B4-BE49-F238E27FC236}">
                <a16:creationId xmlns:mc="http://schemas.openxmlformats.org/markup-compatibility/2006" xmlns:mv="urn:schemas-microsoft-com:mac:vml" xmlns:a16="http://schemas.microsoft.com/office/drawing/2014/main" xmlns="" id="{A918FFFA-6865-214E-B419-20498D0BF61D}"/>
              </a:ext>
            </a:extLst>
          </p:cNvPr>
          <p:cNvPicPr>
            <a:picLocks noChangeAspect="1"/>
          </p:cNvPicPr>
          <p:nvPr userDrawn="1"/>
        </p:nvPicPr>
        <p:blipFill>
          <a:blip r:embed="rId2"/>
          <a:stretch>
            <a:fillRect/>
          </a:stretch>
        </p:blipFill>
        <p:spPr>
          <a:xfrm>
            <a:off x="-737632" y="1601068"/>
            <a:ext cx="3581400" cy="4093029"/>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theme" Target="../theme/theme3.xml"/><Relationship Id="rId9"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4.xml"/><Relationship Id="rId8"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6" name="Bilde 5" descr="Et bilde som inneholder rom, tegning&#10;&#10;Automatisk generert beskrivelse">
            <a:extLst>
              <a:ext uri="{FF2B5EF4-FFF2-40B4-BE49-F238E27FC236}">
                <a16:creationId xmlns:mc="http://schemas.openxmlformats.org/markup-compatibility/2006" xmlns:mv="urn:schemas-microsoft-com:mac:vml" xmlns:a16="http://schemas.microsoft.com/office/drawing/2014/main" xmlns="" id="{4C42BA9B-2B14-E842-B21B-46F906F9138E}"/>
              </a:ext>
            </a:extLst>
          </p:cNvPr>
          <p:cNvPicPr>
            <a:picLocks noChangeAspect="1"/>
          </p:cNvPicPr>
          <p:nvPr userDrawn="1"/>
        </p:nvPicPr>
        <p:blipFill>
          <a:blip r:embed="rId4"/>
          <a:stretch>
            <a:fillRect/>
          </a:stretch>
        </p:blipFill>
        <p:spPr>
          <a:xfrm>
            <a:off x="2187909" y="1461052"/>
            <a:ext cx="3992273" cy="5268799"/>
          </a:xfrm>
          <a:prstGeom prst="rect">
            <a:avLst/>
          </a:prstGeom>
        </p:spPr>
      </p:pic>
      <p:pic>
        <p:nvPicPr>
          <p:cNvPr id="8" name="Bilde 7">
            <a:extLst>
              <a:ext uri="{FF2B5EF4-FFF2-40B4-BE49-F238E27FC236}">
                <a16:creationId xmlns:mc="http://schemas.openxmlformats.org/markup-compatibility/2006" xmlns:mv="urn:schemas-microsoft-com:mac:vml" xmlns:a16="http://schemas.microsoft.com/office/drawing/2014/main" xmlns="" id="{A4E83B01-AFDA-8841-8A62-3107D06D1A8A}"/>
              </a:ext>
            </a:extLst>
          </p:cNvPr>
          <p:cNvPicPr>
            <a:picLocks noChangeAspect="1"/>
          </p:cNvPicPr>
          <p:nvPr userDrawn="1"/>
        </p:nvPicPr>
        <p:blipFill rotWithShape="1">
          <a:blip r:embed="rId5"/>
          <a:srcRect r="40249"/>
          <a:stretch/>
        </p:blipFill>
        <p:spPr>
          <a:xfrm flipH="1">
            <a:off x="-1" y="619496"/>
            <a:ext cx="3324107" cy="6238504"/>
          </a:xfrm>
          <a:prstGeom prst="rect">
            <a:avLst/>
          </a:prstGeom>
        </p:spPr>
      </p:pic>
      <p:pic>
        <p:nvPicPr>
          <p:cNvPr id="10" name="Bilde 9">
            <a:extLst>
              <a:ext uri="{FF2B5EF4-FFF2-40B4-BE49-F238E27FC236}">
                <a16:creationId xmlns:mc="http://schemas.openxmlformats.org/markup-compatibility/2006" xmlns:mv="urn:schemas-microsoft-com:mac:vml" xmlns:a16="http://schemas.microsoft.com/office/drawing/2014/main" xmlns="" id="{25F255EF-A26F-0243-80E1-672DD4976ADB}"/>
              </a:ext>
            </a:extLst>
          </p:cNvPr>
          <p:cNvPicPr>
            <a:picLocks noChangeAspect="1"/>
          </p:cNvPicPr>
          <p:nvPr userDrawn="1"/>
        </p:nvPicPr>
        <p:blipFill>
          <a:blip r:embed="rId6"/>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mc="http://schemas.openxmlformats.org/markup-compatibility/2006" xmlns:mv="urn:schemas-microsoft-com:mac:vml" xmlns:a16="http://schemas.microsoft.com/office/drawing/2014/main" xmlns=""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mc="http://schemas.openxmlformats.org/markup-compatibility/2006" xmlns:mv="urn:schemas-microsoft-com:mac:vml" xmlns:a16="http://schemas.microsoft.com/office/drawing/2014/main" xmlns=""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a:extLst>
              <a:ext uri="{FF2B5EF4-FFF2-40B4-BE49-F238E27FC236}">
                <a16:creationId xmlns:mc="http://schemas.openxmlformats.org/markup-compatibility/2006" xmlns:mv="urn:schemas-microsoft-com:mac:vml" xmlns:a16="http://schemas.microsoft.com/office/drawing/2014/main" xmlns="" id="{C4244D85-1516-2744-BFBC-4A4E059A222C}"/>
              </a:ext>
            </a:extLst>
          </p:cNvPr>
          <p:cNvPicPr>
            <a:picLocks noChangeAspect="1"/>
          </p:cNvPicPr>
          <p:nvPr userDrawn="1"/>
        </p:nvPicPr>
        <p:blipFill>
          <a:blip r:embed="rId9"/>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 id="2147483686" r:id="rId6"/>
    <p:sldLayoutId id="2147483687" r:id="rId7"/>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mc="http://schemas.openxmlformats.org/markup-compatibility/2006" xmlns:mv="urn:schemas-microsoft-com:mac:vml" xmlns:a16="http://schemas.microsoft.com/office/drawing/2014/main" xmlns="" id="{B0DED296-CFB3-A14F-AE17-9B60E1E8F77A}"/>
              </a:ext>
            </a:extLst>
          </p:cNvPr>
          <p:cNvPicPr>
            <a:picLocks noChangeAspect="1"/>
          </p:cNvPicPr>
          <p:nvPr userDrawn="1"/>
        </p:nvPicPr>
        <p:blipFill>
          <a:blip r:embed="rId8"/>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no/users/PhotoMIX-Company-1546875/?utm_source=link-attribution&amp;utm_medium=referral&amp;utm_campaign=image&amp;utm_content=3147976" TargetMode="External"/><Relationship Id="rId4" Type="http://schemas.openxmlformats.org/officeDocument/2006/relationships/hyperlink" Target="https://pixabay.com/no/?utm_source=link-attribution&amp;utm_medium=referral&amp;utm_campaign=image&amp;utm_content=3147976" TargetMode="External"/><Relationship Id="rId5" Type="http://schemas.openxmlformats.org/officeDocument/2006/relationships/hyperlink" Target="https://unsplash.com/@magdaleny" TargetMode="External"/><Relationship Id="rId1" Type="http://schemas.openxmlformats.org/officeDocument/2006/relationships/slideLayout" Target="../slideLayouts/slideLayout11.xml"/><Relationship Id="rId2" Type="http://schemas.openxmlformats.org/officeDocument/2006/relationships/hyperlink" Target="https://www.bustle.com/articles/134418-19-harry-potter-quotes-about-friendshi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hyperlink" Target="https://pixabay.com/no/users/PhotoMIX-Company-1546875/?utm_source=link-attribution&amp;utm_medium=referral&amp;utm_campaign=image&amp;utm_content=3147976" TargetMode="External"/><Relationship Id="rId5" Type="http://schemas.openxmlformats.org/officeDocument/2006/relationships/hyperlink" Target="https://pixabay.com/no/?utm_source=link-attribution&amp;utm_medium=referral&amp;utm_campaign=image&amp;utm_content=3147976" TargetMode="External"/><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8DDF1D6C-452C-5F4C-9BC4-A330BA9D9222}"/>
              </a:ext>
            </a:extLst>
          </p:cNvPr>
          <p:cNvSpPr>
            <a:spLocks noGrp="1"/>
          </p:cNvSpPr>
          <p:nvPr>
            <p:ph type="title"/>
          </p:nvPr>
        </p:nvSpPr>
        <p:spPr>
          <a:xfrm>
            <a:off x="6877877" y="1570383"/>
            <a:ext cx="4859783" cy="2494232"/>
          </a:xfrm>
        </p:spPr>
        <p:txBody>
          <a:bodyPr/>
          <a:lstStyle/>
          <a:p>
            <a:r>
              <a:rPr lang="nb-NO" dirty="0" smtClean="0"/>
              <a:t>Miljø</a:t>
            </a:r>
            <a:endParaRPr lang="nb-NO" dirty="0"/>
          </a:p>
        </p:txBody>
      </p:sp>
      <p:sp>
        <p:nvSpPr>
          <p:cNvPr id="3" name="Undertittel 2"/>
          <p:cNvSpPr txBox="1">
            <a:spLocks/>
          </p:cNvSpPr>
          <p:nvPr/>
        </p:nvSpPr>
        <p:spPr>
          <a:xfrm>
            <a:off x="7128525" y="3269573"/>
            <a:ext cx="3983593" cy="1459793"/>
          </a:xfrm>
          <a:prstGeom prst="rect">
            <a:avLst/>
          </a:prstGeom>
        </p:spPr>
        <p:txBody>
          <a:bodyPr vert="horz" lIns="71323" tIns="35662" rIns="71323" bIns="35662" rtlCol="0" anchor="b">
            <a:noAutofit/>
          </a:bodyPr>
          <a:lstStyle/>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smtClean="0">
                <a:ln>
                  <a:noFill/>
                </a:ln>
                <a:effectLst/>
                <a:uLnTx/>
                <a:uFillTx/>
                <a:latin typeface="+mn-lt"/>
                <a:ea typeface="+mn-ea"/>
                <a:cs typeface="+mn-cs"/>
              </a:rPr>
              <a:t>Å SKAPE GOD HELSE</a:t>
            </a:r>
          </a:p>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smtClean="0">
                <a:ln>
                  <a:noFill/>
                </a:ln>
                <a:effectLst/>
                <a:uLnTx/>
                <a:uFillTx/>
                <a:latin typeface="+mn-lt"/>
                <a:ea typeface="+mn-ea"/>
                <a:cs typeface="+mn-cs"/>
              </a:rPr>
              <a:t>FOR SEG SELV OG ANDRE</a:t>
            </a:r>
          </a:p>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smtClean="0">
                <a:ln>
                  <a:noFill/>
                </a:ln>
                <a:effectLst/>
                <a:uLnTx/>
                <a:uFillTx/>
                <a:latin typeface="+mn-lt"/>
                <a:ea typeface="+mn-ea"/>
                <a:cs typeface="+mn-cs"/>
              </a:rPr>
              <a:t>ROBUST UNGDOM</a:t>
            </a:r>
            <a:endParaRPr kumimoji="0" lang="nb-NO" sz="20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131993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mc="http://schemas.openxmlformats.org/markup-compatibility/2006" xmlns:mv="urn:schemas-microsoft-com:mac:vml" xmlns:a16="http://schemas.microsoft.com/office/drawing/2014/main" xmlns="" id="{D77C4BF5-5BBB-DE45-9C4A-923D09ABE45C}"/>
              </a:ext>
            </a:extLst>
          </p:cNvPr>
          <p:cNvSpPr>
            <a:spLocks noGrp="1"/>
          </p:cNvSpPr>
          <p:nvPr>
            <p:ph type="body" idx="10"/>
          </p:nvPr>
        </p:nvSpPr>
        <p:spPr/>
        <p:txBody>
          <a:bodyPr/>
          <a:lstStyle/>
          <a:p>
            <a:endParaRPr lang="nb-NO"/>
          </a:p>
        </p:txBody>
      </p:sp>
      <p:sp>
        <p:nvSpPr>
          <p:cNvPr id="3" name="Tittel 2">
            <a:extLst>
              <a:ext uri="{FF2B5EF4-FFF2-40B4-BE49-F238E27FC236}">
                <a16:creationId xmlns:mc="http://schemas.openxmlformats.org/markup-compatibility/2006" xmlns:mv="urn:schemas-microsoft-com:mac:vml" xmlns:a16="http://schemas.microsoft.com/office/drawing/2014/main" xmlns="" id="{C0FA9807-ADA6-A343-921A-E07D03FF8D55}"/>
              </a:ext>
            </a:extLst>
          </p:cNvPr>
          <p:cNvSpPr>
            <a:spLocks noGrp="1"/>
          </p:cNvSpPr>
          <p:nvPr>
            <p:ph type="title"/>
          </p:nvPr>
        </p:nvSpPr>
        <p:spPr/>
        <p:txBody>
          <a:bodyPr/>
          <a:lstStyle/>
          <a:p>
            <a:endParaRPr lang="nb-NO"/>
          </a:p>
        </p:txBody>
      </p:sp>
      <p:pic>
        <p:nvPicPr>
          <p:cNvPr id="4" name="Bilde 3" descr="Skjermbilde 2015-10-14 kl. 19.33.4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1354" y="203241"/>
            <a:ext cx="8931556" cy="636975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5"/>
          <p:cNvSpPr txBox="1">
            <a:spLocks noChangeArrowheads="1"/>
          </p:cNvSpPr>
          <p:nvPr/>
        </p:nvSpPr>
        <p:spPr bwMode="auto">
          <a:xfrm>
            <a:off x="4728704" y="5271482"/>
            <a:ext cx="3502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nb-NO" altLang="x-none" sz="6000" b="1" dirty="0"/>
              <a:t>OXYTOCIN</a:t>
            </a:r>
          </a:p>
        </p:txBody>
      </p:sp>
    </p:spTree>
    <p:extLst>
      <p:ext uri="{BB962C8B-B14F-4D97-AF65-F5344CB8AC3E}">
        <p14:creationId xmlns:p14="http://schemas.microsoft.com/office/powerpoint/2010/main" val="486478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mc="http://schemas.openxmlformats.org/markup-compatibility/2006" xmlns:mv="urn:schemas-microsoft-com:mac:vml" xmlns:a16="http://schemas.microsoft.com/office/drawing/2014/main" xmlns="" id="{840EE1F8-3F67-BA43-A07C-6D18811BE082}"/>
              </a:ext>
            </a:extLst>
          </p:cNvPr>
          <p:cNvSpPr>
            <a:spLocks noGrp="1"/>
          </p:cNvSpPr>
          <p:nvPr>
            <p:ph type="body" idx="10"/>
          </p:nvPr>
        </p:nvSpPr>
        <p:spPr>
          <a:xfrm>
            <a:off x="7663070" y="864704"/>
            <a:ext cx="4227305" cy="2310489"/>
          </a:xfrm>
        </p:spPr>
        <p:txBody>
          <a:bodyPr>
            <a:normAutofit/>
          </a:bodyPr>
          <a:lstStyle/>
          <a:p>
            <a:pPr>
              <a:spcBef>
                <a:spcPts val="0"/>
              </a:spcBef>
              <a:defRPr/>
            </a:pPr>
            <a:r>
              <a:rPr lang="nb-NO" sz="3200" b="1" dirty="0" smtClean="0"/>
              <a:t>Hva gir mest lykke?</a:t>
            </a:r>
          </a:p>
          <a:p>
            <a:pPr>
              <a:spcBef>
                <a:spcPts val="0"/>
              </a:spcBef>
              <a:defRPr/>
            </a:pPr>
            <a:endParaRPr lang="nb-NO" sz="3200" b="1" dirty="0" smtClean="0"/>
          </a:p>
          <a:p>
            <a:pPr marL="514350" indent="-514350">
              <a:spcBef>
                <a:spcPts val="0"/>
              </a:spcBef>
              <a:buFontTx/>
              <a:buAutoNum type="alphaUcParenR"/>
              <a:defRPr/>
            </a:pPr>
            <a:r>
              <a:rPr lang="nb-NO" sz="3200" dirty="0" smtClean="0"/>
              <a:t>Å ha det moro</a:t>
            </a:r>
          </a:p>
          <a:p>
            <a:pPr marL="514350" indent="-514350">
              <a:spcBef>
                <a:spcPts val="0"/>
              </a:spcBef>
              <a:buFontTx/>
              <a:buAutoNum type="alphaUcParenR"/>
              <a:defRPr/>
            </a:pPr>
            <a:r>
              <a:rPr lang="nb-NO" sz="3200" dirty="0" smtClean="0"/>
              <a:t>Vennlige handlinger </a:t>
            </a:r>
          </a:p>
          <a:p>
            <a:pPr>
              <a:spcBef>
                <a:spcPct val="0"/>
              </a:spcBef>
            </a:pPr>
            <a:endParaRPr lang="nb-NO" altLang="x-none" sz="3200" dirty="0" smtClean="0">
              <a:ea typeface="MS PGothic" charset="-128"/>
            </a:endParaRPr>
          </a:p>
          <a:p>
            <a:pPr>
              <a:spcBef>
                <a:spcPct val="0"/>
              </a:spcBef>
            </a:pPr>
            <a:endParaRPr lang="nb-NO" altLang="x-none" sz="3200" dirty="0" smtClean="0">
              <a:ea typeface="MS PGothic" charset="-128"/>
            </a:endParaRPr>
          </a:p>
          <a:p>
            <a:pPr>
              <a:spcBef>
                <a:spcPct val="0"/>
              </a:spcBef>
            </a:pPr>
            <a:endParaRPr lang="nb-NO" altLang="x-none" sz="3200" dirty="0" smtClean="0">
              <a:ea typeface="MS PGothic" charset="-128"/>
            </a:endParaRPr>
          </a:p>
          <a:p>
            <a:pPr marL="514350" indent="-514350">
              <a:spcBef>
                <a:spcPts val="0"/>
              </a:spcBef>
              <a:defRPr/>
            </a:pPr>
            <a:endParaRPr lang="nb-NO" sz="3200" dirty="0" smtClean="0"/>
          </a:p>
        </p:txBody>
      </p:sp>
      <p:sp>
        <p:nvSpPr>
          <p:cNvPr id="6" name="TekstSylinder 7"/>
          <p:cNvSpPr txBox="1">
            <a:spLocks noChangeArrowheads="1"/>
          </p:cNvSpPr>
          <p:nvPr/>
        </p:nvSpPr>
        <p:spPr bwMode="auto">
          <a:xfrm>
            <a:off x="7663070" y="6286500"/>
            <a:ext cx="22924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nb-NO" altLang="x-none" sz="1200" dirty="0"/>
              <a:t>Kilde: </a:t>
            </a:r>
            <a:r>
              <a:rPr lang="nb-NO" altLang="x-none" sz="1200" dirty="0" err="1"/>
              <a:t>Seligman</a:t>
            </a:r>
            <a:r>
              <a:rPr lang="nb-NO" altLang="x-none" sz="1200" dirty="0"/>
              <a:t> ”Ekte lykke”, 2002</a:t>
            </a:r>
          </a:p>
        </p:txBody>
      </p:sp>
      <p:sp>
        <p:nvSpPr>
          <p:cNvPr id="8" name="Plassholder for tekst 2">
            <a:extLst>
              <a:ext uri="{FF2B5EF4-FFF2-40B4-BE49-F238E27FC236}">
                <a16:creationId xmlns:mc="http://schemas.openxmlformats.org/markup-compatibility/2006" xmlns:mv="urn:schemas-microsoft-com:mac:vml" xmlns:a16="http://schemas.microsoft.com/office/drawing/2014/main" xmlns="" id="{840EE1F8-3F67-BA43-A07C-6D18811BE082}"/>
              </a:ext>
            </a:extLst>
          </p:cNvPr>
          <p:cNvSpPr txBox="1">
            <a:spLocks/>
          </p:cNvSpPr>
          <p:nvPr/>
        </p:nvSpPr>
        <p:spPr>
          <a:xfrm>
            <a:off x="7663070" y="2757405"/>
            <a:ext cx="4227305" cy="294353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nb-NO" altLang="x-none" sz="32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nb-NO" altLang="x-none" sz="24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rPr>
              <a:t>Svar: Vennlige handlinger har overlegen langtidseffekt!</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nb-NO" altLang="x-none" sz="24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nb-NO" altLang="x-none" sz="24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rPr>
              <a:t>Jo mer vi gir,</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nb-NO" altLang="x-none" sz="24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rPr>
              <a:t>jo mer glede.</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nb-NO" altLang="x-none" sz="3200" b="0" i="0" u="none" strike="noStrike" kern="1200" cap="none" spc="0" normalizeH="0" baseline="0" noProof="0" dirty="0" smtClean="0">
              <a:ln>
                <a:noFill/>
              </a:ln>
              <a:solidFill>
                <a:schemeClr val="tx1"/>
              </a:solidFill>
              <a:effectLst/>
              <a:uLnTx/>
              <a:uFillTx/>
              <a:latin typeface="Calibri" panose="020F0502020204030204" pitchFamily="34" charset="0"/>
              <a:ea typeface="MS PGothic" charset="-128"/>
              <a:cs typeface="Calibri" panose="020F0502020204030204" pitchFamily="34" charset="0"/>
            </a:endParaRPr>
          </a:p>
          <a:p>
            <a:pPr marL="514350" marR="0" lvl="0" indent="-51435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nb-NO" sz="3200" b="0" i="0" u="none" strike="noStrike" kern="1200" cap="none" spc="0" normalizeH="0" baseline="0" noProof="0" dirty="0" smtClean="0">
              <a:ln>
                <a:noFill/>
              </a:ln>
              <a:solidFill>
                <a:schemeClr val="tx1"/>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4" name="Plassholder for bilde 3"/>
          <p:cNvPicPr>
            <a:picLocks noGrp="1" noChangeAspect="1"/>
          </p:cNvPicPr>
          <p:nvPr>
            <p:ph type="pic" idx="1"/>
          </p:nvPr>
        </p:nvPicPr>
        <p:blipFill>
          <a:blip r:embed="rId3">
            <a:extLst>
              <a:ext uri="{28A0092B-C50C-407E-A947-70E740481C1C}">
                <a14:useLocalDpi xmlns:a14="http://schemas.microsoft.com/office/drawing/2010/main" val="0"/>
              </a:ext>
            </a:extLst>
          </a:blip>
          <a:srcRect l="7176" r="7176"/>
          <a:stretch>
            <a:fillRect/>
          </a:stretch>
        </p:blipFill>
        <p:spPr/>
      </p:pic>
    </p:spTree>
    <p:extLst>
      <p:ext uri="{BB962C8B-B14F-4D97-AF65-F5344CB8AC3E}">
        <p14:creationId xmlns:p14="http://schemas.microsoft.com/office/powerpoint/2010/main" val="22437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p:cNvSpPr>
            <a:spLocks noGrp="1"/>
          </p:cNvSpPr>
          <p:nvPr>
            <p:ph type="pic" idx="1"/>
          </p:nvPr>
        </p:nvSpPr>
        <p:spPr/>
      </p:sp>
      <p:sp>
        <p:nvSpPr>
          <p:cNvPr id="3" name="Plassholder for tekst 2"/>
          <p:cNvSpPr>
            <a:spLocks noGrp="1"/>
          </p:cNvSpPr>
          <p:nvPr>
            <p:ph type="body" idx="10"/>
          </p:nvPr>
        </p:nvSpPr>
        <p:spPr/>
        <p:txBody>
          <a:bodyPr/>
          <a:lstStyle/>
          <a:p>
            <a:endParaRPr lang="nb-NO"/>
          </a:p>
        </p:txBody>
      </p:sp>
      <p:pic>
        <p:nvPicPr>
          <p:cNvPr id="4" name="Plassholder for innhold 5"/>
          <p:cNvPicPr>
            <a:picLocks noChangeAspect="1"/>
          </p:cNvPicPr>
          <p:nvPr/>
        </p:nvPicPr>
        <p:blipFill>
          <a:blip r:embed="rId3">
            <a:extLst>
              <a:ext uri="{28A0092B-C50C-407E-A947-70E740481C1C}">
                <a14:useLocalDpi xmlns:a14="http://schemas.microsoft.com/office/drawing/2010/main" val="0"/>
              </a:ext>
            </a:extLst>
          </a:blip>
          <a:srcRect t="-313" b="-313"/>
          <a:stretch>
            <a:fillRect/>
          </a:stretch>
        </p:blipFill>
        <p:spPr>
          <a:xfrm>
            <a:off x="0" y="0"/>
            <a:ext cx="12192000" cy="6858000"/>
          </a:xfrm>
          <a:prstGeom prst="rect">
            <a:avLst/>
          </a:prstGeom>
        </p:spPr>
      </p:pic>
    </p:spTree>
    <p:extLst>
      <p:ext uri="{BB962C8B-B14F-4D97-AF65-F5344CB8AC3E}">
        <p14:creationId xmlns:p14="http://schemas.microsoft.com/office/powerpoint/2010/main" val="84301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lassholder for innhold 2"/>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01179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lassholder for innhold 2"/>
          <p:cNvPicPr>
            <a:picLocks noGrp="1" noChangeAspect="1"/>
          </p:cNvPicPr>
          <p:nvPr>
            <p:ph idx="1"/>
          </p:nvPr>
        </p:nvPicPr>
        <p:blipFill rotWithShape="1">
          <a:blip r:embed="rId3">
            <a:extLst>
              <a:ext uri="{28A0092B-C50C-407E-A947-70E740481C1C}">
                <a14:useLocalDpi xmlns:a14="http://schemas.microsoft.com/office/drawing/2010/main" val="0"/>
              </a:ext>
            </a:extLst>
          </a:blip>
          <a:srcRect t="6579" b="9167"/>
          <a:stretch/>
        </p:blipFill>
        <p:spPr>
          <a:xfrm>
            <a:off x="20" y="1282"/>
            <a:ext cx="12191980" cy="6856718"/>
          </a:xfrm>
          <a:prstGeom prst="rect">
            <a:avLst/>
          </a:prstGeom>
        </p:spPr>
      </p:pic>
    </p:spTree>
    <p:extLst>
      <p:ext uri="{BB962C8B-B14F-4D97-AF65-F5344CB8AC3E}">
        <p14:creationId xmlns:p14="http://schemas.microsoft.com/office/powerpoint/2010/main" val="161896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Right to </a:t>
            </a:r>
            <a:r>
              <a:rPr lang="nb-NO" dirty="0" err="1" smtClean="0"/>
              <a:t>play.no</a:t>
            </a: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3396" y="1825625"/>
            <a:ext cx="7691871" cy="3900488"/>
          </a:xfrm>
        </p:spPr>
      </p:pic>
    </p:spTree>
    <p:extLst>
      <p:ext uri="{BB962C8B-B14F-4D97-AF65-F5344CB8AC3E}">
        <p14:creationId xmlns:p14="http://schemas.microsoft.com/office/powerpoint/2010/main" val="81673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F49E89FE-AB51-BD4B-A525-9D721A0EC598}"/>
              </a:ext>
            </a:extLst>
          </p:cNvPr>
          <p:cNvSpPr>
            <a:spLocks noGrp="1"/>
          </p:cNvSpPr>
          <p:nvPr>
            <p:ph type="title"/>
          </p:nvPr>
        </p:nvSpPr>
        <p:spPr/>
        <p:txBody>
          <a:bodyPr/>
          <a:lstStyle/>
          <a:p>
            <a:r>
              <a:rPr lang="nb-NO" dirty="0" smtClean="0"/>
              <a:t>Lek er det motsatte av stress </a:t>
            </a:r>
            <a:br>
              <a:rPr lang="nb-NO" dirty="0" smtClean="0"/>
            </a:b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4965" y="1371600"/>
            <a:ext cx="6906443" cy="4752604"/>
          </a:xfrm>
        </p:spPr>
      </p:pic>
    </p:spTree>
    <p:extLst>
      <p:ext uri="{BB962C8B-B14F-4D97-AF65-F5344CB8AC3E}">
        <p14:creationId xmlns:p14="http://schemas.microsoft.com/office/powerpoint/2010/main" val="3317807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xmlns="" id="{D77C4BF5-5BBB-DE45-9C4A-923D09ABE45C}"/>
              </a:ext>
            </a:extLst>
          </p:cNvPr>
          <p:cNvSpPr>
            <a:spLocks noGrp="1"/>
          </p:cNvSpPr>
          <p:nvPr>
            <p:ph type="body" idx="10"/>
          </p:nvPr>
        </p:nvSpPr>
        <p:spPr/>
        <p:txBody>
          <a:bodyPr>
            <a:normAutofit fontScale="92500" lnSpcReduction="10000"/>
          </a:bodyPr>
          <a:lstStyle/>
          <a:p>
            <a:endParaRPr lang="nb-NO" dirty="0"/>
          </a:p>
          <a:p>
            <a:r>
              <a:rPr lang="nb-NO" dirty="0"/>
              <a:t>Bildene er tatt av Jonas Ingstad</a:t>
            </a:r>
          </a:p>
          <a:p>
            <a:r>
              <a:rPr lang="nb-NO" dirty="0"/>
              <a:t>Elevene har samtykket til bruk</a:t>
            </a:r>
          </a:p>
          <a:p>
            <a:endParaRPr lang="nb-NO" dirty="0"/>
          </a:p>
          <a:p>
            <a:r>
              <a:rPr lang="nb-NO" dirty="0"/>
              <a:t>Harry Potter</a:t>
            </a:r>
            <a:r>
              <a:rPr lang="nb-NO" dirty="0" smtClean="0"/>
              <a:t>:</a:t>
            </a:r>
            <a:r>
              <a:rPr lang="nb-NO" dirty="0" smtClean="0">
                <a:solidFill>
                  <a:schemeClr val="bg1"/>
                </a:solidFill>
                <a:hlinkClick r:id="rId2"/>
              </a:rPr>
              <a:t> </a:t>
            </a:r>
            <a:r>
              <a:rPr lang="nb-NO" dirty="0">
                <a:solidFill>
                  <a:schemeClr val="bg1"/>
                </a:solidFill>
                <a:hlinkClick r:id="rId2"/>
              </a:rPr>
              <a:t>https://www.bustle.com/articles/134418-19-harry-potter-quotes-about-friendship</a:t>
            </a:r>
            <a:endParaRPr lang="nb-NO" dirty="0">
              <a:solidFill>
                <a:schemeClr val="bg1"/>
              </a:solidFill>
            </a:endParaRPr>
          </a:p>
          <a:p>
            <a:r>
              <a:rPr lang="nb-NO" dirty="0"/>
              <a:t> </a:t>
            </a:r>
          </a:p>
          <a:p>
            <a:r>
              <a:rPr lang="nb-NO" dirty="0"/>
              <a:t>Hjertebildet er tatt av </a:t>
            </a:r>
            <a:r>
              <a:rPr lang="nb-NO" u="sng" dirty="0">
                <a:hlinkClick r:id="rId3"/>
              </a:rPr>
              <a:t>Photo Mix</a:t>
            </a:r>
            <a:r>
              <a:rPr lang="nb-NO" dirty="0"/>
              <a:t> fra </a:t>
            </a:r>
            <a:r>
              <a:rPr lang="nb-NO" u="sng" dirty="0">
                <a:hlinkClick r:id="rId4"/>
              </a:rPr>
              <a:t>Pixabay</a:t>
            </a:r>
            <a:r>
              <a:rPr lang="nb-NO" dirty="0"/>
              <a:t> </a:t>
            </a:r>
            <a:endParaRPr lang="nb-NO" dirty="0" smtClean="0"/>
          </a:p>
          <a:p>
            <a:r>
              <a:rPr lang="nb-NO" dirty="0" smtClean="0"/>
              <a:t>Bilde 12 </a:t>
            </a:r>
            <a:r>
              <a:rPr lang="nb-NO" smtClean="0"/>
              <a:t>Lykke:</a:t>
            </a:r>
            <a:r>
              <a:rPr lang="nn-NO" smtClean="0"/>
              <a:t> </a:t>
            </a:r>
            <a:r>
              <a:rPr lang="nn-NO" dirty="0">
                <a:solidFill>
                  <a:schemeClr val="tx1"/>
                </a:solidFill>
                <a:hlinkClick r:id="rId5"/>
              </a:rPr>
              <a:t>Magdalena Smolnicka</a:t>
            </a:r>
            <a:r>
              <a:rPr lang="nn-NO" dirty="0">
                <a:solidFill>
                  <a:schemeClr val="tx1"/>
                </a:solidFill>
              </a:rPr>
              <a:t> by </a:t>
            </a:r>
            <a:r>
              <a:rPr lang="nn-NO" dirty="0" err="1">
                <a:solidFill>
                  <a:schemeClr val="tx1"/>
                </a:solidFill>
              </a:rPr>
              <a:t>Unsplash</a:t>
            </a:r>
            <a:endParaRPr lang="nn-NO" dirty="0"/>
          </a:p>
          <a:p>
            <a:endParaRPr lang="nb-NO" dirty="0"/>
          </a:p>
          <a:p>
            <a:endParaRPr lang="nb-NO" dirty="0"/>
          </a:p>
        </p:txBody>
      </p:sp>
      <p:sp>
        <p:nvSpPr>
          <p:cNvPr id="3" name="Tittel 2">
            <a:extLst>
              <a:ext uri="{FF2B5EF4-FFF2-40B4-BE49-F238E27FC236}">
                <a16:creationId xmlns:a16="http://schemas.microsoft.com/office/drawing/2014/main" xmlns="" id="{C0FA9807-ADA6-A343-921A-E07D03FF8D55}"/>
              </a:ext>
            </a:extLst>
          </p:cNvPr>
          <p:cNvSpPr>
            <a:spLocks noGrp="1"/>
          </p:cNvSpPr>
          <p:nvPr>
            <p:ph type="title"/>
          </p:nvPr>
        </p:nvSpPr>
        <p:spPr/>
        <p:txBody>
          <a:bodyPr/>
          <a:lstStyle/>
          <a:p>
            <a:r>
              <a:rPr lang="nb-NO" dirty="0" smtClean="0"/>
              <a:t>Bilder</a:t>
            </a:r>
            <a:endParaRPr lang="nb-NO" dirty="0"/>
          </a:p>
        </p:txBody>
      </p:sp>
    </p:spTree>
    <p:extLst>
      <p:ext uri="{BB962C8B-B14F-4D97-AF65-F5344CB8AC3E}">
        <p14:creationId xmlns:p14="http://schemas.microsoft.com/office/powerpoint/2010/main" val="119583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29775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mc="http://schemas.openxmlformats.org/markup-compatibility/2006" xmlns:mv="urn:schemas-microsoft-com:mac:vml" xmlns:a16="http://schemas.microsoft.com/office/drawing/2014/main" xmlns="" id="{1C51892F-16E4-184C-ACF8-359FB910871A}"/>
              </a:ext>
            </a:extLst>
          </p:cNvPr>
          <p:cNvSpPr>
            <a:spLocks noGrp="1"/>
          </p:cNvSpPr>
          <p:nvPr>
            <p:ph type="body" idx="10"/>
          </p:nvPr>
        </p:nvSpPr>
        <p:spPr/>
        <p:txBody>
          <a:bodyPr/>
          <a:lstStyle/>
          <a:p>
            <a:endParaRPr lang="nb-NO"/>
          </a:p>
        </p:txBody>
      </p:sp>
      <p:pic>
        <p:nvPicPr>
          <p:cNvPr id="4" name="Plassholder for innhold 5"/>
          <p:cNvPicPr>
            <a:picLocks noGrp="1" noChangeAspect="1"/>
          </p:cNvPicPr>
          <p:nvPr>
            <p:ph type="pic" idx="1"/>
          </p:nvPr>
        </p:nvPicPr>
        <p:blipFill>
          <a:blip r:embed="rId3">
            <a:extLst>
              <a:ext uri="{28A0092B-C50C-407E-A947-70E740481C1C}">
                <a14:useLocalDpi xmlns:a14="http://schemas.microsoft.com/office/drawing/2010/main" val="0"/>
              </a:ext>
            </a:extLst>
          </a:blip>
          <a:srcRect t="-313" b="-313"/>
          <a:stretch>
            <a:fillRect/>
          </a:stretch>
        </p:blipFill>
        <p:spPr/>
      </p:pic>
    </p:spTree>
    <p:extLst>
      <p:ext uri="{BB962C8B-B14F-4D97-AF65-F5344CB8AC3E}">
        <p14:creationId xmlns:p14="http://schemas.microsoft.com/office/powerpoint/2010/main" val="3530632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F49E89FE-AB51-BD4B-A525-9D721A0EC598}"/>
              </a:ext>
            </a:extLst>
          </p:cNvPr>
          <p:cNvSpPr>
            <a:spLocks noGrp="1"/>
          </p:cNvSpPr>
          <p:nvPr>
            <p:ph type="title"/>
          </p:nvPr>
        </p:nvSpPr>
        <p:spPr/>
        <p:txBody>
          <a:bodyPr/>
          <a:lstStyle/>
          <a:p>
            <a:r>
              <a:rPr lang="nb-NO" sz="4000" dirty="0" smtClean="0"/>
              <a:t>Nesten én av fem elever svarer at de ikke passer inn i skolen</a:t>
            </a:r>
            <a:endParaRPr lang="nb-NO" sz="4000" dirty="0"/>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9CCB6C96-CDDD-A849-ACDD-B76DFF5F056F}"/>
              </a:ext>
            </a:extLst>
          </p:cNvPr>
          <p:cNvSpPr>
            <a:spLocks noGrp="1"/>
          </p:cNvSpPr>
          <p:nvPr>
            <p:ph idx="1"/>
          </p:nvPr>
        </p:nvSpPr>
        <p:spPr/>
        <p:txBody>
          <a:bodyPr/>
          <a:lstStyle/>
          <a:p>
            <a:endParaRPr lang="nb-NO" dirty="0"/>
          </a:p>
        </p:txBody>
      </p:sp>
      <p:pic>
        <p:nvPicPr>
          <p:cNvPr id="6" name="Plassholder for innhold 3" descr="1 av 5.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2464" y="1803030"/>
            <a:ext cx="5129519" cy="4790442"/>
          </a:xfrm>
          <a:prstGeom prst="rect">
            <a:avLst/>
          </a:prstGeom>
          <a:ln>
            <a:noFill/>
          </a:ln>
          <a:effectLst>
            <a:outerShdw blurRad="292100" dist="139700" dir="2700000" algn="tl" rotWithShape="0">
              <a:srgbClr val="333333">
                <a:alpha val="65000"/>
              </a:srgbClr>
            </a:outerShdw>
          </a:effectLst>
        </p:spPr>
      </p:pic>
      <p:pic>
        <p:nvPicPr>
          <p:cNvPr id="7" name="Plassholder for innhold 3" descr="Passe inn.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78681" y="1833278"/>
            <a:ext cx="5097131" cy="4760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7807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27" y="280235"/>
            <a:ext cx="9798954" cy="6317747"/>
          </a:xfrm>
          <a:prstGeom prst="rect">
            <a:avLst/>
          </a:prstGeom>
        </p:spPr>
      </p:pic>
      <p:sp>
        <p:nvSpPr>
          <p:cNvPr id="3" name="Tittel 2"/>
          <p:cNvSpPr>
            <a:spLocks noGrp="1"/>
          </p:cNvSpPr>
          <p:nvPr>
            <p:ph type="title"/>
          </p:nvPr>
        </p:nvSpPr>
        <p:spPr/>
        <p:txBody>
          <a:bodyPr/>
          <a:lstStyle/>
          <a:p>
            <a:endParaRPr lang="nb-NO" dirty="0"/>
          </a:p>
        </p:txBody>
      </p:sp>
      <p:sp>
        <p:nvSpPr>
          <p:cNvPr id="4" name="Plassholder for innhold 3"/>
          <p:cNvSpPr>
            <a:spLocks noGrp="1"/>
          </p:cNvSpPr>
          <p:nvPr>
            <p:ph idx="1"/>
          </p:nvPr>
        </p:nvSpPr>
        <p:spPr/>
        <p:txBody>
          <a:bodyPr/>
          <a:lstStyle/>
          <a:p>
            <a:endParaRPr lang="nb-NO" dirty="0"/>
          </a:p>
        </p:txBody>
      </p:sp>
    </p:spTree>
    <p:extLst>
      <p:ext uri="{BB962C8B-B14F-4D97-AF65-F5344CB8AC3E}">
        <p14:creationId xmlns:p14="http://schemas.microsoft.com/office/powerpoint/2010/main" val="453416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F49E89FE-AB51-BD4B-A525-9D721A0EC598}"/>
              </a:ext>
            </a:extLst>
          </p:cNvPr>
          <p:cNvSpPr>
            <a:spLocks noGrp="1"/>
          </p:cNvSpPr>
          <p:nvPr>
            <p:ph type="title"/>
          </p:nvPr>
        </p:nvSpPr>
        <p:spPr>
          <a:xfrm>
            <a:off x="831271" y="685759"/>
            <a:ext cx="10993584" cy="1325563"/>
          </a:xfrm>
        </p:spPr>
        <p:txBody>
          <a:bodyPr/>
          <a:lstStyle/>
          <a:p>
            <a:r>
              <a:rPr lang="nb-NO" sz="4000" dirty="0" smtClean="0"/>
              <a:t>Askim 2018 – </a:t>
            </a:r>
            <a:r>
              <a:rPr lang="nb-NO" sz="4000" dirty="0" err="1" smtClean="0"/>
              <a:t>Ungdata</a:t>
            </a:r>
            <a:r>
              <a:rPr lang="nb-NO" sz="4000" dirty="0" smtClean="0"/>
              <a:t> ungdomsskolen</a:t>
            </a:r>
            <a:endParaRPr lang="nb-NO" sz="4000" dirty="0"/>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9CCB6C96-CDDD-A849-ACDD-B76DFF5F056F}"/>
              </a:ext>
            </a:extLst>
          </p:cNvPr>
          <p:cNvSpPr>
            <a:spLocks noGrp="1"/>
          </p:cNvSpPr>
          <p:nvPr>
            <p:ph idx="1"/>
          </p:nvPr>
        </p:nvSpPr>
        <p:spPr/>
        <p:txBody>
          <a:bodyPr/>
          <a:lstStyle/>
          <a:p>
            <a:r>
              <a:rPr lang="nb-NO" dirty="0" smtClean="0"/>
              <a:t>34 % av jentene og 17 % av guttene oppgir at de har vært ganske eller veldig mye plaget av å føle seg ulykkelig, </a:t>
            </a:r>
            <a:r>
              <a:rPr lang="nb-NO" b="1" dirty="0" smtClean="0">
                <a:solidFill>
                  <a:srgbClr val="FF0000"/>
                </a:solidFill>
              </a:rPr>
              <a:t>trist eller deprimert </a:t>
            </a:r>
            <a:r>
              <a:rPr lang="nb-NO" dirty="0" smtClean="0"/>
              <a:t>i løpet av den siste uken. </a:t>
            </a:r>
          </a:p>
          <a:p>
            <a:r>
              <a:rPr lang="nb-NO" dirty="0" smtClean="0"/>
              <a:t>41 % av jentene og 20 % av guttene har følt at </a:t>
            </a:r>
            <a:r>
              <a:rPr lang="nb-NO" b="1" dirty="0" smtClean="0">
                <a:solidFill>
                  <a:srgbClr val="FF0000"/>
                </a:solidFill>
              </a:rPr>
              <a:t>alt er et slit</a:t>
            </a:r>
            <a:r>
              <a:rPr lang="nb-NO" b="1" dirty="0" smtClean="0">
                <a:solidFill>
                  <a:schemeClr val="tx1"/>
                </a:solidFill>
              </a:rPr>
              <a:t>. </a:t>
            </a:r>
          </a:p>
          <a:p>
            <a:r>
              <a:rPr lang="nb-NO" dirty="0" smtClean="0"/>
              <a:t>28 % av jentene og 20 % av guttene har hatt store </a:t>
            </a:r>
            <a:r>
              <a:rPr lang="nb-NO" b="1" dirty="0" smtClean="0">
                <a:solidFill>
                  <a:srgbClr val="FF0000"/>
                </a:solidFill>
              </a:rPr>
              <a:t>søvnproblemer</a:t>
            </a:r>
            <a:r>
              <a:rPr lang="nb-NO" dirty="0" smtClean="0">
                <a:solidFill>
                  <a:srgbClr val="FF0000"/>
                </a:solidFill>
              </a:rPr>
              <a:t> </a:t>
            </a:r>
            <a:r>
              <a:rPr lang="nb-NO" dirty="0" smtClean="0"/>
              <a:t>siste uken før spørreundersøkelsen. </a:t>
            </a:r>
          </a:p>
          <a:p>
            <a:r>
              <a:rPr lang="nb-NO" dirty="0" smtClean="0"/>
              <a:t>27 %  av jentene og 12 % av guttene på ungdomstrinnet svarer at de er plaget av </a:t>
            </a:r>
            <a:r>
              <a:rPr lang="nb-NO" b="1" dirty="0" smtClean="0">
                <a:solidFill>
                  <a:srgbClr val="FF0000"/>
                </a:solidFill>
              </a:rPr>
              <a:t>ensomhet</a:t>
            </a:r>
            <a:r>
              <a:rPr lang="nb-NO" dirty="0" smtClean="0"/>
              <a:t>.</a:t>
            </a:r>
          </a:p>
          <a:p>
            <a:endParaRPr lang="nb-NO" dirty="0"/>
          </a:p>
        </p:txBody>
      </p:sp>
    </p:spTree>
    <p:extLst>
      <p:ext uri="{BB962C8B-B14F-4D97-AF65-F5344CB8AC3E}">
        <p14:creationId xmlns:p14="http://schemas.microsoft.com/office/powerpoint/2010/main" val="3317807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mc="http://schemas.openxmlformats.org/markup-compatibility/2006" xmlns:mv="urn:schemas-microsoft-com:mac:vml" xmlns:a16="http://schemas.microsoft.com/office/drawing/2014/main" xmlns="" id="{840EE1F8-3F67-BA43-A07C-6D18811BE082}"/>
              </a:ext>
            </a:extLst>
          </p:cNvPr>
          <p:cNvSpPr>
            <a:spLocks noGrp="1"/>
          </p:cNvSpPr>
          <p:nvPr>
            <p:ph type="body" idx="10"/>
          </p:nvPr>
        </p:nvSpPr>
        <p:spPr/>
        <p:txBody>
          <a:bodyPr/>
          <a:lstStyle/>
          <a:p>
            <a:r>
              <a:rPr lang="nb-NO" sz="3600" b="1" dirty="0" smtClean="0"/>
              <a:t>Dårlig miljø </a:t>
            </a:r>
          </a:p>
          <a:p>
            <a:r>
              <a:rPr lang="nb-NO" sz="3600" b="1" dirty="0" smtClean="0"/>
              <a:t>suger energi </a:t>
            </a:r>
          </a:p>
          <a:p>
            <a:r>
              <a:rPr lang="nb-NO" sz="3600" b="1" dirty="0" smtClean="0"/>
              <a:t>og selvfølelse</a:t>
            </a:r>
          </a:p>
          <a:p>
            <a:endParaRPr lang="nb-NO" b="1" dirty="0" smtClean="0"/>
          </a:p>
          <a:p>
            <a:endParaRPr lang="nb-NO" b="1" dirty="0" smtClean="0"/>
          </a:p>
          <a:p>
            <a:r>
              <a:rPr lang="nb-NO" sz="2800" b="1" dirty="0" smtClean="0"/>
              <a:t>Vi bli mindre modige</a:t>
            </a:r>
          </a:p>
          <a:p>
            <a:endParaRPr lang="nb-NO" sz="2800" b="1" dirty="0" smtClean="0"/>
          </a:p>
          <a:p>
            <a:r>
              <a:rPr lang="nb-NO" sz="2800" b="1" dirty="0" smtClean="0"/>
              <a:t>Vi lærer dårligere</a:t>
            </a:r>
          </a:p>
          <a:p>
            <a:endParaRPr lang="nb-NO" dirty="0"/>
          </a:p>
        </p:txBody>
      </p:sp>
      <p:pic>
        <p:nvPicPr>
          <p:cNvPr id="4" name="Plassholder for bilde 3"/>
          <p:cNvPicPr>
            <a:picLocks noGrp="1" noChangeAspect="1"/>
          </p:cNvPicPr>
          <p:nvPr>
            <p:ph type="pic" idx="1"/>
          </p:nvPr>
        </p:nvPicPr>
        <p:blipFill>
          <a:blip r:embed="rId3" cstate="email">
            <a:extLst>
              <a:ext uri="{28A0092B-C50C-407E-A947-70E740481C1C}">
                <a14:useLocalDpi xmlns:a14="http://schemas.microsoft.com/office/drawing/2010/main"/>
              </a:ext>
            </a:extLst>
          </a:blip>
          <a:srcRect l="-20905" r="-20905"/>
          <a:stretch>
            <a:fillRect/>
          </a:stretch>
        </p:blipFill>
        <p:spPr bwMode="auto">
          <a:prstGeom prst="rect">
            <a:avLst/>
          </a:prstGeom>
          <a:noFill/>
          <a:ln>
            <a:noFill/>
          </a:ln>
          <a:effectLst>
            <a:outerShdw blurRad="292100" dist="139700" dir="2700000" algn="tl" rotWithShape="0">
              <a:srgbClr val="333333">
                <a:alpha val="64998"/>
              </a:srgbClr>
            </a:outerShdw>
          </a:effectLst>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7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5440" y="0"/>
            <a:ext cx="10617995" cy="7078663"/>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325" y="-13494"/>
            <a:ext cx="10658475" cy="7105650"/>
          </a:xfrm>
          <a:prstGeom prst="rect">
            <a:avLst/>
          </a:prstGeom>
        </p:spPr>
      </p:pic>
    </p:spTree>
    <p:extLst>
      <p:ext uri="{BB962C8B-B14F-4D97-AF65-F5344CB8AC3E}">
        <p14:creationId xmlns:p14="http://schemas.microsoft.com/office/powerpoint/2010/main" val="2016282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mc="http://schemas.openxmlformats.org/markup-compatibility/2006" xmlns:mv="urn:schemas-microsoft-com:mac:vml" xmlns:a16="http://schemas.microsoft.com/office/drawing/2014/main" xmlns="" id="{F49E89FE-AB51-BD4B-A525-9D721A0EC598}"/>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mc="http://schemas.openxmlformats.org/markup-compatibility/2006" xmlns:mv="urn:schemas-microsoft-com:mac:vml" xmlns:a16="http://schemas.microsoft.com/office/drawing/2014/main" xmlns="" id="{9CCB6C96-CDDD-A849-ACDD-B76DFF5F056F}"/>
              </a:ext>
            </a:extLst>
          </p:cNvPr>
          <p:cNvSpPr>
            <a:spLocks noGrp="1"/>
          </p:cNvSpPr>
          <p:nvPr>
            <p:ph idx="1"/>
          </p:nvPr>
        </p:nvSpPr>
        <p:spPr/>
        <p:txBody>
          <a:bodyPr/>
          <a:lstStyle/>
          <a:p>
            <a:endParaRPr lang="nb-NO" dirty="0"/>
          </a:p>
        </p:txBody>
      </p:sp>
      <p:pic>
        <p:nvPicPr>
          <p:cNvPr id="6" name="Plassholder for inn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 y="0"/>
            <a:ext cx="12204963" cy="7131224"/>
          </a:xfrm>
          <a:prstGeom prst="rect">
            <a:avLst/>
          </a:prstGeom>
        </p:spPr>
      </p:pic>
      <p:sp>
        <p:nvSpPr>
          <p:cNvPr id="7" name="TekstSylinder 6"/>
          <p:cNvSpPr txBox="1"/>
          <p:nvPr/>
        </p:nvSpPr>
        <p:spPr>
          <a:xfrm>
            <a:off x="9207500" y="88126"/>
            <a:ext cx="2984500" cy="276999"/>
          </a:xfrm>
          <a:prstGeom prst="rect">
            <a:avLst/>
          </a:prstGeom>
          <a:noFill/>
        </p:spPr>
        <p:txBody>
          <a:bodyPr wrap="square" rtlCol="0">
            <a:spAutoFit/>
          </a:bodyPr>
          <a:lstStyle/>
          <a:p>
            <a:r>
              <a:rPr lang="nb-NO" sz="1200" dirty="0"/>
              <a:t>Bildet er tatt av </a:t>
            </a:r>
            <a:r>
              <a:rPr lang="nb-NO" sz="1200" u="sng" dirty="0">
                <a:hlinkClick r:id="rId4"/>
              </a:rPr>
              <a:t>Photo Mix</a:t>
            </a:r>
            <a:r>
              <a:rPr lang="nb-NO" sz="1200" dirty="0"/>
              <a:t> fra </a:t>
            </a:r>
            <a:r>
              <a:rPr lang="nb-NO" sz="1200" u="sng" dirty="0">
                <a:hlinkClick r:id="rId5"/>
              </a:rPr>
              <a:t>Pixabay</a:t>
            </a:r>
            <a:endParaRPr lang="nb-NO" sz="1200" dirty="0"/>
          </a:p>
        </p:txBody>
      </p:sp>
      <p:sp>
        <p:nvSpPr>
          <p:cNvPr id="8" name="TekstSylinder 7"/>
          <p:cNvSpPr txBox="1"/>
          <p:nvPr/>
        </p:nvSpPr>
        <p:spPr>
          <a:xfrm>
            <a:off x="4687232" y="5561232"/>
            <a:ext cx="3091517" cy="923330"/>
          </a:xfrm>
          <a:prstGeom prst="rect">
            <a:avLst/>
          </a:prstGeom>
          <a:noFill/>
        </p:spPr>
        <p:txBody>
          <a:bodyPr wrap="square" rtlCol="0">
            <a:spAutoFit/>
          </a:bodyPr>
          <a:lstStyle/>
          <a:p>
            <a:r>
              <a:rPr lang="nb-NO" sz="5400" b="1" dirty="0" err="1" smtClean="0">
                <a:solidFill>
                  <a:schemeClr val="bg1"/>
                </a:solidFill>
              </a:rPr>
              <a:t>oxytocin</a:t>
            </a:r>
            <a:endParaRPr lang="nb-NO" sz="5400" b="1" dirty="0">
              <a:solidFill>
                <a:schemeClr val="bg1"/>
              </a:solidFill>
            </a:endParaRPr>
          </a:p>
        </p:txBody>
      </p:sp>
    </p:spTree>
    <p:extLst>
      <p:ext uri="{BB962C8B-B14F-4D97-AF65-F5344CB8AC3E}">
        <p14:creationId xmlns:p14="http://schemas.microsoft.com/office/powerpoint/2010/main" val="3317807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3618</TotalTime>
  <Words>1474</Words>
  <Application>Microsoft Macintosh PowerPoint</Application>
  <PresentationFormat>Widescreen</PresentationFormat>
  <Paragraphs>108</Paragraphs>
  <Slides>17</Slides>
  <Notes>15</Notes>
  <HiddenSlides>0</HiddenSlides>
  <MMClips>0</MMClips>
  <ScaleCrop>false</ScaleCrop>
  <HeadingPairs>
    <vt:vector size="6" baseType="variant">
      <vt:variant>
        <vt:lpstr>Brukte skrifter</vt:lpstr>
      </vt:variant>
      <vt:variant>
        <vt:i4>7</vt:i4>
      </vt:variant>
      <vt:variant>
        <vt:lpstr>Tema</vt:lpstr>
      </vt:variant>
      <vt:variant>
        <vt:i4>4</vt:i4>
      </vt:variant>
      <vt:variant>
        <vt:lpstr>Lysbildetitler</vt:lpstr>
      </vt:variant>
      <vt:variant>
        <vt:i4>17</vt:i4>
      </vt:variant>
    </vt:vector>
  </HeadingPairs>
  <TitlesOfParts>
    <vt:vector size="28" baseType="lpstr">
      <vt:lpstr>Calibri</vt:lpstr>
      <vt:lpstr>Calibri Light</vt:lpstr>
      <vt:lpstr>Century Gothic</vt:lpstr>
      <vt:lpstr>Georgia</vt:lpstr>
      <vt:lpstr>MS PGothic</vt:lpstr>
      <vt:lpstr>Verdana</vt:lpstr>
      <vt:lpstr>Arial</vt:lpstr>
      <vt:lpstr>4_Office-tema</vt:lpstr>
      <vt:lpstr>5_Office-tema</vt:lpstr>
      <vt:lpstr>3_Office-tema</vt:lpstr>
      <vt:lpstr>6_Office-tema</vt:lpstr>
      <vt:lpstr>Miljø</vt:lpstr>
      <vt:lpstr>PowerPoint-presentasjon</vt:lpstr>
      <vt:lpstr>PowerPoint-presentasjon</vt:lpstr>
      <vt:lpstr>Nesten én av fem elever svarer at de ikke passer inn i skolen</vt:lpstr>
      <vt:lpstr>PowerPoint-presentasjon</vt:lpstr>
      <vt:lpstr>Askim 2018 – Ungdata ungdomsskolen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Right to play.no</vt:lpstr>
      <vt:lpstr>Lek er det motsatte av stress  </vt:lpstr>
      <vt:lpstr>Bilder</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Anne-Kristin Imenes</cp:lastModifiedBy>
  <cp:revision>39</cp:revision>
  <dcterms:created xsi:type="dcterms:W3CDTF">2020-05-27T12:01:13Z</dcterms:created>
  <dcterms:modified xsi:type="dcterms:W3CDTF">2020-08-24T19:36:44Z</dcterms:modified>
</cp:coreProperties>
</file>