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theme/themeOverride3.xml" ContentType="application/vnd.openxmlformats-officedocument.themeOverrid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746" r:id="rId7"/>
    <p:sldMasterId id="2147483734" r:id="rId8"/>
    <p:sldMasterId id="2147483692" r:id="rId9"/>
    <p:sldMasterId id="2147483694" r:id="rId10"/>
    <p:sldMasterId id="2147483700" r:id="rId11"/>
    <p:sldMasterId id="2147483706" r:id="rId12"/>
    <p:sldMasterId id="2147483675" r:id="rId13"/>
    <p:sldMasterId id="2147483659" r:id="rId14"/>
  </p:sldMasterIdLst>
  <p:notesMasterIdLst>
    <p:notesMasterId r:id="rId26"/>
  </p:notesMasterIdLst>
  <p:sldIdLst>
    <p:sldId id="272" r:id="rId15"/>
    <p:sldId id="309" r:id="rId16"/>
    <p:sldId id="943" r:id="rId17"/>
    <p:sldId id="944" r:id="rId18"/>
    <p:sldId id="940" r:id="rId19"/>
    <p:sldId id="941" r:id="rId20"/>
    <p:sldId id="942" r:id="rId21"/>
    <p:sldId id="934" r:id="rId22"/>
    <p:sldId id="935" r:id="rId23"/>
    <p:sldId id="936" r:id="rId24"/>
    <p:sldId id="27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D4AF1-C942-4166-AA01-BD67FE12D330}" v="14" dt="2026-01-07T11:02:44.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24" autoAdjust="0"/>
  </p:normalViewPr>
  <p:slideViewPr>
    <p:cSldViewPr snapToGrid="0">
      <p:cViewPr varScale="1">
        <p:scale>
          <a:sx n="48" d="100"/>
          <a:sy n="48" d="100"/>
        </p:scale>
        <p:origin x="20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addSld delSld modSld">
      <pc:chgData name="Renate Dybdal Hansen" userId="8f533bdc-1f06-46c5-8376-6b62126245f7" providerId="ADAL" clId="{AD18D0CB-5EBB-4FE2-9456-A51AD340C137}" dt="2026-01-07T11:31:04.939" v="19" actId="47"/>
      <pc:docMkLst>
        <pc:docMk/>
      </pc:docMkLst>
      <pc:sldChg chg="del">
        <pc:chgData name="Renate Dybdal Hansen" userId="8f533bdc-1f06-46c5-8376-6b62126245f7" providerId="ADAL" clId="{AD18D0CB-5EBB-4FE2-9456-A51AD340C137}" dt="2026-01-07T10:56:49.272" v="2" actId="47"/>
        <pc:sldMkLst>
          <pc:docMk/>
          <pc:sldMk cId="1023484925" sldId="937"/>
        </pc:sldMkLst>
      </pc:sldChg>
      <pc:sldChg chg="addSp modSp del modAnim">
        <pc:chgData name="Renate Dybdal Hansen" userId="8f533bdc-1f06-46c5-8376-6b62126245f7" providerId="ADAL" clId="{AD18D0CB-5EBB-4FE2-9456-A51AD340C137}" dt="2026-01-07T10:58:51.615" v="13" actId="47"/>
        <pc:sldMkLst>
          <pc:docMk/>
          <pc:sldMk cId="3598930890" sldId="938"/>
        </pc:sldMkLst>
        <pc:picChg chg="add mod">
          <ac:chgData name="Renate Dybdal Hansen" userId="8f533bdc-1f06-46c5-8376-6b62126245f7" providerId="ADAL" clId="{AD18D0CB-5EBB-4FE2-9456-A51AD340C137}" dt="2026-01-07T10:57:57.530" v="8"/>
          <ac:picMkLst>
            <pc:docMk/>
            <pc:sldMk cId="3598930890" sldId="938"/>
            <ac:picMk id="2" creationId="{03F692A6-C9FB-223B-DE7E-998C07EC3DE2}"/>
          </ac:picMkLst>
        </pc:picChg>
      </pc:sldChg>
      <pc:sldChg chg="addSp delSp modSp add modAnim modNotesTx">
        <pc:chgData name="Renate Dybdal Hansen" userId="8f533bdc-1f06-46c5-8376-6b62126245f7" providerId="ADAL" clId="{AD18D0CB-5EBB-4FE2-9456-A51AD340C137}" dt="2026-01-07T10:57:13.506" v="6"/>
        <pc:sldMkLst>
          <pc:docMk/>
          <pc:sldMk cId="2459062077" sldId="943"/>
        </pc:sldMkLst>
        <pc:spChg chg="add del mod">
          <ac:chgData name="Renate Dybdal Hansen" userId="8f533bdc-1f06-46c5-8376-6b62126245f7" providerId="ADAL" clId="{AD18D0CB-5EBB-4FE2-9456-A51AD340C137}" dt="2026-01-07T10:56:59.078" v="5" actId="478"/>
          <ac:spMkLst>
            <pc:docMk/>
            <pc:sldMk cId="2459062077" sldId="943"/>
            <ac:spMk id="2" creationId="{E327077C-14C0-F98A-22E4-9D847A0BD9AD}"/>
          </ac:spMkLst>
        </pc:spChg>
        <pc:spChg chg="del">
          <ac:chgData name="Renate Dybdal Hansen" userId="8f533bdc-1f06-46c5-8376-6b62126245f7" providerId="ADAL" clId="{AD18D0CB-5EBB-4FE2-9456-A51AD340C137}" dt="2026-01-07T10:56:56.192" v="4" actId="478"/>
          <ac:spMkLst>
            <pc:docMk/>
            <pc:sldMk cId="2459062077" sldId="943"/>
            <ac:spMk id="3" creationId="{B9571AC6-4A59-46BE-7142-1F67654FA7B9}"/>
          </ac:spMkLst>
        </pc:spChg>
        <pc:picChg chg="add mod">
          <ac:chgData name="Renate Dybdal Hansen" userId="8f533bdc-1f06-46c5-8376-6b62126245f7" providerId="ADAL" clId="{AD18D0CB-5EBB-4FE2-9456-A51AD340C137}" dt="2026-01-07T10:57:13.506" v="6"/>
          <ac:picMkLst>
            <pc:docMk/>
            <pc:sldMk cId="2459062077" sldId="943"/>
            <ac:picMk id="4" creationId="{6E2505A2-D02F-7E80-825A-9F497C9DB013}"/>
          </ac:picMkLst>
        </pc:picChg>
      </pc:sldChg>
      <pc:sldChg chg="addSp delSp modSp new mod modAnim">
        <pc:chgData name="Renate Dybdal Hansen" userId="8f533bdc-1f06-46c5-8376-6b62126245f7" providerId="ADAL" clId="{AD18D0CB-5EBB-4FE2-9456-A51AD340C137}" dt="2026-01-07T10:58:40.824" v="12"/>
        <pc:sldMkLst>
          <pc:docMk/>
          <pc:sldMk cId="649542427" sldId="944"/>
        </pc:sldMkLst>
        <pc:spChg chg="del">
          <ac:chgData name="Renate Dybdal Hansen" userId="8f533bdc-1f06-46c5-8376-6b62126245f7" providerId="ADAL" clId="{AD18D0CB-5EBB-4FE2-9456-A51AD340C137}" dt="2026-01-07T10:58:24.396" v="10" actId="478"/>
          <ac:spMkLst>
            <pc:docMk/>
            <pc:sldMk cId="649542427" sldId="944"/>
            <ac:spMk id="2" creationId="{659C8159-D7A7-2C4B-C321-C31495B52001}"/>
          </ac:spMkLst>
        </pc:spChg>
        <pc:spChg chg="del">
          <ac:chgData name="Renate Dybdal Hansen" userId="8f533bdc-1f06-46c5-8376-6b62126245f7" providerId="ADAL" clId="{AD18D0CB-5EBB-4FE2-9456-A51AD340C137}" dt="2026-01-07T10:58:25.874" v="11" actId="478"/>
          <ac:spMkLst>
            <pc:docMk/>
            <pc:sldMk cId="649542427" sldId="944"/>
            <ac:spMk id="3" creationId="{6A8D6D9A-0128-1471-73BE-B4B5F942C432}"/>
          </ac:spMkLst>
        </pc:spChg>
        <pc:picChg chg="add mod">
          <ac:chgData name="Renate Dybdal Hansen" userId="8f533bdc-1f06-46c5-8376-6b62126245f7" providerId="ADAL" clId="{AD18D0CB-5EBB-4FE2-9456-A51AD340C137}" dt="2026-01-07T10:58:40.824" v="12"/>
          <ac:picMkLst>
            <pc:docMk/>
            <pc:sldMk cId="649542427" sldId="944"/>
            <ac:picMk id="4" creationId="{BD458696-DD58-92A1-9AD3-764259D55EB8}"/>
          </ac:picMkLst>
        </pc:picChg>
      </pc:sldChg>
      <pc:sldChg chg="add del">
        <pc:chgData name="Renate Dybdal Hansen" userId="8f533bdc-1f06-46c5-8376-6b62126245f7" providerId="ADAL" clId="{AD18D0CB-5EBB-4FE2-9456-A51AD340C137}" dt="2026-01-07T10:57:30.125" v="7" actId="47"/>
        <pc:sldMkLst>
          <pc:docMk/>
          <pc:sldMk cId="2835248471" sldId="944"/>
        </pc:sldMkLst>
      </pc:sldChg>
      <pc:sldChg chg="addSp delSp modSp new del mod modClrScheme modAnim chgLayout">
        <pc:chgData name="Renate Dybdal Hansen" userId="8f533bdc-1f06-46c5-8376-6b62126245f7" providerId="ADAL" clId="{AD18D0CB-5EBB-4FE2-9456-A51AD340C137}" dt="2026-01-07T11:31:04.939" v="19" actId="47"/>
        <pc:sldMkLst>
          <pc:docMk/>
          <pc:sldMk cId="2027187334" sldId="945"/>
        </pc:sldMkLst>
        <pc:spChg chg="del">
          <ac:chgData name="Renate Dybdal Hansen" userId="8f533bdc-1f06-46c5-8376-6b62126245f7" providerId="ADAL" clId="{AD18D0CB-5EBB-4FE2-9456-A51AD340C137}" dt="2026-01-07T11:01:12.052" v="15" actId="478"/>
          <ac:spMkLst>
            <pc:docMk/>
            <pc:sldMk cId="2027187334" sldId="945"/>
            <ac:spMk id="2" creationId="{A8C7A512-DF41-3CB7-75F6-FB52DE3DCBEE}"/>
          </ac:spMkLst>
        </pc:spChg>
        <pc:spChg chg="del">
          <ac:chgData name="Renate Dybdal Hansen" userId="8f533bdc-1f06-46c5-8376-6b62126245f7" providerId="ADAL" clId="{AD18D0CB-5EBB-4FE2-9456-A51AD340C137}" dt="2026-01-07T11:01:13.482" v="16" actId="478"/>
          <ac:spMkLst>
            <pc:docMk/>
            <pc:sldMk cId="2027187334" sldId="945"/>
            <ac:spMk id="3" creationId="{9F89F05A-3E14-94F2-43B2-312B6D30A1C6}"/>
          </ac:spMkLst>
        </pc:spChg>
        <pc:picChg chg="add mod">
          <ac:chgData name="Renate Dybdal Hansen" userId="8f533bdc-1f06-46c5-8376-6b62126245f7" providerId="ADAL" clId="{AD18D0CB-5EBB-4FE2-9456-A51AD340C137}" dt="2026-01-07T11:01:45.109" v="18" actId="26606"/>
          <ac:picMkLst>
            <pc:docMk/>
            <pc:sldMk cId="2027187334" sldId="945"/>
            <ac:picMk id="4" creationId="{12632610-D80F-8252-27CA-B1B3ECCB55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07.01.2026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ShareExpControl%2Eview"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04GB3O6M6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000000"/>
                </a:solidFill>
                <a:effectLst/>
                <a:latin typeface="Calibri" panose="020F0502020204030204" pitchFamily="34" charset="0"/>
                <a:ea typeface="Calibri" panose="020F0502020204030204" pitchFamily="34" charset="0"/>
              </a:rPr>
              <a:t>Sett på inngangsmusikk:</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For Indre Østfold kommune: </a:t>
            </a:r>
            <a:r>
              <a:rPr lang="nb-NO" sz="1800" u="sng" dirty="0">
                <a:solidFill>
                  <a:srgbClr val="009D8F"/>
                </a:solidFill>
                <a:effectLst/>
                <a:latin typeface="Calibri" panose="020F0502020204030204" pitchFamily="34" charset="0"/>
                <a:ea typeface="Yu Mincho" panose="02020400000000000000" pitchFamily="18" charset="-128"/>
                <a:hlinkClick r:id="rId3"/>
              </a:rPr>
              <a:t>Waterloo.mp4</a:t>
            </a:r>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For eksterne kommuner: </a:t>
            </a:r>
            <a:r>
              <a:rPr lang="en-US" sz="1800" u="sng" dirty="0" err="1">
                <a:solidFill>
                  <a:srgbClr val="009D8F"/>
                </a:solidFill>
                <a:effectLst/>
                <a:latin typeface="Calibri" panose="020F0502020204030204" pitchFamily="34" charset="0"/>
                <a:ea typeface="Yu Mincho" panose="02020400000000000000" pitchFamily="18" charset="-128"/>
                <a:hlinkClick r:id="rId4"/>
              </a:rPr>
              <a:t>Waterloo.youtube</a:t>
            </a:r>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marL="457200"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156A8-EA01-89C4-43B3-A38444BB80A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58DDC85-4B0B-1958-09FF-7549F97C858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AD764DF-1411-13F6-EC32-63997E4010A4}"/>
              </a:ext>
            </a:extLst>
          </p:cNvPr>
          <p:cNvSpPr>
            <a:spLocks noGrp="1"/>
          </p:cNvSpPr>
          <p:nvPr>
            <p:ph type="body" idx="1"/>
          </p:nvPr>
        </p:nvSpPr>
        <p:spPr/>
        <p:txBody>
          <a:bodyPr/>
          <a:lstStyle/>
          <a:p>
            <a:r>
              <a:rPr lang="nb-NO" dirty="0"/>
              <a:t>Øvelsen heter «Svinge med armene» </a:t>
            </a:r>
            <a:r>
              <a:rPr lang="nb-NO" sz="1200" b="0" i="0" kern="1200" dirty="0">
                <a:solidFill>
                  <a:schemeClr val="tx1"/>
                </a:solidFill>
                <a:effectLst/>
                <a:latin typeface="+mn-lt"/>
                <a:ea typeface="+mn-ea"/>
                <a:cs typeface="+mn-cs"/>
                <a:hlinkClick r:id="rId3" tooltip="https://play.mediaflow.com/ovp/11/04GB3O6M6L"/>
              </a:rPr>
              <a:t>https://play.mediaflow.com/ovp/11/04GB3O6M6L</a:t>
            </a:r>
            <a:r>
              <a:rPr lang="nb-NO" sz="1200" b="0" i="0" kern="1200" dirty="0">
                <a:solidFill>
                  <a:schemeClr val="tx1"/>
                </a:solidFill>
                <a:effectLst/>
                <a:latin typeface="+mn-lt"/>
                <a:ea typeface="+mn-ea"/>
                <a:cs typeface="+mn-cs"/>
              </a:rPr>
              <a:t>– trykk på «play-knappen» for å se filmen.</a:t>
            </a:r>
          </a:p>
          <a:p>
            <a:endParaRPr lang="nb-NO" sz="1200" b="0" i="0" kern="1200" dirty="0">
              <a:solidFill>
                <a:schemeClr val="tx1"/>
              </a:solidFill>
              <a:effectLst/>
              <a:latin typeface="+mn-lt"/>
              <a:ea typeface="+mn-ea"/>
              <a:cs typeface="+mn-cs"/>
            </a:endParaRPr>
          </a:p>
          <a:p>
            <a:r>
              <a:rPr lang="nb-NO" dirty="0"/>
              <a:t>Når du skal gjennomføre pusteøvelsen med elevene, velger du selv om du vil vise filmen eller om du modellerer selv.</a:t>
            </a:r>
          </a:p>
          <a:p>
            <a:r>
              <a:rPr lang="nb-NO" dirty="0"/>
              <a:t> </a:t>
            </a:r>
          </a:p>
          <a:p>
            <a:r>
              <a:rPr lang="nb-NO" dirty="0"/>
              <a:t>Dersom du ønsker å benytte en annen øvelse, finner du flere eksempler på </a:t>
            </a:r>
            <a:r>
              <a:rPr lang="nb-NO" dirty="0">
                <a:hlinkClick r:id="rId4"/>
              </a:rPr>
              <a:t>https://www.io.kommune.no/tjenester/skole-og-utdanning/robuste-barn/pust-og-bevegelse/</a:t>
            </a:r>
            <a:endParaRPr lang="nb-NO" dirty="0"/>
          </a:p>
          <a:p>
            <a:endParaRPr lang="nb-NO" dirty="0">
              <a:ea typeface="Calibri"/>
              <a:cs typeface="Calibri"/>
            </a:endParaRPr>
          </a:p>
        </p:txBody>
      </p:sp>
      <p:sp>
        <p:nvSpPr>
          <p:cNvPr id="4" name="Plassholder for lysbildenummer 3">
            <a:extLst>
              <a:ext uri="{FF2B5EF4-FFF2-40B4-BE49-F238E27FC236}">
                <a16:creationId xmlns:a16="http://schemas.microsoft.com/office/drawing/2014/main" id="{1ADAF22C-1667-7272-72F4-FAC975C03CC7}"/>
              </a:ext>
            </a:extLst>
          </p:cNvPr>
          <p:cNvSpPr>
            <a:spLocks noGrp="1"/>
          </p:cNvSpPr>
          <p:nvPr>
            <p:ph type="sldNum" sz="quarter" idx="5"/>
          </p:nvPr>
        </p:nvSpPr>
        <p:spPr/>
        <p:txBody>
          <a:bodyPr/>
          <a:lstStyle/>
          <a:p>
            <a:fld id="{E59B86A1-72DB-48B8-A648-3BCAEE5FDD00}" type="slidenum">
              <a:rPr lang="nb-NO" smtClean="0"/>
              <a:t>3</a:t>
            </a:fld>
            <a:endParaRPr lang="nb-NO"/>
          </a:p>
        </p:txBody>
      </p:sp>
    </p:spTree>
    <p:extLst>
      <p:ext uri="{BB962C8B-B14F-4D97-AF65-F5344CB8AC3E}">
        <p14:creationId xmlns:p14="http://schemas.microsoft.com/office/powerpoint/2010/main" val="272314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none" dirty="0">
                <a:ea typeface="Calibri"/>
                <a:cs typeface="Calibri"/>
              </a:rPr>
              <a:t>Se filmen «Må jeg drikke?»: https://youtu.be/wnxOWN15iXc?si=K_CDfVxLARJgazFU</a:t>
            </a:r>
          </a:p>
          <a:p>
            <a:r>
              <a:rPr lang="nb-NO" i="1" u="none" dirty="0">
                <a:ea typeface="Calibri"/>
                <a:cs typeface="Calibri"/>
              </a:rPr>
              <a:t>Varighet: 2.47 min</a:t>
            </a:r>
          </a:p>
          <a:p>
            <a:endParaRPr lang="nb-NO" dirty="0"/>
          </a:p>
        </p:txBody>
      </p:sp>
      <p:sp>
        <p:nvSpPr>
          <p:cNvPr id="4" name="Plassholder for lysbildenummer 3"/>
          <p:cNvSpPr>
            <a:spLocks noGrp="1"/>
          </p:cNvSpPr>
          <p:nvPr>
            <p:ph type="sldNum" sz="quarter" idx="5"/>
          </p:nvPr>
        </p:nvSpPr>
        <p:spPr/>
        <p:txBody>
          <a:bodyPr/>
          <a:lstStyle/>
          <a:p>
            <a:fld id="{DAF499A5-8583-488D-BD6C-457C972297AB}" type="slidenum">
              <a:rPr lang="nb-NO" smtClean="0"/>
              <a:t>4</a:t>
            </a:fld>
            <a:endParaRPr lang="nb-NO"/>
          </a:p>
        </p:txBody>
      </p:sp>
    </p:spTree>
    <p:extLst>
      <p:ext uri="{BB962C8B-B14F-4D97-AF65-F5344CB8AC3E}">
        <p14:creationId xmlns:p14="http://schemas.microsoft.com/office/powerpoint/2010/main" val="285826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Læreren deler elevene i grupper på 4-5 stk. Lag gjerne gruppene på forhånd av økta. Læreren bestemmer hvem i gruppene som skal ha de ulike rollene: ordstyrer, sekretær og praktisk ansvarlig.</a:t>
            </a:r>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266348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a:t>Snakkekortene er et eget vedlegg som må skrives ut i forkant av økten. Det skal være ett sett med snakkekort til hver gruppe. Elevene må ha tilgang til noe å skrive på og med. </a:t>
            </a:r>
          </a:p>
          <a:p>
            <a:pPr marL="0" indent="0">
              <a:buFont typeface="+mj-lt"/>
              <a:buNone/>
            </a:pPr>
            <a:endParaRPr lang="nb-NO"/>
          </a:p>
          <a:p>
            <a:pPr marL="0" indent="0">
              <a:buFont typeface="+mj-lt"/>
              <a:buNone/>
            </a:pPr>
            <a:r>
              <a:rPr lang="nb-NO"/>
              <a:t>Elevene får max 15 minutter til å gjøre denne oppgaven.</a:t>
            </a:r>
          </a:p>
        </p:txBody>
      </p:sp>
      <p:sp>
        <p:nvSpPr>
          <p:cNvPr id="4" name="Plassholder for lysbildenummer 3"/>
          <p:cNvSpPr>
            <a:spLocks noGrp="1"/>
          </p:cNvSpPr>
          <p:nvPr>
            <p:ph type="sldNum" sz="quarter" idx="5"/>
          </p:nvPr>
        </p:nvSpPr>
        <p:spPr/>
        <p:txBody>
          <a:bodyPr/>
          <a:lstStyle/>
          <a:p>
            <a:fld id="{65B6FE85-2CF4-F340-9D40-FFDDF354054E}" type="slidenum">
              <a:rPr lang="nb-NO" smtClean="0"/>
              <a:t>6</a:t>
            </a:fld>
            <a:endParaRPr lang="nb-NO"/>
          </a:p>
        </p:txBody>
      </p:sp>
    </p:spTree>
    <p:extLst>
      <p:ext uri="{BB962C8B-B14F-4D97-AF65-F5344CB8AC3E}">
        <p14:creationId xmlns:p14="http://schemas.microsoft.com/office/powerpoint/2010/main" val="313564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Talspersonen fra hver gruppe deler med klassen hva deres gruppe har snakket om. Læreren passer tiden og at alle gruppene får delt noe. Om det er knapt med tid, kan hver talsperson dele gruppas tanker om hvert sitt spørsmål.</a:t>
            </a:r>
          </a:p>
        </p:txBody>
      </p:sp>
      <p:sp>
        <p:nvSpPr>
          <p:cNvPr id="4" name="Plassholder for lysbildenummer 3"/>
          <p:cNvSpPr>
            <a:spLocks noGrp="1"/>
          </p:cNvSpPr>
          <p:nvPr>
            <p:ph type="sldNum" sz="quarter" idx="5"/>
          </p:nvPr>
        </p:nvSpPr>
        <p:spPr/>
        <p:txBody>
          <a:bodyPr/>
          <a:lstStyle/>
          <a:p>
            <a:fld id="{DAF499A5-8583-488D-BD6C-457C972297AB}" type="slidenum">
              <a:rPr lang="nb-NO" smtClean="0"/>
              <a:t>7</a:t>
            </a:fld>
            <a:endParaRPr lang="nb-NO"/>
          </a:p>
        </p:txBody>
      </p:sp>
    </p:spTree>
    <p:extLst>
      <p:ext uri="{BB962C8B-B14F-4D97-AF65-F5344CB8AC3E}">
        <p14:creationId xmlns:p14="http://schemas.microsoft.com/office/powerpoint/2010/main" val="422312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DF7B-52AE-EF3D-59A2-85C1FB1DF8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5D7530-A922-4524-1988-4BE3B99E24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8464E-869A-62A2-F2CD-FCF73CC4D805}"/>
              </a:ext>
            </a:extLst>
          </p:cNvPr>
          <p:cNvSpPr>
            <a:spLocks noGrp="1"/>
          </p:cNvSpPr>
          <p:nvPr>
            <p:ph type="body" idx="1"/>
          </p:nvPr>
        </p:nvSpPr>
        <p:spPr/>
        <p:txBody>
          <a:bodyPr/>
          <a:lstStyle/>
          <a:p>
            <a:r>
              <a:rPr lang="nb-NO" sz="1100">
                <a:latin typeface="+mn-lt"/>
              </a:rPr>
              <a:t>Om noe er vondt eller vanskelig hjemme</a:t>
            </a:r>
            <a:r>
              <a:rPr lang="nb-NO" sz="1100"/>
              <a:t> kan</a:t>
            </a:r>
            <a:r>
              <a:rPr lang="nb-NO" sz="1100">
                <a:latin typeface="+mn-lt"/>
              </a:rPr>
              <a:t> man</a:t>
            </a:r>
            <a:r>
              <a:rPr lang="nb-NO" sz="1100"/>
              <a:t> </a:t>
            </a:r>
            <a:r>
              <a:rPr lang="nb-NO" sz="1100">
                <a:latin typeface="+mn-lt"/>
              </a:rPr>
              <a:t>ringe til alarmtelefonen.</a:t>
            </a:r>
            <a:r>
              <a:rPr lang="nb-NO" sz="1100"/>
              <a:t> </a:t>
            </a:r>
            <a:endParaRPr lang="nb-NO" sz="1100">
              <a:cs typeface="Calibri"/>
            </a:endParaRPr>
          </a:p>
          <a:p>
            <a:r>
              <a:rPr lang="nb-NO"/>
              <a:t>Gå inn på nettsiden og vis filmen.  </a:t>
            </a:r>
            <a:r>
              <a:rPr lang="nb-NO">
                <a:hlinkClick r:id="rId3"/>
              </a:rPr>
              <a:t>Barn 7–12 år | Alarmtelefonen for barn og unge</a:t>
            </a:r>
            <a:r>
              <a:rPr lang="nb-NO"/>
              <a:t>. Den varer </a:t>
            </a:r>
            <a:r>
              <a:rPr lang="nb-NO" err="1"/>
              <a:t>ca</a:t>
            </a:r>
            <a:r>
              <a:rPr lang="nb-NO"/>
              <a:t> 30 sekunder</a:t>
            </a:r>
            <a:endParaRPr lang="nb-NO">
              <a:ea typeface="Calibri"/>
              <a:cs typeface="Calibri"/>
            </a:endParaRPr>
          </a:p>
        </p:txBody>
      </p:sp>
      <p:sp>
        <p:nvSpPr>
          <p:cNvPr id="4" name="Plassholder for lysbildenummer 3">
            <a:extLst>
              <a:ext uri="{FF2B5EF4-FFF2-40B4-BE49-F238E27FC236}">
                <a16:creationId xmlns:a16="http://schemas.microsoft.com/office/drawing/2014/main" id="{BAE7CC90-8A9C-0943-A9C2-26280034E9BA}"/>
              </a:ext>
            </a:extLst>
          </p:cNvPr>
          <p:cNvSpPr>
            <a:spLocks noGrp="1"/>
          </p:cNvSpPr>
          <p:nvPr>
            <p:ph type="sldNum" sz="quarter" idx="5"/>
          </p:nvPr>
        </p:nvSpPr>
        <p:spPr/>
        <p:txBody>
          <a:bodyPr/>
          <a:lstStyle/>
          <a:p>
            <a:fld id="{E59B86A1-72DB-48B8-A648-3BCAEE5FDD00}" type="slidenum">
              <a:rPr lang="nb-NO" smtClean="0"/>
              <a:t>8</a:t>
            </a:fld>
            <a:endParaRPr lang="nb-NO"/>
          </a:p>
        </p:txBody>
      </p:sp>
    </p:spTree>
    <p:extLst>
      <p:ext uri="{BB962C8B-B14F-4D97-AF65-F5344CB8AC3E}">
        <p14:creationId xmlns:p14="http://schemas.microsoft.com/office/powerpoint/2010/main" val="56838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Amøbeleken</a:t>
            </a:r>
            <a:endParaRPr lang="nb-NO"/>
          </a:p>
          <a:p>
            <a:r>
              <a:rPr lang="nb-NO" b="1"/>
              <a:t>Formål: </a:t>
            </a:r>
            <a:r>
              <a:rPr lang="nb-NO"/>
              <a:t>Humor og spenning</a:t>
            </a:r>
          </a:p>
          <a:p>
            <a:r>
              <a:rPr lang="nb-NO" b="1"/>
              <a:t>Beskrivelse: </a:t>
            </a:r>
            <a:r>
              <a:rPr lang="nb-NO"/>
              <a:t>Stein – saks – papir lek. Alle starter på samme nivå på gulvet og krabber rundt som amøber. Du gjør stein-saks-papir med den som er nærmest. Dersom du vinner rykker du opp til neste nivå og blir dinosaur. Da gjør du stein-saks-papir med andre dinosaurer. Dersom du taper, rykker du ned ett hakk og blir amøbe igjen. Dersom du vinner, rykker du opp et hakk til menneske, så prins/prinsesse og til slutt konge/dronning.</a:t>
            </a:r>
          </a:p>
          <a:p>
            <a:br>
              <a:rPr lang="nb-NO">
                <a:cs typeface="+mn-lt"/>
              </a:rPr>
            </a:br>
            <a:r>
              <a:rPr lang="nb-NO" b="1"/>
              <a:t>Nivåer: amøbe – dinosaur – menneske – prins/prinsesse – konge/dronning</a:t>
            </a:r>
            <a:br>
              <a:rPr lang="nb-NO" b="1">
                <a:cs typeface="+mn-lt"/>
              </a:rPr>
            </a:br>
            <a:r>
              <a:rPr lang="nb-NO" b="1"/>
              <a:t>Amøbe:</a:t>
            </a:r>
            <a:r>
              <a:rPr lang="nb-NO"/>
              <a:t> krabbe rundt </a:t>
            </a:r>
            <a:r>
              <a:rPr lang="nb-NO" err="1"/>
              <a:t>pa</a:t>
            </a:r>
            <a:r>
              <a:rPr lang="nb-NO"/>
              <a:t>̊ gulvet </a:t>
            </a:r>
            <a:r>
              <a:rPr lang="nb-NO" err="1"/>
              <a:t>pa</a:t>
            </a:r>
            <a:r>
              <a:rPr lang="nb-NO"/>
              <a:t>̊ alle fire og si «</a:t>
            </a:r>
            <a:r>
              <a:rPr lang="nb-NO" err="1"/>
              <a:t>sssss</a:t>
            </a:r>
            <a:r>
              <a:rPr lang="nb-NO"/>
              <a:t>». </a:t>
            </a:r>
            <a:br>
              <a:rPr lang="nb-NO">
                <a:cs typeface="+mn-lt"/>
              </a:rPr>
            </a:br>
            <a:r>
              <a:rPr lang="nb-NO"/>
              <a:t>Dinosaur: gå krokete, samle hendene foran seg som </a:t>
            </a:r>
            <a:r>
              <a:rPr lang="nb-NO" err="1"/>
              <a:t>sma</a:t>
            </a:r>
            <a:r>
              <a:rPr lang="nb-NO"/>
              <a:t>̊ tyrannosaurus-forbein, klore rundt deg og si «</a:t>
            </a:r>
            <a:r>
              <a:rPr lang="nb-NO" err="1"/>
              <a:t>wrææh</a:t>
            </a:r>
            <a:r>
              <a:rPr lang="nb-NO"/>
              <a:t>- </a:t>
            </a:r>
            <a:r>
              <a:rPr lang="nb-NO" err="1"/>
              <a:t>wrææh</a:t>
            </a:r>
            <a:r>
              <a:rPr lang="nb-NO"/>
              <a:t>» med aggressiv stemme. </a:t>
            </a:r>
            <a:br>
              <a:rPr lang="nb-NO">
                <a:cs typeface="+mn-lt"/>
              </a:rPr>
            </a:br>
            <a:r>
              <a:rPr lang="nb-NO"/>
              <a:t>Menneske: gå rundt med stil, hendene på hoftene og smil blidt</a:t>
            </a:r>
            <a:br>
              <a:rPr lang="nb-NO">
                <a:cs typeface="+mn-lt"/>
              </a:rPr>
            </a:br>
            <a:r>
              <a:rPr lang="nb-NO"/>
              <a:t>Prins/prinsesse: vink kongelig med handa og si «ding-ding- ding» med høy, pipete stemme.</a:t>
            </a:r>
            <a:br>
              <a:rPr lang="nb-NO">
                <a:cs typeface="+mn-lt"/>
              </a:rPr>
            </a:br>
            <a:r>
              <a:rPr lang="nb-NO"/>
              <a:t>Konge/dronning: gå opp </a:t>
            </a:r>
            <a:r>
              <a:rPr lang="nb-NO" err="1"/>
              <a:t>pa</a:t>
            </a:r>
            <a:r>
              <a:rPr lang="nb-NO"/>
              <a:t>̊ en stol og nyt synet av alle de vanvittige uttrykkene de andre har. Så gjør du stein-saks-papir med en annen stående konge eller dronning. Hvem faller ned et hakk? Leken er evigvarende – og må avsluttes av en voksen.</a:t>
            </a:r>
          </a:p>
          <a:p>
            <a:endParaRPr lang="nb-NO">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292080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pPr marL="285750" indent="-285750">
              <a:buFont typeface="Symbol,Sans-Serif"/>
              <a:buChar char="•"/>
            </a:pPr>
            <a:r>
              <a:rPr lang="nb-NO"/>
              <a:t>Hva kan vi øve på? </a:t>
            </a:r>
            <a:endParaRPr lang="en-US"/>
          </a:p>
          <a:p>
            <a:endParaRPr lang="nb-NO"/>
          </a:p>
          <a:p>
            <a:r>
              <a:rPr lang="nb-NO"/>
              <a:t>Foto: Bildet er tatt av Bildet er tatt av </a:t>
            </a:r>
            <a:r>
              <a:rPr lang="nb-NO">
                <a:hlinkClick r:id="rId3"/>
              </a:rPr>
              <a:t>Alexas_Fotos</a:t>
            </a:r>
            <a:r>
              <a:rPr lang="nb-NO"/>
              <a:t> fra </a:t>
            </a:r>
            <a:r>
              <a:rPr lang="nb-NO">
                <a:hlinkClick r:id="rId4"/>
              </a:rPr>
              <a:t>Pixabay</a:t>
            </a:r>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10</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1.xml"/><Relationship Id="rId1" Type="http://schemas.openxmlformats.org/officeDocument/2006/relationships/themeOverride" Target="../theme/themeOverride3.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p:spPr>
        <p:txBody>
          <a:bodyPr wrap="square" tIns="360000" anchor="t" anchorCtr="1">
            <a:noAutofit/>
          </a:bodyPr>
          <a:lstStyle>
            <a:lvl1pPr marL="2160000" indent="0" algn="l">
              <a:buNone/>
              <a:defRPr>
                <a:solidFill>
                  <a:schemeClr val="bg1"/>
                </a:solidFill>
              </a:defRPr>
            </a:lvl1pPr>
          </a:lstStyle>
          <a:p>
            <a:pPr lvl="0"/>
            <a:r>
              <a:rPr lang="nb-NO"/>
              <a:t>Klikk på ikonet for å bytte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05420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59643-A214-DD48-033C-653B090252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CB4A89-B240-72B4-4706-64B90CA70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52245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22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238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11761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145795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5694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4417" y="2060576"/>
            <a:ext cx="5384800" cy="396081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12417" y="2060576"/>
            <a:ext cx="5384800" cy="396081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46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4575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7.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9.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22F5A3CB-1833-C9F0-CCBB-FDF49E36C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3" r:id="rId2"/>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1B2B19DC-BA3D-0177-5EA5-E64E6C48A6E8}"/>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305518F0-4F81-1B70-3865-45B243BE8251}"/>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E0A055A9-7CC7-9CAF-B766-0EDC08A05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5" r:id="rId3"/>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716" r:id="rId6"/>
    <p:sldLayoutId id="214748371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71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3D&amp;referrer=StreamWebApp%2EWeb&amp;referrerScenario=AddressBarCopied%2Eview"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www.youtube.com/embed/wnxOWN15iXc?feature=oembed"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hyperlink" Target="https://www.blakors.no/ressursbank/snakkekort/snakkekort-om-alkohol/" TargetMode="External"/><Relationship Id="rId4" Type="http://schemas.openxmlformats.org/officeDocument/2006/relationships/hyperlink" Target="https://www.blakors.no/content/uploads/sites/22/2023/12/Snakkekort-om-alkohol.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a:xfrm>
            <a:off x="1608402" y="5403106"/>
            <a:ext cx="8980968" cy="1099842"/>
          </a:xfrm>
        </p:spPr>
        <p:txBody>
          <a:bodyPr lIns="91440" tIns="45720" rIns="91440" bIns="45720" anchor="b"/>
          <a:lstStyle/>
          <a:p>
            <a:r>
              <a:rPr lang="nb-NO">
                <a:solidFill>
                  <a:srgbClr val="008080"/>
                </a:solidFill>
                <a:latin typeface="Georgia"/>
              </a:rPr>
              <a:t>Alkohol og drikkepress 7.trinn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611810" cy="1339940"/>
          </a:xfrm>
        </p:spPr>
        <p:txBody>
          <a:bodyPr lIns="91440" tIns="45720" rIns="91440" bIns="45720" anchor="t"/>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91738" y="2711960"/>
            <a:ext cx="6659986" cy="3806248"/>
          </a:xfrm>
        </p:spPr>
        <p:txBody>
          <a:bodyPr lIns="91440" tIns="45720" rIns="91440" bIns="45720" anchor="t"/>
          <a:lstStyle/>
          <a:p>
            <a:pPr marL="0" indent="0">
              <a:buNone/>
            </a:pPr>
            <a:endParaRPr lang="nb-NO" sz="2400">
              <a:latin typeface="Georgia"/>
              <a:ea typeface="+mn-lt"/>
              <a:cs typeface="+mn-lt"/>
            </a:endParaRPr>
          </a:p>
          <a:p>
            <a:pPr lvl="2"/>
            <a:r>
              <a:rPr lang="nb-NO" sz="3200">
                <a:solidFill>
                  <a:schemeClr val="tx2"/>
                </a:solidFill>
                <a:latin typeface="Georgia"/>
                <a:ea typeface="+mn-lt"/>
                <a:cs typeface="+mn-lt"/>
              </a:rPr>
              <a:t>Hva likte du i dag? </a:t>
            </a:r>
          </a:p>
          <a:p>
            <a:pPr lvl="2"/>
            <a:r>
              <a:rPr lang="nb-NO" sz="3200">
                <a:solidFill>
                  <a:schemeClr val="tx2"/>
                </a:solidFill>
                <a:latin typeface="Georgia"/>
                <a:ea typeface="+mn-lt"/>
                <a:cs typeface="+mn-lt"/>
              </a:rPr>
              <a:t>Hva lærte du? </a:t>
            </a:r>
          </a:p>
          <a:p>
            <a:pPr lvl="2"/>
            <a:r>
              <a:rPr lang="nb-NO" sz="3200">
                <a:solidFill>
                  <a:schemeClr val="tx2"/>
                </a:solidFill>
                <a:latin typeface="Georgia"/>
                <a:ea typeface="+mn-lt"/>
                <a:cs typeface="+mn-lt"/>
              </a:rPr>
              <a:t>Hvorfor er dette viktig? </a:t>
            </a:r>
          </a:p>
          <a:p>
            <a:pPr lvl="2"/>
            <a:r>
              <a:rPr lang="nb-NO" sz="3200">
                <a:solidFill>
                  <a:schemeClr val="tx2"/>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779215"/>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347534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5127103" y="1824831"/>
            <a:ext cx="6907580" cy="3208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b="1">
                <a:solidFill>
                  <a:schemeClr val="tx2"/>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2C098-EC7F-8386-8CED-DB30CCD75A8F}"/>
            </a:ext>
          </a:extLst>
        </p:cNvPr>
        <p:cNvGrpSpPr/>
        <p:nvPr/>
      </p:nvGrpSpPr>
      <p:grpSpPr>
        <a:xfrm>
          <a:off x="0" y="0"/>
          <a:ext cx="0" cy="0"/>
          <a:chOff x="0" y="0"/>
          <a:chExt cx="0" cy="0"/>
        </a:xfrm>
      </p:grpSpPr>
      <p:pic>
        <p:nvPicPr>
          <p:cNvPr id="4" name="Sansemotorisk øvelse - Svinge med armene-w64rbxkrmh">
            <a:hlinkClick r:id="" action="ppaction://media"/>
            <a:extLst>
              <a:ext uri="{FF2B5EF4-FFF2-40B4-BE49-F238E27FC236}">
                <a16:creationId xmlns:a16="http://schemas.microsoft.com/office/drawing/2014/main" id="{6E2505A2-D02F-7E80-825A-9F497C9DB01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4590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MÅ jeg drikke?!">
            <a:hlinkClick r:id="" action="ppaction://media"/>
            <a:extLst>
              <a:ext uri="{FF2B5EF4-FFF2-40B4-BE49-F238E27FC236}">
                <a16:creationId xmlns:a16="http://schemas.microsoft.com/office/drawing/2014/main" id="{BD458696-DD58-92A1-9AD3-764259D55EB8}"/>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6495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431C3B-CD94-85D9-352D-C7A9448B6DF2}"/>
              </a:ext>
            </a:extLst>
          </p:cNvPr>
          <p:cNvSpPr>
            <a:spLocks noGrp="1"/>
          </p:cNvSpPr>
          <p:nvPr>
            <p:ph type="title" idx="4294967295"/>
          </p:nvPr>
        </p:nvSpPr>
        <p:spPr>
          <a:xfrm>
            <a:off x="645829" y="580519"/>
            <a:ext cx="10080625" cy="1454150"/>
          </a:xfrm>
        </p:spPr>
        <p:txBody>
          <a:bodyPr>
            <a:normAutofit/>
          </a:bodyPr>
          <a:lstStyle/>
          <a:p>
            <a:r>
              <a:rPr lang="nb-NO" sz="6000" b="1">
                <a:solidFill>
                  <a:schemeClr val="accent1">
                    <a:lumMod val="75000"/>
                  </a:schemeClr>
                </a:solidFill>
                <a:effectLst/>
                <a:latin typeface="Georgia" panose="02040502050405020303" pitchFamily="18" charset="0"/>
                <a:ea typeface="Times New Roman" panose="02020603050405020304" pitchFamily="18" charset="0"/>
                <a:cs typeface="Times New Roman" panose="02020603050405020304" pitchFamily="18" charset="0"/>
              </a:rPr>
              <a:t>Fordele roller på gruppa</a:t>
            </a:r>
            <a:endParaRPr lang="nb-NO" sz="6000">
              <a:solidFill>
                <a:schemeClr val="accent1">
                  <a:lumMod val="75000"/>
                </a:schemeClr>
              </a:solidFill>
              <a:latin typeface="Georgia" panose="02040502050405020303" pitchFamily="18" charset="0"/>
            </a:endParaRPr>
          </a:p>
        </p:txBody>
      </p:sp>
      <p:sp>
        <p:nvSpPr>
          <p:cNvPr id="3" name="Plassholder for innhold 2">
            <a:extLst>
              <a:ext uri="{FF2B5EF4-FFF2-40B4-BE49-F238E27FC236}">
                <a16:creationId xmlns:a16="http://schemas.microsoft.com/office/drawing/2014/main" id="{E0A97662-B03E-CCC2-1BBC-E89B8E36A80A}"/>
              </a:ext>
            </a:extLst>
          </p:cNvPr>
          <p:cNvSpPr>
            <a:spLocks noGrp="1"/>
          </p:cNvSpPr>
          <p:nvPr>
            <p:ph idx="4294967295"/>
          </p:nvPr>
        </p:nvSpPr>
        <p:spPr>
          <a:xfrm>
            <a:off x="1615860" y="1887185"/>
            <a:ext cx="8960279" cy="3871912"/>
          </a:xfrm>
        </p:spPr>
        <p:txBody>
          <a:bodyPr>
            <a:normAutofit lnSpcReduction="10000"/>
          </a:bodyPr>
          <a:lstStyle/>
          <a:p>
            <a:pPr>
              <a:lnSpc>
                <a:spcPct val="115000"/>
              </a:lnSpc>
              <a:spcBef>
                <a:spcPts val="200"/>
              </a:spcBef>
            </a:pPr>
            <a:endParaRPr lang="nb-NO" sz="2800" b="1">
              <a:effectLst/>
              <a:latin typeface="Georgia" panose="02040502050405020303" pitchFamily="18" charset="0"/>
              <a:ea typeface="Times New Roman" panose="02020603050405020304" pitchFamily="18" charset="0"/>
              <a:cs typeface="Times New Roman" panose="02020603050405020304" pitchFamily="18" charset="0"/>
            </a:endParaRPr>
          </a:p>
          <a:p>
            <a:pPr marL="0" indent="0">
              <a:lnSpc>
                <a:spcPct val="115000"/>
              </a:lnSpc>
              <a:buNone/>
              <a:tabLst>
                <a:tab pos="457200" algn="l"/>
              </a:tabLst>
            </a:pPr>
            <a:r>
              <a:rPr lang="nb-NO" sz="3200" b="1" kern="100">
                <a:effectLst/>
                <a:latin typeface="Georgia" panose="02040502050405020303" pitchFamily="18" charset="0"/>
                <a:ea typeface="Calibri" panose="020F0502020204030204" pitchFamily="34" charset="0"/>
                <a:cs typeface="Times New Roman" panose="02020603050405020304" pitchFamily="18" charset="0"/>
              </a:rPr>
              <a:t>Ordstyrer: </a:t>
            </a:r>
            <a:r>
              <a:rPr lang="nb-NO" sz="3200" kern="100">
                <a:effectLst/>
                <a:latin typeface="Georgia" panose="02040502050405020303" pitchFamily="18" charset="0"/>
                <a:ea typeface="Calibri" panose="020F0502020204030204" pitchFamily="34" charset="0"/>
                <a:cs typeface="Times New Roman" panose="02020603050405020304" pitchFamily="18" charset="0"/>
              </a:rPr>
              <a:t>passer på at alle får ordet </a:t>
            </a:r>
          </a:p>
          <a:p>
            <a:pPr marL="0" indent="0">
              <a:lnSpc>
                <a:spcPct val="115000"/>
              </a:lnSpc>
              <a:buNone/>
              <a:tabLst>
                <a:tab pos="457200" algn="l"/>
              </a:tabLst>
            </a:pPr>
            <a:r>
              <a:rPr lang="nb-NO" sz="3200" b="1" kern="100">
                <a:effectLst/>
                <a:latin typeface="Georgia" panose="02040502050405020303" pitchFamily="18" charset="0"/>
                <a:ea typeface="Calibri" panose="020F0502020204030204" pitchFamily="34" charset="0"/>
                <a:cs typeface="Times New Roman" panose="02020603050405020304" pitchFamily="18" charset="0"/>
              </a:rPr>
              <a:t>Sekretær: </a:t>
            </a:r>
            <a:r>
              <a:rPr lang="nb-NO" sz="3200" kern="100">
                <a:effectLst/>
                <a:latin typeface="Georgia" panose="02040502050405020303" pitchFamily="18" charset="0"/>
                <a:ea typeface="Calibri" panose="020F0502020204030204" pitchFamily="34" charset="0"/>
                <a:cs typeface="Times New Roman" panose="02020603050405020304" pitchFamily="18" charset="0"/>
              </a:rPr>
              <a:t>skrive ned det som blir sagt</a:t>
            </a:r>
          </a:p>
          <a:p>
            <a:pPr marL="0" indent="0">
              <a:lnSpc>
                <a:spcPct val="115000"/>
              </a:lnSpc>
              <a:buNone/>
              <a:tabLst>
                <a:tab pos="457200" algn="l"/>
              </a:tabLst>
            </a:pPr>
            <a:r>
              <a:rPr lang="nb-NO" sz="3200" b="1" kern="100">
                <a:effectLst/>
                <a:latin typeface="Georgia" panose="02040502050405020303" pitchFamily="18" charset="0"/>
                <a:ea typeface="Calibri" panose="020F0502020204030204" pitchFamily="34" charset="0"/>
                <a:cs typeface="Times New Roman" panose="02020603050405020304" pitchFamily="18" charset="0"/>
              </a:rPr>
              <a:t>Praktisk ansvarlig: </a:t>
            </a:r>
            <a:r>
              <a:rPr lang="nb-NO" sz="3200" kern="100">
                <a:effectLst/>
                <a:latin typeface="Georgia" panose="02040502050405020303" pitchFamily="18" charset="0"/>
                <a:ea typeface="Calibri" panose="020F0502020204030204" pitchFamily="34" charset="0"/>
                <a:cs typeface="Times New Roman" panose="02020603050405020304" pitchFamily="18" charset="0"/>
              </a:rPr>
              <a:t>leser og rydder lapper</a:t>
            </a:r>
          </a:p>
          <a:p>
            <a:pPr marL="0" indent="0">
              <a:lnSpc>
                <a:spcPct val="115000"/>
              </a:lnSpc>
              <a:buNone/>
              <a:tabLst>
                <a:tab pos="457200" algn="l"/>
              </a:tabLst>
            </a:pPr>
            <a:r>
              <a:rPr lang="nb-NO" sz="3200" b="1" kern="100">
                <a:latin typeface="Georgia" panose="02040502050405020303" pitchFamily="18" charset="0"/>
                <a:ea typeface="Calibri" panose="020F0502020204030204" pitchFamily="34" charset="0"/>
                <a:cs typeface="Times New Roman" panose="02020603050405020304" pitchFamily="18" charset="0"/>
              </a:rPr>
              <a:t>Talsperson: </a:t>
            </a:r>
            <a:r>
              <a:rPr lang="nb-NO" sz="3200" kern="100">
                <a:latin typeface="Georgia" panose="02040502050405020303" pitchFamily="18" charset="0"/>
                <a:ea typeface="Calibri" panose="020F0502020204030204" pitchFamily="34" charset="0"/>
                <a:cs typeface="Times New Roman" panose="02020603050405020304" pitchFamily="18" charset="0"/>
              </a:rPr>
              <a:t>Snakker på vegne av gruppa i felles refleksjonsrunde</a:t>
            </a:r>
            <a:endParaRPr lang="nb-NO" sz="3200" kern="100">
              <a:effectLst/>
              <a:latin typeface="Georgia" panose="02040502050405020303" pitchFamily="18" charset="0"/>
              <a:ea typeface="Calibri" panose="020F0502020204030204" pitchFamily="34" charset="0"/>
              <a:cs typeface="Times New Roman" panose="02020603050405020304" pitchFamily="18" charset="0"/>
            </a:endParaRPr>
          </a:p>
          <a:p>
            <a:endParaRPr lang="nb-NO">
              <a:latin typeface="Georgia" panose="02040502050405020303" pitchFamily="18" charset="0"/>
            </a:endParaRPr>
          </a:p>
        </p:txBody>
      </p:sp>
    </p:spTree>
    <p:extLst>
      <p:ext uri="{BB962C8B-B14F-4D97-AF65-F5344CB8AC3E}">
        <p14:creationId xmlns:p14="http://schemas.microsoft.com/office/powerpoint/2010/main" val="342934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CD90E-B199-9555-0DBC-54BF650461E4}"/>
              </a:ext>
            </a:extLst>
          </p:cNvPr>
          <p:cNvSpPr>
            <a:spLocks noGrp="1"/>
          </p:cNvSpPr>
          <p:nvPr>
            <p:ph type="title"/>
          </p:nvPr>
        </p:nvSpPr>
        <p:spPr/>
        <p:txBody>
          <a:bodyPr/>
          <a:lstStyle/>
          <a:p>
            <a:pPr algn="ctr"/>
            <a:r>
              <a:rPr lang="nb-NO" sz="6600">
                <a:solidFill>
                  <a:schemeClr val="accent1">
                    <a:lumMod val="75000"/>
                  </a:schemeClr>
                </a:solidFill>
              </a:rPr>
              <a:t>Snakkekort om alkohol</a:t>
            </a:r>
          </a:p>
        </p:txBody>
      </p:sp>
      <p:pic>
        <p:nvPicPr>
          <p:cNvPr id="5" name="Plassholder for innhold 4" descr="Et bilde som inneholder tekst, skjermbilde, Font, mønster&#10;&#10;Automatisk generert beskrivelse">
            <a:extLst>
              <a:ext uri="{FF2B5EF4-FFF2-40B4-BE49-F238E27FC236}">
                <a16:creationId xmlns:a16="http://schemas.microsoft.com/office/drawing/2014/main" id="{C23F4240-6516-F5D5-E177-2034A492C1B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7776991" y="1868837"/>
            <a:ext cx="2763837" cy="3871913"/>
          </a:xfrm>
        </p:spPr>
      </p:pic>
      <p:sp>
        <p:nvSpPr>
          <p:cNvPr id="9" name="TekstSylinder 8">
            <a:extLst>
              <a:ext uri="{FF2B5EF4-FFF2-40B4-BE49-F238E27FC236}">
                <a16:creationId xmlns:a16="http://schemas.microsoft.com/office/drawing/2014/main" id="{9FB416FD-C8BA-F1D0-0A45-8C8E33468B25}"/>
              </a:ext>
            </a:extLst>
          </p:cNvPr>
          <p:cNvSpPr txBox="1"/>
          <p:nvPr/>
        </p:nvSpPr>
        <p:spPr>
          <a:xfrm>
            <a:off x="180332" y="6474296"/>
            <a:ext cx="8529637" cy="369332"/>
          </a:xfrm>
          <a:prstGeom prst="rect">
            <a:avLst/>
          </a:prstGeom>
          <a:noFill/>
        </p:spPr>
        <p:txBody>
          <a:bodyPr wrap="square" lIns="91440" tIns="45720" rIns="91440" bIns="45720" anchor="t">
            <a:spAutoFit/>
          </a:bodyPr>
          <a:lstStyle/>
          <a:p>
            <a:r>
              <a:rPr lang="nb-NO" u="sng">
                <a:latin typeface="Calibri"/>
                <a:cs typeface="Calibri"/>
                <a:hlinkClick r:id="rId4">
                  <a:extLst>
                    <a:ext uri="{A12FA001-AC4F-418D-AE19-62706E023703}">
                      <ahyp:hlinkClr xmlns:ahyp="http://schemas.microsoft.com/office/drawing/2018/hyperlinkcolor" val="tx"/>
                    </a:ext>
                  </a:extLst>
                </a:hlinkClick>
              </a:rPr>
              <a:t>Hentet fra Blå Kors</a:t>
            </a:r>
            <a:endParaRPr lang="nb-NO">
              <a:solidFill>
                <a:srgbClr val="0563C1"/>
              </a:solidFill>
              <a:latin typeface="Calibri"/>
              <a:cs typeface="Calibri"/>
              <a:hlinkClick r:id="rId5">
                <a:extLst>
                  <a:ext uri="{A12FA001-AC4F-418D-AE19-62706E023703}">
                    <ahyp:hlinkClr xmlns:ahyp="http://schemas.microsoft.com/office/drawing/2018/hyperlinkcolor" val="tx"/>
                  </a:ext>
                </a:extLst>
              </a:hlinkClick>
            </a:endParaRPr>
          </a:p>
        </p:txBody>
      </p:sp>
      <p:sp>
        <p:nvSpPr>
          <p:cNvPr id="3" name="TekstSylinder 2">
            <a:extLst>
              <a:ext uri="{FF2B5EF4-FFF2-40B4-BE49-F238E27FC236}">
                <a16:creationId xmlns:a16="http://schemas.microsoft.com/office/drawing/2014/main" id="{57335F15-65C1-7783-E74F-39B0523502F9}"/>
              </a:ext>
            </a:extLst>
          </p:cNvPr>
          <p:cNvSpPr txBox="1"/>
          <p:nvPr/>
        </p:nvSpPr>
        <p:spPr>
          <a:xfrm>
            <a:off x="1030962" y="2072171"/>
            <a:ext cx="6527086" cy="3030510"/>
          </a:xfrm>
          <a:prstGeom prst="rect">
            <a:avLst/>
          </a:prstGeom>
          <a:noFill/>
        </p:spPr>
        <p:txBody>
          <a:bodyPr wrap="square" rtlCol="0">
            <a:spAutoFit/>
          </a:bodyPr>
          <a:lstStyle/>
          <a:p>
            <a:pPr lvl="0">
              <a:lnSpc>
                <a:spcPct val="115000"/>
              </a:lnSpc>
              <a:tabLst>
                <a:tab pos="457200" algn="l"/>
              </a:tabLst>
            </a:pPr>
            <a:r>
              <a:rPr lang="nb-NO" sz="2400" b="1" kern="100">
                <a:latin typeface="Georgia" panose="02040502050405020303" pitchFamily="18" charset="0"/>
                <a:ea typeface="Calibri" panose="020F0502020204030204" pitchFamily="34" charset="0"/>
                <a:cs typeface="Times New Roman" panose="02020603050405020304" pitchFamily="18" charset="0"/>
              </a:rPr>
              <a:t>Praktisk ansvarlig</a:t>
            </a:r>
            <a:r>
              <a:rPr lang="nb-NO" sz="2400" b="1" kern="100">
                <a:effectLst/>
                <a:latin typeface="Georgia" panose="02040502050405020303" pitchFamily="18" charset="0"/>
                <a:ea typeface="Calibri" panose="020F0502020204030204" pitchFamily="34" charset="0"/>
                <a:cs typeface="Times New Roman" panose="02020603050405020304" pitchFamily="18" charset="0"/>
              </a:rPr>
              <a:t> </a:t>
            </a:r>
            <a:r>
              <a:rPr lang="nb-NO" sz="2400" kern="100">
                <a:effectLst/>
                <a:latin typeface="Georgia" panose="02040502050405020303" pitchFamily="18" charset="0"/>
                <a:ea typeface="Calibri" panose="020F0502020204030204" pitchFamily="34" charset="0"/>
                <a:cs typeface="Times New Roman" panose="02020603050405020304" pitchFamily="18" charset="0"/>
              </a:rPr>
              <a:t>trekker et kort og leser </a:t>
            </a:r>
          </a:p>
          <a:p>
            <a:pPr lvl="0">
              <a:lnSpc>
                <a:spcPct val="115000"/>
              </a:lnSpc>
              <a:tabLst>
                <a:tab pos="457200" algn="l"/>
              </a:tabLst>
            </a:pPr>
            <a:r>
              <a:rPr lang="nb-NO" sz="2400" b="1" kern="100">
                <a:latin typeface="Georgia" panose="02040502050405020303" pitchFamily="18" charset="0"/>
                <a:ea typeface="Calibri" panose="020F0502020204030204" pitchFamily="34" charset="0"/>
                <a:cs typeface="Times New Roman" panose="02020603050405020304" pitchFamily="18" charset="0"/>
              </a:rPr>
              <a:t>S</a:t>
            </a:r>
            <a:r>
              <a:rPr lang="nb-NO" sz="2400" b="1" kern="100">
                <a:effectLst/>
                <a:latin typeface="Georgia" panose="02040502050405020303" pitchFamily="18" charset="0"/>
                <a:ea typeface="Calibri" panose="020F0502020204030204" pitchFamily="34" charset="0"/>
                <a:cs typeface="Times New Roman" panose="02020603050405020304" pitchFamily="18" charset="0"/>
              </a:rPr>
              <a:t>ekretæren</a:t>
            </a:r>
            <a:r>
              <a:rPr lang="nb-NO" sz="2400" kern="100">
                <a:effectLst/>
                <a:latin typeface="Georgia" panose="02040502050405020303" pitchFamily="18" charset="0"/>
                <a:ea typeface="Calibri" panose="020F0502020204030204" pitchFamily="34" charset="0"/>
                <a:cs typeface="Times New Roman" panose="02020603050405020304" pitchFamily="18" charset="0"/>
              </a:rPr>
              <a:t> skriver ned noen stikkord om det som blir sagt </a:t>
            </a:r>
          </a:p>
          <a:p>
            <a:pPr lvl="0">
              <a:lnSpc>
                <a:spcPct val="115000"/>
              </a:lnSpc>
              <a:tabLst>
                <a:tab pos="457200" algn="l"/>
              </a:tabLst>
            </a:pPr>
            <a:r>
              <a:rPr lang="nb-NO" sz="2400" b="1" kern="100">
                <a:latin typeface="Georgia" panose="02040502050405020303" pitchFamily="18" charset="0"/>
                <a:ea typeface="Calibri" panose="020F0502020204030204" pitchFamily="34" charset="0"/>
                <a:cs typeface="Times New Roman" panose="02020603050405020304" pitchFamily="18" charset="0"/>
              </a:rPr>
              <a:t>O</a:t>
            </a:r>
            <a:r>
              <a:rPr lang="nb-NO" sz="2400" b="1" kern="100">
                <a:effectLst/>
                <a:latin typeface="Georgia" panose="02040502050405020303" pitchFamily="18" charset="0"/>
                <a:ea typeface="Calibri" panose="020F0502020204030204" pitchFamily="34" charset="0"/>
                <a:cs typeface="Times New Roman" panose="02020603050405020304" pitchFamily="18" charset="0"/>
              </a:rPr>
              <a:t>rdstyrer</a:t>
            </a:r>
            <a:r>
              <a:rPr lang="nb-NO" sz="2400" kern="100">
                <a:effectLst/>
                <a:latin typeface="Georgia" panose="02040502050405020303" pitchFamily="18" charset="0"/>
                <a:ea typeface="Calibri" panose="020F0502020204030204" pitchFamily="34" charset="0"/>
                <a:cs typeface="Times New Roman" panose="02020603050405020304" pitchFamily="18" charset="0"/>
              </a:rPr>
              <a:t> passer på at alle i gruppa sier noe til hvert spørsmål</a:t>
            </a:r>
          </a:p>
          <a:p>
            <a:pPr lvl="0">
              <a:lnSpc>
                <a:spcPct val="115000"/>
              </a:lnSpc>
              <a:tabLst>
                <a:tab pos="457200" algn="l"/>
              </a:tabLst>
            </a:pPr>
            <a:endParaRPr lang="nb-NO" sz="2400" kern="100">
              <a:effectLst/>
              <a:latin typeface="Georgia" panose="02040502050405020303" pitchFamily="18" charset="0"/>
              <a:ea typeface="Calibri" panose="020F0502020204030204" pitchFamily="34" charset="0"/>
              <a:cs typeface="Times New Roman" panose="02020603050405020304" pitchFamily="18" charset="0"/>
            </a:endParaRPr>
          </a:p>
          <a:p>
            <a:pPr lvl="0">
              <a:lnSpc>
                <a:spcPct val="115000"/>
              </a:lnSpc>
              <a:tabLst>
                <a:tab pos="457200" algn="l"/>
              </a:tabLst>
            </a:pPr>
            <a:r>
              <a:rPr lang="nb-NO" sz="2400">
                <a:effectLst/>
                <a:latin typeface="Georgia" panose="02040502050405020303" pitchFamily="18" charset="0"/>
                <a:ea typeface="Calibri" panose="020F0502020204030204" pitchFamily="34" charset="0"/>
                <a:cs typeface="Times New Roman" panose="02020603050405020304" pitchFamily="18" charset="0"/>
              </a:rPr>
              <a:t>Fortsett til alle kort er snakket om</a:t>
            </a:r>
            <a:endParaRPr lang="nb-NO" sz="2400">
              <a:effectLst/>
              <a:latin typeface="Georgia" panose="02040502050405020303" pitchFamily="18" charset="0"/>
            </a:endParaRPr>
          </a:p>
        </p:txBody>
      </p:sp>
      <p:pic>
        <p:nvPicPr>
          <p:cNvPr id="4" name="Plassholder for innhold 4" descr="Et bilde som inneholder tekst, skjermbilde, Font, mønster&#10;&#10;Automatisk generert beskrivelse">
            <a:extLst>
              <a:ext uri="{FF2B5EF4-FFF2-40B4-BE49-F238E27FC236}">
                <a16:creationId xmlns:a16="http://schemas.microsoft.com/office/drawing/2014/main" id="{4C37798D-592D-B282-BA5F-1CFCF3AA1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586" y="1317668"/>
            <a:ext cx="2763157" cy="3871912"/>
          </a:xfrm>
        </p:spPr>
      </p:pic>
    </p:spTree>
    <p:extLst>
      <p:ext uri="{BB962C8B-B14F-4D97-AF65-F5344CB8AC3E}">
        <p14:creationId xmlns:p14="http://schemas.microsoft.com/office/powerpoint/2010/main" val="414851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3CF517-5E69-70E4-4E60-06DDCDCCA772}"/>
              </a:ext>
            </a:extLst>
          </p:cNvPr>
          <p:cNvSpPr txBox="1">
            <a:spLocks/>
          </p:cNvSpPr>
          <p:nvPr/>
        </p:nvSpPr>
        <p:spPr>
          <a:xfrm>
            <a:off x="599281" y="2103437"/>
            <a:ext cx="10993437"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nb-NO" sz="6000" b="1">
                <a:solidFill>
                  <a:schemeClr val="accent1">
                    <a:lumMod val="75000"/>
                  </a:schemeClr>
                </a:solidFill>
                <a:latin typeface="Georgia" panose="02040502050405020303" pitchFamily="18" charset="0"/>
              </a:rPr>
              <a:t>Refleksjonsrunde</a:t>
            </a:r>
          </a:p>
          <a:p>
            <a:pPr algn="ctr"/>
            <a:r>
              <a:rPr lang="nb-NO" sz="6000" b="1">
                <a:solidFill>
                  <a:schemeClr val="accent1">
                    <a:lumMod val="75000"/>
                  </a:schemeClr>
                </a:solidFill>
                <a:latin typeface="Georgia" panose="02040502050405020303" pitchFamily="18" charset="0"/>
              </a:rPr>
              <a:t>i ringen</a:t>
            </a:r>
          </a:p>
        </p:txBody>
      </p:sp>
    </p:spTree>
    <p:extLst>
      <p:ext uri="{BB962C8B-B14F-4D97-AF65-F5344CB8AC3E}">
        <p14:creationId xmlns:p14="http://schemas.microsoft.com/office/powerpoint/2010/main" val="346580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40FE-E8DA-762F-E905-5FF0FEF264E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9240FB-CE24-3ED6-7B9D-7950B8AF3869}"/>
              </a:ext>
            </a:extLst>
          </p:cNvPr>
          <p:cNvSpPr>
            <a:spLocks noGrp="1"/>
          </p:cNvSpPr>
          <p:nvPr>
            <p:ph type="title"/>
          </p:nvPr>
        </p:nvSpPr>
        <p:spPr>
          <a:xfrm>
            <a:off x="582613" y="365125"/>
            <a:ext cx="10993437" cy="866775"/>
          </a:xfrm>
        </p:spPr>
        <p:txBody>
          <a:bodyPr/>
          <a:lstStyle/>
          <a:p>
            <a:pPr algn="ctr"/>
            <a:br>
              <a:rPr lang="nb-NO"/>
            </a:br>
            <a:r>
              <a:rPr lang="nb-NO" sz="6000" b="0">
                <a:solidFill>
                  <a:schemeClr val="accent1"/>
                </a:solidFill>
                <a:hlinkClick r:id="rId3"/>
              </a:rPr>
              <a:t>Alarmtelefonen 116 111</a:t>
            </a:r>
            <a:endParaRPr lang="nb-NO" sz="6000" b="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27688C3-4F83-48E5-7958-016A3EDDD390}"/>
              </a:ext>
            </a:extLst>
          </p:cNvPr>
          <p:cNvPicPr>
            <a:picLocks noGrp="1" noChangeAspect="1"/>
          </p:cNvPicPr>
          <p:nvPr>
            <p:ph idx="1"/>
          </p:nvPr>
        </p:nvPicPr>
        <p:blipFill>
          <a:blip r:embed="rId4"/>
          <a:stretch>
            <a:fillRect/>
          </a:stretch>
        </p:blipFill>
        <p:spPr>
          <a:xfrm>
            <a:off x="2851290" y="2673888"/>
            <a:ext cx="6499214" cy="3426036"/>
          </a:xfrm>
        </p:spPr>
      </p:pic>
    </p:spTree>
    <p:extLst>
      <p:ext uri="{BB962C8B-B14F-4D97-AF65-F5344CB8AC3E}">
        <p14:creationId xmlns:p14="http://schemas.microsoft.com/office/powerpoint/2010/main" val="270223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BE0A268-285E-F54E-0E49-82F2CB12130D}"/>
              </a:ext>
            </a:extLst>
          </p:cNvPr>
          <p:cNvSpPr txBox="1"/>
          <p:nvPr/>
        </p:nvSpPr>
        <p:spPr>
          <a:xfrm>
            <a:off x="2722314" y="2716390"/>
            <a:ext cx="5753528" cy="2246769"/>
          </a:xfrm>
          <a:prstGeom prst="rect">
            <a:avLst/>
          </a:prstGeom>
          <a:noFill/>
        </p:spPr>
        <p:txBody>
          <a:bodyPr wrap="square" lIns="91440" tIns="45720" rIns="91440" bIns="45720" rtlCol="0" anchor="t">
            <a:spAutoFit/>
          </a:bodyPr>
          <a:lstStyle/>
          <a:p>
            <a:r>
              <a:rPr lang="nb-NO" sz="6000">
                <a:solidFill>
                  <a:schemeClr val="accent4">
                    <a:lumMod val="20000"/>
                    <a:lumOff val="80000"/>
                  </a:schemeClr>
                </a:solidFill>
                <a:latin typeface="Georgia"/>
                <a:cs typeface="Calibri"/>
              </a:rPr>
              <a:t>Vi leker! </a:t>
            </a:r>
            <a:endParaRPr lang="en-US" sz="6000">
              <a:solidFill>
                <a:schemeClr val="accent4">
                  <a:lumMod val="20000"/>
                  <a:lumOff val="80000"/>
                </a:schemeClr>
              </a:solidFill>
              <a:latin typeface="Georgia"/>
              <a:cs typeface="Calibri"/>
            </a:endParaRPr>
          </a:p>
          <a:p>
            <a:endParaRPr lang="nb-NO" sz="4400">
              <a:solidFill>
                <a:schemeClr val="accent4">
                  <a:lumMod val="20000"/>
                  <a:lumOff val="80000"/>
                </a:schemeClr>
              </a:solidFill>
              <a:latin typeface="Georgia"/>
              <a:cs typeface="Calibri"/>
            </a:endParaRPr>
          </a:p>
          <a:p>
            <a:endParaRPr lang="nb-NO"/>
          </a:p>
          <a:p>
            <a:endParaRPr lang="nb-NO"/>
          </a:p>
        </p:txBody>
      </p:sp>
      <p:sp>
        <p:nvSpPr>
          <p:cNvPr id="4" name="TekstSylinder 3">
            <a:extLst>
              <a:ext uri="{FF2B5EF4-FFF2-40B4-BE49-F238E27FC236}">
                <a16:creationId xmlns:a16="http://schemas.microsoft.com/office/drawing/2014/main" id="{039DC984-2DAB-D68B-4511-3F216A209EDD}"/>
              </a:ext>
            </a:extLst>
          </p:cNvPr>
          <p:cNvSpPr txBox="1"/>
          <p:nvPr/>
        </p:nvSpPr>
        <p:spPr>
          <a:xfrm>
            <a:off x="2880465" y="3840221"/>
            <a:ext cx="5435600" cy="707886"/>
          </a:xfrm>
          <a:prstGeom prst="rect">
            <a:avLst/>
          </a:prstGeom>
          <a:noFill/>
        </p:spPr>
        <p:txBody>
          <a:bodyPr wrap="square" lIns="91440" tIns="45720" rIns="91440" bIns="45720" rtlCol="0" anchor="t">
            <a:spAutoFit/>
          </a:bodyPr>
          <a:lstStyle/>
          <a:p>
            <a:r>
              <a:rPr lang="nb-NO" sz="4000">
                <a:solidFill>
                  <a:srgbClr val="F7F7FA"/>
                </a:solidFill>
                <a:latin typeface="Georgia"/>
                <a:cs typeface="Calibri"/>
              </a:rPr>
              <a:t>Amøbeleken </a:t>
            </a:r>
            <a:endParaRPr lang="nb-NO" sz="4000">
              <a:solidFill>
                <a:srgbClr val="F7F7FA"/>
              </a:solidFill>
              <a:effectLst/>
              <a:latin typeface="Georgia"/>
              <a:ea typeface="MS Mincho" panose="02020609040205080304" pitchFamily="49" charset="-128"/>
              <a:cs typeface="Calibri"/>
            </a:endParaRPr>
          </a:p>
        </p:txBody>
      </p:sp>
    </p:spTree>
    <p:extLst>
      <p:ext uri="{BB962C8B-B14F-4D97-AF65-F5344CB8AC3E}">
        <p14:creationId xmlns:p14="http://schemas.microsoft.com/office/powerpoint/2010/main" val="701386632"/>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11.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3.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22f19d823de4e98a6c732260000ce145">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98de6ecfc1a5b5b15329f27f3b3645e9"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2.xml><?xml version="1.0" encoding="utf-8"?>
<ds:datastoreItem xmlns:ds="http://schemas.openxmlformats.org/officeDocument/2006/customXml" ds:itemID="{A1C276B6-875B-45C6-8DFF-C750ACEC269B}">
  <ds:schemaRefs>
    <ds:schemaRef ds:uri="http://purl.org/dc/elements/1.1/"/>
    <ds:schemaRef ds:uri="http://www.w3.org/XML/1998/namespace"/>
    <ds:schemaRef ds:uri="b8da453c-6e37-4915-9292-e90fa68e84a7"/>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ee598b89-8811-470d-ad8e-f3a66432fe16"/>
  </ds:schemaRefs>
</ds:datastoreItem>
</file>

<file path=customXml/itemProps3.xml><?xml version="1.0" encoding="utf-8"?>
<ds:datastoreItem xmlns:ds="http://schemas.openxmlformats.org/officeDocument/2006/customXml" ds:itemID="{F82E7671-AF2A-41E2-8FCD-F048C409F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792</Words>
  <Application>Microsoft Office PowerPoint</Application>
  <PresentationFormat>Widescreen</PresentationFormat>
  <Paragraphs>70</Paragraphs>
  <Slides>11</Slides>
  <Notes>9</Notes>
  <HiddenSlides>0</HiddenSlides>
  <MMClips>2</MMClips>
  <ScaleCrop>false</ScaleCrop>
  <HeadingPairs>
    <vt:vector size="6" baseType="variant">
      <vt:variant>
        <vt:lpstr>Brukte skrifter</vt:lpstr>
      </vt:variant>
      <vt:variant>
        <vt:i4>7</vt:i4>
      </vt:variant>
      <vt:variant>
        <vt:lpstr>Tema</vt:lpstr>
      </vt:variant>
      <vt:variant>
        <vt:i4>11</vt:i4>
      </vt:variant>
      <vt:variant>
        <vt:lpstr>Lysbildetitler</vt:lpstr>
      </vt:variant>
      <vt:variant>
        <vt:i4>11</vt:i4>
      </vt:variant>
    </vt:vector>
  </HeadingPairs>
  <TitlesOfParts>
    <vt:vector size="29" baseType="lpstr">
      <vt:lpstr>Arial</vt:lpstr>
      <vt:lpstr>Calibri</vt:lpstr>
      <vt:lpstr>Calibri Light</vt:lpstr>
      <vt:lpstr>Georgia</vt:lpstr>
      <vt:lpstr>Symbol</vt:lpstr>
      <vt:lpstr>Symbol,Sans-Serif</vt:lpstr>
      <vt:lpstr>Times New Roman</vt:lpstr>
      <vt:lpstr>4_Office-tema</vt:lpstr>
      <vt:lpstr>Egendefinert utforming</vt:lpstr>
      <vt:lpstr>5_Office-tema</vt:lpstr>
      <vt:lpstr>3_Office-tema</vt:lpstr>
      <vt:lpstr>6_Office-tema</vt:lpstr>
      <vt:lpstr>7_Office-tema</vt:lpstr>
      <vt:lpstr>8_Office-tema</vt:lpstr>
      <vt:lpstr>9_Office-tema</vt:lpstr>
      <vt:lpstr>10_Office-tema</vt:lpstr>
      <vt:lpstr>6_Office-tema</vt:lpstr>
      <vt:lpstr>3_Office-tema</vt:lpstr>
      <vt:lpstr>Alkohol og drikkepress 7.trinn</vt:lpstr>
      <vt:lpstr>  Inngangsmusikk      </vt:lpstr>
      <vt:lpstr>PowerPoint-presentasjon</vt:lpstr>
      <vt:lpstr>PowerPoint-presentasjon</vt:lpstr>
      <vt:lpstr>Fordele roller på gruppa</vt:lpstr>
      <vt:lpstr>Snakkekort om alkohol</vt:lpstr>
      <vt:lpstr>PowerPoint-presentasjon</vt:lpstr>
      <vt:lpstr> Alarmtelefonen 116 111</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1</cp:revision>
  <dcterms:created xsi:type="dcterms:W3CDTF">2020-02-24T12:22:26Z</dcterms:created>
  <dcterms:modified xsi:type="dcterms:W3CDTF">2026-01-07T11:31:15Z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