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43"/>
  </p:notesMasterIdLst>
  <p:sldIdLst>
    <p:sldId id="261" r:id="rId5"/>
    <p:sldId id="299" r:id="rId6"/>
    <p:sldId id="303" r:id="rId7"/>
    <p:sldId id="274" r:id="rId8"/>
    <p:sldId id="276" r:id="rId9"/>
    <p:sldId id="268" r:id="rId10"/>
    <p:sldId id="304" r:id="rId11"/>
    <p:sldId id="272" r:id="rId12"/>
    <p:sldId id="305" r:id="rId13"/>
    <p:sldId id="292" r:id="rId14"/>
    <p:sldId id="298" r:id="rId15"/>
    <p:sldId id="297" r:id="rId16"/>
    <p:sldId id="302" r:id="rId17"/>
    <p:sldId id="306" r:id="rId18"/>
    <p:sldId id="277" r:id="rId19"/>
    <p:sldId id="278" r:id="rId20"/>
    <p:sldId id="279" r:id="rId21"/>
    <p:sldId id="262" r:id="rId22"/>
    <p:sldId id="280" r:id="rId23"/>
    <p:sldId id="281" r:id="rId24"/>
    <p:sldId id="282" r:id="rId25"/>
    <p:sldId id="283" r:id="rId26"/>
    <p:sldId id="284" r:id="rId27"/>
    <p:sldId id="285" r:id="rId28"/>
    <p:sldId id="286" r:id="rId29"/>
    <p:sldId id="287" r:id="rId30"/>
    <p:sldId id="295" r:id="rId31"/>
    <p:sldId id="288" r:id="rId32"/>
    <p:sldId id="307" r:id="rId33"/>
    <p:sldId id="301" r:id="rId34"/>
    <p:sldId id="289" r:id="rId35"/>
    <p:sldId id="290" r:id="rId36"/>
    <p:sldId id="291" r:id="rId37"/>
    <p:sldId id="293" r:id="rId38"/>
    <p:sldId id="294" r:id="rId39"/>
    <p:sldId id="296" r:id="rId40"/>
    <p:sldId id="267" r:id="rId41"/>
    <p:sldId id="270" r:id="rId4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9"/>
    <p:restoredTop sz="94681"/>
  </p:normalViewPr>
  <p:slideViewPr>
    <p:cSldViewPr snapToGrid="0" snapToObjects="1">
      <p:cViewPr varScale="1">
        <p:scale>
          <a:sx n="63" d="100"/>
          <a:sy n="63" d="100"/>
        </p:scale>
        <p:origin x="200" y="131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6T10:30:10.0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A8E1-F5FF-CA46-ACAB-EEFF3A351F97}" type="datetimeFigureOut">
              <a:rPr lang="nb-NO" smtClean="0"/>
              <a:t>14.09.2025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BACE6-E9A7-4F46-8FE3-FB1A21FE0DB0}" type="slidenum">
              <a:rPr lang="nb-NO" smtClean="0"/>
              <a:t>‹#›</a:t>
            </a:fld>
            <a:endParaRPr lang="nb-NO"/>
          </a:p>
        </p:txBody>
      </p:sp>
    </p:spTree>
    <p:extLst>
      <p:ext uri="{BB962C8B-B14F-4D97-AF65-F5344CB8AC3E}">
        <p14:creationId xmlns:p14="http://schemas.microsoft.com/office/powerpoint/2010/main" val="168421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ECB26A59-CEC2-FC43-BED9-3F2649417466}" type="slidenum">
              <a:rPr lang="nn-NO" smtClean="0"/>
              <a:pPr/>
              <a:t>8</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4840357" y="1570383"/>
            <a:ext cx="689730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5" name="Bilde 4">
            <a:extLst>
              <a:ext uri="{FF2B5EF4-FFF2-40B4-BE49-F238E27FC236}">
                <a16:creationId xmlns:a16="http://schemas.microsoft.com/office/drawing/2014/main" id="{249327AB-4096-274E-8BD2-E53E91183B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6155" y="2963601"/>
            <a:ext cx="4260916" cy="154427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F2BADF0C-849F-DE42-8A47-D9DF03DD48FF}" type="datetime1">
              <a:rPr lang="nb-NO" altLang="x-none" smtClean="0"/>
              <a:t>14.09.2025</a:t>
            </a:fld>
            <a:endParaRPr lang="nb-NO" altLang="x-none"/>
          </a:p>
        </p:txBody>
      </p:sp>
      <p:sp>
        <p:nvSpPr>
          <p:cNvPr id="3" name="Plassholder for bunntekst 4"/>
          <p:cNvSpPr>
            <a:spLocks noGrp="1"/>
          </p:cNvSpPr>
          <p:nvPr>
            <p:ph type="ftr" sz="quarter" idx="11"/>
          </p:nvPr>
        </p:nvSpPr>
        <p:spPr/>
        <p:txBody>
          <a:bodyPr/>
          <a:lstStyle>
            <a:lvl1pPr>
              <a:defRPr/>
            </a:lvl1pPr>
          </a:lstStyle>
          <a:p>
            <a:pPr>
              <a:defRPr/>
            </a:pPr>
            <a:r>
              <a:rPr lang="nb-NO"/>
              <a:t>Psykologspesialist Anne-Kristin Imenes</a:t>
            </a:r>
          </a:p>
        </p:txBody>
      </p:sp>
      <p:sp>
        <p:nvSpPr>
          <p:cNvPr id="4" name="Plassholder for lysbildenummer 5"/>
          <p:cNvSpPr>
            <a:spLocks noGrp="1"/>
          </p:cNvSpPr>
          <p:nvPr>
            <p:ph type="sldNum" sz="quarter" idx="12"/>
          </p:nvPr>
        </p:nvSpPr>
        <p:spPr/>
        <p:txBody>
          <a:bodyPr/>
          <a:lstStyle>
            <a:lvl1pPr>
              <a:defRPr/>
            </a:lvl1pPr>
          </a:lstStyle>
          <a:p>
            <a:pPr>
              <a:defRPr/>
            </a:pPr>
            <a:fld id="{36763098-8BEB-F34C-BAC5-235C56BA7246}" type="slidenum">
              <a:rPr lang="nb-NO" altLang="x-none"/>
              <a:pPr>
                <a:defRPr/>
              </a:pPr>
              <a:t>‹#›</a:t>
            </a:fld>
            <a:endParaRPr lang="nb-NO" altLang="x-none"/>
          </a:p>
        </p:txBody>
      </p:sp>
    </p:spTree>
    <p:extLst>
      <p:ext uri="{BB962C8B-B14F-4D97-AF65-F5344CB8AC3E}">
        <p14:creationId xmlns:p14="http://schemas.microsoft.com/office/powerpoint/2010/main" val="324804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pic>
        <p:nvPicPr>
          <p:cNvPr id="16" name="Bilde 15">
            <a:extLst>
              <a:ext uri="{FF2B5EF4-FFF2-40B4-BE49-F238E27FC236}">
                <a16:creationId xmlns:a16="http://schemas.microsoft.com/office/drawing/2014/main" id="{E80D3680-5659-9640-B55E-E77ED89A1F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277500" y="5881949"/>
            <a:ext cx="657815" cy="761108"/>
          </a:xfrm>
          <a:prstGeom prst="rect">
            <a:avLst/>
          </a:prstGeom>
        </p:spPr>
      </p:pic>
    </p:spTree>
    <p:extLst>
      <p:ext uri="{BB962C8B-B14F-4D97-AF65-F5344CB8AC3E}">
        <p14:creationId xmlns:p14="http://schemas.microsoft.com/office/powerpoint/2010/main" val="24318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3CFB99D-05AF-734E-925B-ABB8A964B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6686" y="589077"/>
            <a:ext cx="3918077" cy="6268923"/>
          </a:xfrm>
          <a:prstGeom prst="rect">
            <a:avLst/>
          </a:prstGeom>
        </p:spPr>
      </p:pic>
      <p:pic>
        <p:nvPicPr>
          <p:cNvPr id="12" name="Bilde 11">
            <a:extLst>
              <a:ext uri="{FF2B5EF4-FFF2-40B4-BE49-F238E27FC236}">
                <a16:creationId xmlns:a16="http://schemas.microsoft.com/office/drawing/2014/main" id="{61202A67-50F1-C64B-AE25-EE1B0D631EF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326580" y="3553910"/>
            <a:ext cx="4260916" cy="1544278"/>
          </a:xfrm>
          <a:prstGeom prst="rect">
            <a:avLst/>
          </a:prstGeom>
        </p:spPr>
      </p:pic>
      <p:pic>
        <p:nvPicPr>
          <p:cNvPr id="13" name="Bilde 12">
            <a:extLst>
              <a:ext uri="{FF2B5EF4-FFF2-40B4-BE49-F238E27FC236}">
                <a16:creationId xmlns:a16="http://schemas.microsoft.com/office/drawing/2014/main" id="{7F152746-8CBF-0946-BA45-09430BE9FBA4}"/>
              </a:ext>
            </a:extLst>
          </p:cNvPr>
          <p:cNvPicPr>
            <a:picLocks noChangeAspect="1"/>
          </p:cNvPicPr>
          <p:nvPr userDrawn="1"/>
        </p:nvPicPr>
        <p:blipFill>
          <a:blip r:embed="rId4"/>
          <a:srcRect/>
          <a:stretch/>
        </p:blipFill>
        <p:spPr>
          <a:xfrm>
            <a:off x="4804549" y="1306121"/>
            <a:ext cx="2602780" cy="3011480"/>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DFAB4B2-1FB1-7E4C-B4FD-5AC3616B31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5" name="Bilde 4">
            <a:extLst>
              <a:ext uri="{FF2B5EF4-FFF2-40B4-BE49-F238E27FC236}">
                <a16:creationId xmlns:a16="http://schemas.microsoft.com/office/drawing/2014/main" id="{DC0DEB60-5521-F142-A327-006B296EA8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2277" y="550237"/>
            <a:ext cx="3259281" cy="6307763"/>
          </a:xfrm>
          <a:prstGeom prst="rect">
            <a:avLst/>
          </a:prstGeom>
        </p:spPr>
      </p:pic>
      <p:pic>
        <p:nvPicPr>
          <p:cNvPr id="6" name="Bilde 5">
            <a:extLst>
              <a:ext uri="{FF2B5EF4-FFF2-40B4-BE49-F238E27FC236}">
                <a16:creationId xmlns:a16="http://schemas.microsoft.com/office/drawing/2014/main" id="{8E5F63EF-120F-A145-8C9D-5E40B33BB2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1813" y="705678"/>
            <a:ext cx="3195046" cy="6152322"/>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pic>
        <p:nvPicPr>
          <p:cNvPr id="16" name="Bilde 15">
            <a:extLst>
              <a:ext uri="{FF2B5EF4-FFF2-40B4-BE49-F238E27FC236}">
                <a16:creationId xmlns:a16="http://schemas.microsoft.com/office/drawing/2014/main" id="{E80D3680-5659-9640-B55E-E77ED89A1F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277500" y="5881949"/>
            <a:ext cx="657815" cy="761108"/>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1949"/>
            <a:ext cx="657815" cy="761108"/>
          </a:xfrm>
          <a:prstGeom prst="rect">
            <a:avLst/>
          </a:prstGeom>
        </p:spPr>
      </p:pic>
      <p:pic>
        <p:nvPicPr>
          <p:cNvPr id="3" name="Bilde 2">
            <a:extLst>
              <a:ext uri="{FF2B5EF4-FFF2-40B4-BE49-F238E27FC236}">
                <a16:creationId xmlns:a16="http://schemas.microsoft.com/office/drawing/2014/main" id="{19C5460A-0C84-194C-A71F-E763E6E345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1767" y="1152939"/>
            <a:ext cx="5236864" cy="5705061"/>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55749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20586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570AA7A-A6CA-2A4E-965F-F3ED45885C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7" name="Bilde 6">
            <a:extLst>
              <a:ext uri="{FF2B5EF4-FFF2-40B4-BE49-F238E27FC236}">
                <a16:creationId xmlns:a16="http://schemas.microsoft.com/office/drawing/2014/main" id="{E3E7739F-6E9E-B54E-9BEC-83DAF5E866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4764" y="487517"/>
            <a:ext cx="3197363" cy="6156783"/>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92"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a:extLst>
              <a:ext uri="{FF2B5EF4-FFF2-40B4-BE49-F238E27FC236}">
                <a16:creationId xmlns:a16="http://schemas.microsoft.com/office/drawing/2014/main" id="{EE697714-7FC8-FD4C-AEA4-BBB7502D444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 id="2147483690"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B4D8A21-200E-0244-A23A-5614E6706B0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jpe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udir.no/nullmobbing/" TargetMode="External"/><Relationship Id="rId2" Type="http://schemas.openxmlformats.org/officeDocument/2006/relationships/hyperlink" Target="https://lovdata.no/dokument/NL/lov/2023-06-09-30/KAPITTEL_4-3#KAPITTEL_4-3" TargetMode="Externa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4840357" y="1570382"/>
            <a:ext cx="5408543" cy="3192117"/>
          </a:xfrm>
        </p:spPr>
        <p:txBody>
          <a:bodyPr/>
          <a:lstStyle/>
          <a:p>
            <a:r>
              <a:rPr lang="nb-NO" dirty="0"/>
              <a:t>Skolestart</a:t>
            </a:r>
            <a:br>
              <a:rPr lang="nb-NO" dirty="0"/>
            </a:br>
            <a:r>
              <a:rPr lang="nb-NO" dirty="0"/>
              <a:t>Godt skolemiljø</a:t>
            </a:r>
            <a:br>
              <a:rPr lang="nb-NO" dirty="0"/>
            </a:br>
            <a:br>
              <a:rPr lang="nb-NO" dirty="0"/>
            </a:br>
            <a:r>
              <a:rPr lang="nb-NO" sz="2400" dirty="0"/>
              <a:t>Revidert 2025</a:t>
            </a:r>
            <a:endParaRPr lang="nb-NO" dirty="0"/>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9D62AD-4416-954D-A9F1-0D3A12367310}"/>
              </a:ext>
            </a:extLst>
          </p:cNvPr>
          <p:cNvSpPr>
            <a:spLocks noGrp="1"/>
          </p:cNvSpPr>
          <p:nvPr>
            <p:ph type="title"/>
          </p:nvPr>
        </p:nvSpPr>
        <p:spPr/>
        <p:txBody>
          <a:bodyPr>
            <a:normAutofit/>
          </a:bodyPr>
          <a:lstStyle/>
          <a:p>
            <a:r>
              <a:rPr lang="nb-NO" dirty="0"/>
              <a:t>NAVNELEK MED BALLONGER</a:t>
            </a:r>
          </a:p>
        </p:txBody>
      </p:sp>
      <p:sp>
        <p:nvSpPr>
          <p:cNvPr id="3" name="Plassholder for innhold 2">
            <a:extLst>
              <a:ext uri="{FF2B5EF4-FFF2-40B4-BE49-F238E27FC236}">
                <a16:creationId xmlns:a16="http://schemas.microsoft.com/office/drawing/2014/main" id="{93E534B7-3BCF-A74D-B228-E92CB5238ED5}"/>
              </a:ext>
            </a:extLst>
          </p:cNvPr>
          <p:cNvSpPr>
            <a:spLocks noGrp="1"/>
          </p:cNvSpPr>
          <p:nvPr>
            <p:ph idx="1"/>
          </p:nvPr>
        </p:nvSpPr>
        <p:spPr/>
        <p:txBody>
          <a:bodyPr>
            <a:normAutofit fontScale="92500"/>
          </a:bodyPr>
          <a:lstStyle/>
          <a:p>
            <a:r>
              <a:rPr lang="nb-NO" dirty="0"/>
              <a:t>Del klassen i tre grupper. Ingen velger selv.</a:t>
            </a:r>
          </a:p>
          <a:p>
            <a:r>
              <a:rPr lang="nb-NO" dirty="0"/>
              <a:t>Rydd unna pulter og stoler som kan komme i veien. </a:t>
            </a:r>
          </a:p>
          <a:p>
            <a:r>
              <a:rPr lang="nb-NO" dirty="0"/>
              <a:t>Lærer demonstrerer leken: Lærer sier ett navn og slår ballongen opp i luften. Personen med navnet må skyndte seg å slå ballongen og si et nytt navn før ballongen faller treffer bakken. Det er om å gjøre å holde ballongen i luften. </a:t>
            </a:r>
          </a:p>
          <a:p>
            <a:r>
              <a:rPr lang="nb-NO" dirty="0"/>
              <a:t>Navnene må ropes høyt. </a:t>
            </a:r>
            <a:r>
              <a:rPr lang="nb-NO" b="1" dirty="0"/>
              <a:t>Du har ansvar for å si de fem navnene som er etter deg i klasselisten.</a:t>
            </a:r>
            <a:r>
              <a:rPr lang="nb-NO" dirty="0"/>
              <a:t> Det er ikke lov å gjenta samme navn eller si et navn som nettopp er blitt sagt. Alle navn skal nevnes like mye.</a:t>
            </a:r>
          </a:p>
          <a:p>
            <a:r>
              <a:rPr lang="nb-NO" dirty="0"/>
              <a:t>Til slutt leker hele klassen sammen med flere ballonger i luften samtidig.</a:t>
            </a:r>
          </a:p>
          <a:p>
            <a:pPr marL="0" indent="0">
              <a:buNone/>
            </a:pPr>
            <a:endParaRPr lang="nb-NO" dirty="0"/>
          </a:p>
          <a:p>
            <a:endParaRPr lang="nb-NO" dirty="0"/>
          </a:p>
        </p:txBody>
      </p:sp>
    </p:spTree>
    <p:extLst>
      <p:ext uri="{BB962C8B-B14F-4D97-AF65-F5344CB8AC3E}">
        <p14:creationId xmlns:p14="http://schemas.microsoft.com/office/powerpoint/2010/main" val="9401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C31623-FF0A-C7D9-FACC-CA86098487C4}"/>
              </a:ext>
            </a:extLst>
          </p:cNvPr>
          <p:cNvSpPr>
            <a:spLocks noGrp="1"/>
          </p:cNvSpPr>
          <p:nvPr>
            <p:ph type="title"/>
          </p:nvPr>
        </p:nvSpPr>
        <p:spPr/>
        <p:txBody>
          <a:bodyPr/>
          <a:lstStyle/>
          <a:p>
            <a:r>
              <a:rPr lang="nb-NO" dirty="0"/>
              <a:t>TELLE TIL 20</a:t>
            </a:r>
          </a:p>
        </p:txBody>
      </p:sp>
      <p:sp>
        <p:nvSpPr>
          <p:cNvPr id="3" name="Plassholder for innhold 2">
            <a:extLst>
              <a:ext uri="{FF2B5EF4-FFF2-40B4-BE49-F238E27FC236}">
                <a16:creationId xmlns:a16="http://schemas.microsoft.com/office/drawing/2014/main" id="{F7DA9268-303A-FF5D-5AC7-64CB1A0A3EAB}"/>
              </a:ext>
            </a:extLst>
          </p:cNvPr>
          <p:cNvSpPr>
            <a:spLocks noGrp="1"/>
          </p:cNvSpPr>
          <p:nvPr>
            <p:ph idx="1"/>
          </p:nvPr>
        </p:nvSpPr>
        <p:spPr/>
        <p:txBody>
          <a:bodyPr/>
          <a:lstStyle/>
          <a:p>
            <a:r>
              <a:rPr lang="nb-NO" dirty="0"/>
              <a:t>Del klassen i to grupper. Stå i to sirkler.</a:t>
            </a:r>
          </a:p>
          <a:p>
            <a:r>
              <a:rPr lang="nb-NO" dirty="0"/>
              <a:t>Målet er at gruppene skal telle fra 1-20, men ikke følge runden.  </a:t>
            </a:r>
          </a:p>
          <a:p>
            <a:r>
              <a:rPr lang="nb-NO" dirty="0"/>
              <a:t>Hvem som helst kan rope ut det neste tallet, men hvis to personer roper samtidig må man starte på nytt. </a:t>
            </a:r>
          </a:p>
          <a:p>
            <a:r>
              <a:rPr lang="nb-NO" dirty="0"/>
              <a:t>Hvilke gruppe kommer først til 20?</a:t>
            </a:r>
          </a:p>
          <a:p>
            <a:endParaRPr lang="nb-NO" dirty="0"/>
          </a:p>
        </p:txBody>
      </p:sp>
    </p:spTree>
    <p:extLst>
      <p:ext uri="{BB962C8B-B14F-4D97-AF65-F5344CB8AC3E}">
        <p14:creationId xmlns:p14="http://schemas.microsoft.com/office/powerpoint/2010/main" val="217771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30DE07-473A-E4E8-2F5D-E993F617E2A4}"/>
              </a:ext>
            </a:extLst>
          </p:cNvPr>
          <p:cNvSpPr>
            <a:spLocks noGrp="1"/>
          </p:cNvSpPr>
          <p:nvPr>
            <p:ph type="title"/>
          </p:nvPr>
        </p:nvSpPr>
        <p:spPr/>
        <p:txBody>
          <a:bodyPr/>
          <a:lstStyle/>
          <a:p>
            <a:r>
              <a:rPr lang="nb-NO" dirty="0"/>
              <a:t>DIRIGENTEN</a:t>
            </a:r>
          </a:p>
        </p:txBody>
      </p:sp>
      <p:sp>
        <p:nvSpPr>
          <p:cNvPr id="3" name="Plassholder for innhold 2">
            <a:extLst>
              <a:ext uri="{FF2B5EF4-FFF2-40B4-BE49-F238E27FC236}">
                <a16:creationId xmlns:a16="http://schemas.microsoft.com/office/drawing/2014/main" id="{C4A45662-58B1-B1CB-B3F7-DC3DDB23F088}"/>
              </a:ext>
            </a:extLst>
          </p:cNvPr>
          <p:cNvSpPr>
            <a:spLocks noGrp="1"/>
          </p:cNvSpPr>
          <p:nvPr>
            <p:ph idx="1"/>
          </p:nvPr>
        </p:nvSpPr>
        <p:spPr/>
        <p:txBody>
          <a:bodyPr>
            <a:normAutofit fontScale="77500" lnSpcReduction="20000"/>
          </a:bodyPr>
          <a:lstStyle/>
          <a:p>
            <a:r>
              <a:rPr lang="nb-NO" dirty="0"/>
              <a:t>Velg en elev som har lyst til å være «detektiv». Denne eleven går ut av klasserommet mens dere velger en annen elev til «dirigent».</a:t>
            </a:r>
          </a:p>
          <a:p>
            <a:r>
              <a:rPr lang="nb-NO" dirty="0"/>
              <a:t>Gruppen skal gjøre det samme som dirigenten, så synkront som mulig, og uten å se på dirigenten. Alle må følge dirigenten, helt likt og på samme tid. Dirigenten begynner for eksempel å klappe, og da må alle klappe i samme takt. Så endrer dirigenten bevegelse, nå skal alle slå seg på knærne, eller vinke, hinke, snurre, hoppe sov. </a:t>
            </a:r>
          </a:p>
          <a:p>
            <a:r>
              <a:rPr lang="nb-NO" dirty="0"/>
              <a:t>Detektiven blir hentet inn og skal stå i midten. Klarer detektiven å finne ut hvem som er dirigenten? Dirigenten endrer hele tiden hva de andre skal gjøre, men prøver å gjøre det diskret og forsiktig, så ikke detektiven oppdager det. De andre i ringen gjør lurt i å ikke se på dirigenten mer enn nødvendig. Detektiven har uendelig sjanser til å gjette.</a:t>
            </a:r>
          </a:p>
          <a:p>
            <a:pPr marL="0" indent="0">
              <a:buNone/>
            </a:pPr>
            <a:endParaRPr lang="nb-NO" dirty="0"/>
          </a:p>
          <a:p>
            <a:r>
              <a:rPr lang="nb-NO" b="1" dirty="0"/>
              <a:t>Tips: Del klassen i to eller tre grupper før du prøver leken i full klasse. Med færre i gruppen kan flere få prøve seg i rollen som dirigent og detektiv.</a:t>
            </a:r>
            <a:endParaRPr lang="nb-NO" dirty="0"/>
          </a:p>
          <a:p>
            <a:endParaRPr lang="nb-NO" dirty="0"/>
          </a:p>
        </p:txBody>
      </p:sp>
    </p:spTree>
    <p:extLst>
      <p:ext uri="{BB962C8B-B14F-4D97-AF65-F5344CB8AC3E}">
        <p14:creationId xmlns:p14="http://schemas.microsoft.com/office/powerpoint/2010/main" val="176153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6B82-DE49-9DB8-7FEE-6C7B139AC6C5}"/>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B44696C4-4426-3EC5-9926-D66BC5B2E046}"/>
              </a:ext>
            </a:extLst>
          </p:cNvPr>
          <p:cNvSpPr txBox="1"/>
          <p:nvPr/>
        </p:nvSpPr>
        <p:spPr>
          <a:xfrm>
            <a:off x="7438179" y="2243886"/>
            <a:ext cx="4055790" cy="1107996"/>
          </a:xfrm>
          <a:prstGeom prst="rect">
            <a:avLst/>
          </a:prstGeom>
          <a:noFill/>
        </p:spPr>
        <p:txBody>
          <a:bodyPr wrap="none" rtlCol="0">
            <a:spAutoFit/>
          </a:bodyPr>
          <a:lstStyle/>
          <a:p>
            <a:r>
              <a:rPr lang="nb-NO" sz="6600" b="1" dirty="0">
                <a:solidFill>
                  <a:schemeClr val="bg1"/>
                </a:solidFill>
              </a:rPr>
              <a:t>OPPGAVER</a:t>
            </a:r>
          </a:p>
        </p:txBody>
      </p:sp>
    </p:spTree>
    <p:extLst>
      <p:ext uri="{BB962C8B-B14F-4D97-AF65-F5344CB8AC3E}">
        <p14:creationId xmlns:p14="http://schemas.microsoft.com/office/powerpoint/2010/main" val="360377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B570-D75D-71AF-5B2F-E6BEDAF60E3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A7314E0-82A4-3D64-50C6-8D3186524BFF}"/>
              </a:ext>
            </a:extLst>
          </p:cNvPr>
          <p:cNvSpPr>
            <a:spLocks noGrp="1"/>
          </p:cNvSpPr>
          <p:nvPr>
            <p:ph type="title"/>
          </p:nvPr>
        </p:nvSpPr>
        <p:spPr>
          <a:xfrm>
            <a:off x="592859" y="1003156"/>
            <a:ext cx="9352419" cy="2852737"/>
          </a:xfrm>
        </p:spPr>
        <p:txBody>
          <a:bodyPr anchor="b">
            <a:normAutofit/>
          </a:bodyPr>
          <a:lstStyle/>
          <a:p>
            <a:r>
              <a:rPr lang="nb-NO" dirty="0"/>
              <a:t>LINE UP</a:t>
            </a:r>
            <a:endParaRPr lang="nb-NO"/>
          </a:p>
        </p:txBody>
      </p:sp>
      <p:sp>
        <p:nvSpPr>
          <p:cNvPr id="3" name="Plassholder for innhold 2">
            <a:extLst>
              <a:ext uri="{FF2B5EF4-FFF2-40B4-BE49-F238E27FC236}">
                <a16:creationId xmlns:a16="http://schemas.microsoft.com/office/drawing/2014/main" id="{8A282A14-04DA-FEE4-9E57-024BE183813C}"/>
              </a:ext>
            </a:extLst>
          </p:cNvPr>
          <p:cNvSpPr>
            <a:spLocks noGrp="1"/>
          </p:cNvSpPr>
          <p:nvPr>
            <p:ph type="body" idx="1"/>
          </p:nvPr>
        </p:nvSpPr>
        <p:spPr>
          <a:xfrm>
            <a:off x="592859" y="3882881"/>
            <a:ext cx="9352418" cy="1500187"/>
          </a:xfrm>
        </p:spPr>
        <p:txBody>
          <a:bodyPr>
            <a:normAutofit/>
          </a:bodyPr>
          <a:lstStyle/>
          <a:p>
            <a:pPr marL="0" indent="0">
              <a:buNone/>
            </a:pPr>
            <a:r>
              <a:rPr lang="nb-NO" sz="2000" dirty="0"/>
              <a:t>Still dere opp på en rekke etter når du stod opp i dag. Vis med fingrene.</a:t>
            </a:r>
          </a:p>
          <a:p>
            <a:pPr marL="0" indent="0">
              <a:buNone/>
            </a:pPr>
            <a:endParaRPr lang="nb-NO" sz="2000" dirty="0"/>
          </a:p>
          <a:p>
            <a:pPr marL="0" indent="0">
              <a:buNone/>
            </a:pPr>
            <a:r>
              <a:rPr lang="nb-NO" sz="2000" dirty="0"/>
              <a:t>Alle får så et tall, ved å telle til 6 (om dere er 25 i klassen), slik at det dannes </a:t>
            </a:r>
            <a:r>
              <a:rPr lang="nb-NO" sz="2000" b="1" dirty="0"/>
              <a:t>grupper med 4</a:t>
            </a:r>
            <a:r>
              <a:rPr lang="nb-NO" sz="2000" dirty="0"/>
              <a:t> i hver</a:t>
            </a:r>
          </a:p>
        </p:txBody>
      </p:sp>
    </p:spTree>
    <p:extLst>
      <p:ext uri="{BB962C8B-B14F-4D97-AF65-F5344CB8AC3E}">
        <p14:creationId xmlns:p14="http://schemas.microsoft.com/office/powerpoint/2010/main" val="110831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EEF97C-5181-354A-BE47-F6A1A133D754}"/>
              </a:ext>
            </a:extLst>
          </p:cNvPr>
          <p:cNvSpPr>
            <a:spLocks noGrp="1"/>
          </p:cNvSpPr>
          <p:nvPr>
            <p:ph type="title"/>
          </p:nvPr>
        </p:nvSpPr>
        <p:spPr/>
        <p:txBody>
          <a:bodyPr/>
          <a:lstStyle/>
          <a:p>
            <a:r>
              <a:rPr lang="nb-NO" dirty="0"/>
              <a:t>Samarbeidslæring</a:t>
            </a:r>
          </a:p>
        </p:txBody>
      </p:sp>
      <p:sp>
        <p:nvSpPr>
          <p:cNvPr id="3" name="Plassholder for innhold 2">
            <a:extLst>
              <a:ext uri="{FF2B5EF4-FFF2-40B4-BE49-F238E27FC236}">
                <a16:creationId xmlns:a16="http://schemas.microsoft.com/office/drawing/2014/main" id="{01293901-2C31-B042-B0F1-78DB1092F1AF}"/>
              </a:ext>
            </a:extLst>
          </p:cNvPr>
          <p:cNvSpPr>
            <a:spLocks noGrp="1"/>
          </p:cNvSpPr>
          <p:nvPr>
            <p:ph idx="1"/>
          </p:nvPr>
        </p:nvSpPr>
        <p:spPr/>
        <p:txBody>
          <a:bodyPr>
            <a:normAutofit fontScale="55000" lnSpcReduction="20000"/>
          </a:bodyPr>
          <a:lstStyle/>
          <a:p>
            <a:pPr marL="0" indent="0">
              <a:buNone/>
            </a:pPr>
            <a:r>
              <a:rPr lang="nb-NO" sz="3800" dirty="0"/>
              <a:t>Hvordan kan du være en proff gruppedeltaker som hjelper gruppen din til å fungere godt? </a:t>
            </a:r>
          </a:p>
          <a:p>
            <a:pPr marL="0" indent="0">
              <a:buNone/>
            </a:pPr>
            <a:r>
              <a:rPr lang="nb-NO" sz="4400" b="1" dirty="0">
                <a:solidFill>
                  <a:schemeClr val="tx1"/>
                </a:solidFill>
              </a:rPr>
              <a:t>Her er proff-tipsene for god gruppeprosess:</a:t>
            </a:r>
          </a:p>
          <a:p>
            <a:pPr marL="0" indent="0">
              <a:buNone/>
            </a:pPr>
            <a:r>
              <a:rPr lang="nb-NO" dirty="0"/>
              <a:t> </a:t>
            </a:r>
          </a:p>
          <a:p>
            <a:pPr lvl="0"/>
            <a:r>
              <a:rPr lang="nb-NO" dirty="0"/>
              <a:t>Å lytte oppmerksomt</a:t>
            </a:r>
          </a:p>
          <a:p>
            <a:pPr lvl="0"/>
            <a:r>
              <a:rPr lang="nb-NO" dirty="0"/>
              <a:t>Å anerkjenne andre, også gjennom nonverbal kommunikasjon</a:t>
            </a:r>
          </a:p>
          <a:p>
            <a:pPr lvl="0"/>
            <a:r>
              <a:rPr lang="nb-NO" dirty="0"/>
              <a:t>Å kunne gjengi andres tanker </a:t>
            </a:r>
          </a:p>
          <a:p>
            <a:pPr lvl="0"/>
            <a:r>
              <a:rPr lang="nb-NO" dirty="0"/>
              <a:t>Å gi hverandre støttende og bekreftende kommentarer</a:t>
            </a:r>
          </a:p>
          <a:p>
            <a:pPr lvl="0"/>
            <a:r>
              <a:rPr lang="nb-NO" dirty="0"/>
              <a:t>Å vente på din tur til å snakke</a:t>
            </a:r>
          </a:p>
          <a:p>
            <a:pPr lvl="0"/>
            <a:r>
              <a:rPr lang="nb-NO" dirty="0"/>
              <a:t>Å øve på å oppsummere</a:t>
            </a:r>
          </a:p>
          <a:p>
            <a:pPr lvl="0"/>
            <a:r>
              <a:rPr lang="nb-NO" dirty="0"/>
              <a:t>Å øve på å komme frem til en felles uttalelse</a:t>
            </a:r>
          </a:p>
          <a:p>
            <a:pPr lvl="0"/>
            <a:r>
              <a:rPr lang="nb-NO" dirty="0"/>
              <a:t>Å bytte på å lede en gruppe</a:t>
            </a:r>
          </a:p>
          <a:p>
            <a:pPr lvl="0"/>
            <a:r>
              <a:rPr lang="nb-NO" dirty="0"/>
              <a:t>Å bytte på legge frem fra en gruppe</a:t>
            </a:r>
          </a:p>
          <a:p>
            <a:endParaRPr lang="nb-NO" dirty="0"/>
          </a:p>
        </p:txBody>
      </p:sp>
    </p:spTree>
    <p:extLst>
      <p:ext uri="{BB962C8B-B14F-4D97-AF65-F5344CB8AC3E}">
        <p14:creationId xmlns:p14="http://schemas.microsoft.com/office/powerpoint/2010/main" val="84617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CE8F71-FE2D-9B44-9D69-EDD8B297D49E}"/>
              </a:ext>
            </a:extLst>
          </p:cNvPr>
          <p:cNvSpPr>
            <a:spLocks noGrp="1"/>
          </p:cNvSpPr>
          <p:nvPr>
            <p:ph type="title"/>
          </p:nvPr>
        </p:nvSpPr>
        <p:spPr/>
        <p:txBody>
          <a:bodyPr/>
          <a:lstStyle/>
          <a:p>
            <a:r>
              <a:rPr lang="nb-NO" dirty="0"/>
              <a:t>Rollefordeling</a:t>
            </a:r>
          </a:p>
        </p:txBody>
      </p:sp>
      <p:sp>
        <p:nvSpPr>
          <p:cNvPr id="3" name="Plassholder for innhold 2">
            <a:extLst>
              <a:ext uri="{FF2B5EF4-FFF2-40B4-BE49-F238E27FC236}">
                <a16:creationId xmlns:a16="http://schemas.microsoft.com/office/drawing/2014/main" id="{FA40B683-4FA0-AB40-8694-B8F1A792B95B}"/>
              </a:ext>
            </a:extLst>
          </p:cNvPr>
          <p:cNvSpPr>
            <a:spLocks noGrp="1"/>
          </p:cNvSpPr>
          <p:nvPr>
            <p:ph idx="1"/>
          </p:nvPr>
        </p:nvSpPr>
        <p:spPr/>
        <p:txBody>
          <a:bodyPr/>
          <a:lstStyle/>
          <a:p>
            <a:pPr marL="0" indent="0">
              <a:buNone/>
            </a:pPr>
            <a:r>
              <a:rPr lang="nb-NO" dirty="0"/>
              <a:t>En gruppe består optimalt av </a:t>
            </a:r>
            <a:r>
              <a:rPr lang="nb-NO" b="1" dirty="0">
                <a:solidFill>
                  <a:schemeClr val="tx1"/>
                </a:solidFill>
              </a:rPr>
              <a:t>fire personer. </a:t>
            </a:r>
          </a:p>
          <a:p>
            <a:pPr marL="0" indent="0">
              <a:buNone/>
            </a:pPr>
            <a:r>
              <a:rPr lang="nb-NO" dirty="0"/>
              <a:t>Gruppene bør endres for hver samling, så alle kan få snakket med alle, så ofte som mulig. </a:t>
            </a:r>
          </a:p>
          <a:p>
            <a:pPr marL="0" indent="0">
              <a:buNone/>
            </a:pPr>
            <a:r>
              <a:rPr lang="nb-NO" dirty="0"/>
              <a:t> </a:t>
            </a:r>
          </a:p>
          <a:p>
            <a:pPr marL="0" indent="0">
              <a:buNone/>
            </a:pPr>
            <a:r>
              <a:rPr lang="nb-NO" dirty="0"/>
              <a:t>Hver person bør få en rolle: </a:t>
            </a:r>
          </a:p>
          <a:p>
            <a:pPr marL="0" indent="0">
              <a:buNone/>
            </a:pPr>
            <a:r>
              <a:rPr lang="nb-NO" b="1" dirty="0">
                <a:solidFill>
                  <a:schemeClr val="tx1"/>
                </a:solidFill>
              </a:rPr>
              <a:t>1. ordstyrer,</a:t>
            </a:r>
            <a:r>
              <a:rPr lang="nb-NO" dirty="0"/>
              <a:t> 2. </a:t>
            </a:r>
            <a:r>
              <a:rPr lang="nb-NO" b="1" dirty="0">
                <a:solidFill>
                  <a:schemeClr val="tx1"/>
                </a:solidFill>
              </a:rPr>
              <a:t>sekretær</a:t>
            </a:r>
            <a:r>
              <a:rPr lang="nb-NO" dirty="0"/>
              <a:t>, 3. </a:t>
            </a:r>
            <a:r>
              <a:rPr lang="nb-NO" b="1" dirty="0">
                <a:solidFill>
                  <a:schemeClr val="tx1"/>
                </a:solidFill>
              </a:rPr>
              <a:t>talsperson</a:t>
            </a:r>
            <a:r>
              <a:rPr lang="nb-NO" dirty="0"/>
              <a:t> og 4. </a:t>
            </a:r>
            <a:r>
              <a:rPr lang="nb-NO" b="1" dirty="0">
                <a:solidFill>
                  <a:schemeClr val="tx1"/>
                </a:solidFill>
              </a:rPr>
              <a:t>praktisk ansvarlig</a:t>
            </a:r>
            <a:endParaRPr lang="nb-NO" dirty="0"/>
          </a:p>
        </p:txBody>
      </p:sp>
    </p:spTree>
    <p:extLst>
      <p:ext uri="{BB962C8B-B14F-4D97-AF65-F5344CB8AC3E}">
        <p14:creationId xmlns:p14="http://schemas.microsoft.com/office/powerpoint/2010/main" val="304902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054AE-BEA7-DE40-8C1D-255AD77B36D4}"/>
              </a:ext>
            </a:extLst>
          </p:cNvPr>
          <p:cNvSpPr>
            <a:spLocks noGrp="1"/>
          </p:cNvSpPr>
          <p:nvPr>
            <p:ph type="title"/>
          </p:nvPr>
        </p:nvSpPr>
        <p:spPr/>
        <p:txBody>
          <a:bodyPr>
            <a:normAutofit/>
          </a:bodyPr>
          <a:lstStyle/>
          <a:p>
            <a:r>
              <a:rPr lang="nb-NO" dirty="0"/>
              <a:t>Gruppeoppgave 1: Nå skal vi øve på profftipsene for gruppeprosess</a:t>
            </a:r>
          </a:p>
        </p:txBody>
      </p:sp>
      <p:sp>
        <p:nvSpPr>
          <p:cNvPr id="3" name="Plassholder for innhold 2">
            <a:extLst>
              <a:ext uri="{FF2B5EF4-FFF2-40B4-BE49-F238E27FC236}">
                <a16:creationId xmlns:a16="http://schemas.microsoft.com/office/drawing/2014/main" id="{9B3B3E7B-D3FF-9445-819C-3C74F3EEE454}"/>
              </a:ext>
            </a:extLst>
          </p:cNvPr>
          <p:cNvSpPr>
            <a:spLocks noGrp="1"/>
          </p:cNvSpPr>
          <p:nvPr>
            <p:ph idx="1"/>
          </p:nvPr>
        </p:nvSpPr>
        <p:spPr>
          <a:xfrm>
            <a:off x="507461" y="2027644"/>
            <a:ext cx="10993584" cy="3899766"/>
          </a:xfrm>
        </p:spPr>
        <p:txBody>
          <a:bodyPr>
            <a:normAutofit/>
          </a:bodyPr>
          <a:lstStyle/>
          <a:p>
            <a:r>
              <a:rPr lang="nb-NO" b="1" dirty="0">
                <a:solidFill>
                  <a:schemeClr val="accent5"/>
                </a:solidFill>
              </a:rPr>
              <a:t>Tre-trinns intervju: Hva liker du å gjøre i fritiden?</a:t>
            </a:r>
            <a:endParaRPr lang="nb-NO" dirty="0">
              <a:solidFill>
                <a:schemeClr val="accent5"/>
              </a:solidFill>
            </a:endParaRPr>
          </a:p>
          <a:p>
            <a:pPr lvl="0"/>
            <a:r>
              <a:rPr lang="nb-NO" dirty="0"/>
              <a:t>Ordstyrer intervjuer talsperson, og sekretær intervjuer praktisk ansvarlig: </a:t>
            </a:r>
            <a:r>
              <a:rPr lang="nb-NO" b="1" dirty="0"/>
              <a:t>”Fortell  om noe du liker å gjøre på fritiden”. </a:t>
            </a:r>
            <a:r>
              <a:rPr lang="nb-NO" dirty="0"/>
              <a:t>Deretter bytter dere rolle og intervjuer med samme spørsmål.</a:t>
            </a:r>
          </a:p>
          <a:p>
            <a:pPr lvl="0"/>
            <a:r>
              <a:rPr lang="nb-NO" dirty="0"/>
              <a:t>Husk at du skal kunne gjenfortelle på en god måte det du har fått vite om den andre</a:t>
            </a:r>
          </a:p>
          <a:p>
            <a:pPr lvl="0"/>
            <a:r>
              <a:rPr lang="nb-NO" dirty="0"/>
              <a:t>Til slutt: Parene snur seg mot hverandre. Alle forteller hverandre hva de har hørt fra sin intervjupartner</a:t>
            </a:r>
          </a:p>
          <a:p>
            <a:endParaRPr lang="nb-NO" dirty="0"/>
          </a:p>
        </p:txBody>
      </p:sp>
    </p:spTree>
    <p:extLst>
      <p:ext uri="{BB962C8B-B14F-4D97-AF65-F5344CB8AC3E}">
        <p14:creationId xmlns:p14="http://schemas.microsoft.com/office/powerpoint/2010/main" val="148904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tel 4">
            <a:extLst>
              <a:ext uri="{FF2B5EF4-FFF2-40B4-BE49-F238E27FC236}">
                <a16:creationId xmlns:a16="http://schemas.microsoft.com/office/drawing/2014/main" id="{E8E7CAF2-AD10-9142-B886-ED51E2A6C76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Eksempel </a:t>
            </a:r>
            <a:r>
              <a:rPr lang="en-US" sz="3400" kern="1200" dirty="0" err="1">
                <a:solidFill>
                  <a:srgbClr val="FFFFFF"/>
                </a:solidFill>
                <a:latin typeface="+mj-lt"/>
                <a:ea typeface="+mj-ea"/>
                <a:cs typeface="+mj-cs"/>
              </a:rPr>
              <a:t>på</a:t>
            </a:r>
            <a:r>
              <a:rPr lang="en-US" sz="3400" kern="1200" dirty="0">
                <a:solidFill>
                  <a:srgbClr val="FFFFFF"/>
                </a:solidFill>
                <a:latin typeface="+mj-lt"/>
                <a:ea typeface="+mj-ea"/>
                <a:cs typeface="+mj-cs"/>
              </a:rPr>
              <a:t> positive </a:t>
            </a:r>
            <a:r>
              <a:rPr lang="en-US" sz="3400" kern="1200" dirty="0" err="1">
                <a:solidFill>
                  <a:srgbClr val="FFFFFF"/>
                </a:solidFill>
                <a:latin typeface="+mj-lt"/>
                <a:ea typeface="+mj-ea"/>
                <a:cs typeface="+mj-cs"/>
              </a:rPr>
              <a:t>klasseregler</a:t>
            </a:r>
            <a:endParaRPr lang="en-US" sz="3400" kern="1200" dirty="0">
              <a:solidFill>
                <a:srgbClr val="FFFFFF"/>
              </a:solidFill>
              <a:latin typeface="+mj-lt"/>
              <a:ea typeface="+mj-ea"/>
              <a:cs typeface="+mj-cs"/>
            </a:endParaRPr>
          </a:p>
        </p:txBody>
      </p:sp>
      <p:pic>
        <p:nvPicPr>
          <p:cNvPr id="4" name="Plassholder for innhold 3" descr="slik.pdf"/>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5281117" y="-718556"/>
            <a:ext cx="5868790" cy="829511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726C8384-1BCC-5845-B1F1-174B6BC01FC8}"/>
                  </a:ext>
                </a:extLst>
              </p14:cNvPr>
              <p14:cNvContentPartPr/>
              <p14:nvPr/>
            </p14:nvContentPartPr>
            <p14:xfrm>
              <a:off x="-593730" y="2615512"/>
              <a:ext cx="360" cy="360"/>
            </p14:xfrm>
          </p:contentPart>
        </mc:Choice>
        <mc:Fallback xmlns="">
          <p:pic>
            <p:nvPicPr>
              <p:cNvPr id="2" name="Håndskrift 1">
                <a:extLst>
                  <a:ext uri="{FF2B5EF4-FFF2-40B4-BE49-F238E27FC236}">
                    <a16:creationId xmlns:a16="http://schemas.microsoft.com/office/drawing/2014/main" id="{726C8384-1BCC-5845-B1F1-174B6BC01FC8}"/>
                  </a:ext>
                </a:extLst>
              </p:cNvPr>
              <p:cNvPicPr/>
              <p:nvPr/>
            </p:nvPicPr>
            <p:blipFill>
              <a:blip r:embed="rId4"/>
              <a:stretch>
                <a:fillRect/>
              </a:stretch>
            </p:blipFill>
            <p:spPr>
              <a:xfrm>
                <a:off x="-647730" y="2507872"/>
                <a:ext cx="108000" cy="216000"/>
              </a:xfrm>
              <a:prstGeom prst="rect">
                <a:avLst/>
              </a:prstGeom>
            </p:spPr>
          </p:pic>
        </mc:Fallback>
      </mc:AlternateContent>
    </p:spTree>
    <p:extLst>
      <p:ext uri="{BB962C8B-B14F-4D97-AF65-F5344CB8AC3E}">
        <p14:creationId xmlns:p14="http://schemas.microsoft.com/office/powerpoint/2010/main" val="249251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32E71-AAD0-B743-9DAF-B04526FD8975}"/>
              </a:ext>
            </a:extLst>
          </p:cNvPr>
          <p:cNvSpPr>
            <a:spLocks noGrp="1"/>
          </p:cNvSpPr>
          <p:nvPr>
            <p:ph type="title"/>
          </p:nvPr>
        </p:nvSpPr>
        <p:spPr>
          <a:xfrm>
            <a:off x="581889" y="365125"/>
            <a:ext cx="10993584" cy="1325563"/>
          </a:xfrm>
        </p:spPr>
        <p:txBody>
          <a:bodyPr anchor="ctr">
            <a:normAutofit/>
          </a:bodyPr>
          <a:lstStyle/>
          <a:p>
            <a:r>
              <a:rPr lang="nb-NO" dirty="0"/>
              <a:t>Oppgave 2: Hva er tegn på et godt klassemiljø? </a:t>
            </a:r>
          </a:p>
        </p:txBody>
      </p:sp>
      <p:sp>
        <p:nvSpPr>
          <p:cNvPr id="3" name="Plassholder for innhold 2">
            <a:extLst>
              <a:ext uri="{FF2B5EF4-FFF2-40B4-BE49-F238E27FC236}">
                <a16:creationId xmlns:a16="http://schemas.microsoft.com/office/drawing/2014/main" id="{42A2A7EF-009B-1F4B-B9E5-19B91D952E44}"/>
              </a:ext>
            </a:extLst>
          </p:cNvPr>
          <p:cNvSpPr>
            <a:spLocks noGrp="1"/>
          </p:cNvSpPr>
          <p:nvPr>
            <p:ph idx="1"/>
          </p:nvPr>
        </p:nvSpPr>
        <p:spPr>
          <a:xfrm>
            <a:off x="4013314" y="1825625"/>
            <a:ext cx="7562158" cy="3899766"/>
          </a:xfrm>
        </p:spPr>
        <p:txBody>
          <a:bodyPr>
            <a:normAutofit/>
          </a:bodyPr>
          <a:lstStyle/>
          <a:p>
            <a:r>
              <a:rPr lang="nb-NO" dirty="0"/>
              <a:t>Alle får 3 lapper hver.</a:t>
            </a:r>
          </a:p>
          <a:p>
            <a:r>
              <a:rPr lang="nb-NO" dirty="0"/>
              <a:t>Hver gang du tar ordet, betaler du med en lapp midt på bordet.</a:t>
            </a:r>
          </a:p>
          <a:p>
            <a:r>
              <a:rPr lang="nb-NO" dirty="0"/>
              <a:t>Du kan ikke snakke når du har brukt opp dine lapper.</a:t>
            </a:r>
          </a:p>
          <a:p>
            <a:r>
              <a:rPr lang="nb-NO" dirty="0"/>
              <a:t>Slik blir ordet jevnt fordelt.</a:t>
            </a:r>
          </a:p>
          <a:p>
            <a:r>
              <a:rPr lang="nb-NO" dirty="0"/>
              <a:t>Ordstyrer passer på  </a:t>
            </a:r>
          </a:p>
          <a:p>
            <a:endParaRPr lang="nb-NO" dirty="0"/>
          </a:p>
        </p:txBody>
      </p:sp>
      <p:pic>
        <p:nvPicPr>
          <p:cNvPr id="4" name="Bilde 3" descr="Et bilde som inneholder Post-it-lapp&#10;&#10;Automatisk generert beskrivelse">
            <a:extLst>
              <a:ext uri="{FF2B5EF4-FFF2-40B4-BE49-F238E27FC236}">
                <a16:creationId xmlns:a16="http://schemas.microsoft.com/office/drawing/2014/main" id="{3489ED03-1849-55D0-5703-55E4BE2AC1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924" r="-1" b="2926"/>
          <a:stretch>
            <a:fillRect/>
          </a:stretch>
        </p:blipFill>
        <p:spPr>
          <a:xfrm>
            <a:off x="581889" y="1825625"/>
            <a:ext cx="3240925" cy="3899766"/>
          </a:xfrm>
          <a:prstGeom prst="rect">
            <a:avLst/>
          </a:prstGeom>
          <a:noFill/>
        </p:spPr>
      </p:pic>
    </p:spTree>
    <p:extLst>
      <p:ext uri="{BB962C8B-B14F-4D97-AF65-F5344CB8AC3E}">
        <p14:creationId xmlns:p14="http://schemas.microsoft.com/office/powerpoint/2010/main" val="299687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E7A415F-B8E2-7B37-2733-6BDD4240946C}"/>
              </a:ext>
            </a:extLst>
          </p:cNvPr>
          <p:cNvSpPr>
            <a:spLocks noGrp="1"/>
          </p:cNvSpPr>
          <p:nvPr>
            <p:ph type="title"/>
          </p:nvPr>
        </p:nvSpPr>
        <p:spPr>
          <a:xfrm>
            <a:off x="636927" y="5718377"/>
            <a:ext cx="9352419" cy="2852737"/>
          </a:xfrm>
        </p:spPr>
        <p:txBody>
          <a:bodyPr>
            <a:normAutofit fontScale="90000"/>
          </a:bodyPr>
          <a:lstStyle/>
          <a:p>
            <a:br>
              <a:rPr lang="nb-NO" sz="4000" dirty="0"/>
            </a:br>
            <a:br>
              <a:rPr lang="nb-NO" sz="4000" dirty="0"/>
            </a:br>
            <a:r>
              <a:rPr lang="nb-NO" sz="4000" dirty="0"/>
              <a:t>Denne presentasjonen inneholder:</a:t>
            </a:r>
            <a:br>
              <a:rPr lang="nb-NO" sz="4000" dirty="0"/>
            </a:br>
            <a:br>
              <a:rPr lang="nb-NO" sz="4000" dirty="0"/>
            </a:br>
            <a:r>
              <a:rPr lang="nb-NO" sz="4000" dirty="0"/>
              <a:t>1. </a:t>
            </a:r>
            <a:r>
              <a:rPr lang="nb-NO" sz="3200" dirty="0"/>
              <a:t>Ti leker</a:t>
            </a:r>
            <a:br>
              <a:rPr lang="nb-NO" sz="3200" dirty="0"/>
            </a:br>
            <a:r>
              <a:rPr lang="nb-NO" sz="3200" dirty="0"/>
              <a:t>2. Fire bli-kjent øvelser</a:t>
            </a:r>
            <a:br>
              <a:rPr lang="nb-NO" sz="3200" dirty="0"/>
            </a:br>
            <a:r>
              <a:rPr lang="nb-NO" sz="3200" dirty="0"/>
              <a:t>3. Fire oppgaver om:</a:t>
            </a:r>
            <a:br>
              <a:rPr lang="nb-NO" sz="3200" dirty="0"/>
            </a:br>
            <a:r>
              <a:rPr lang="nb-NO" sz="3200" b="0" dirty="0"/>
              <a:t>	1) Gruppeprosess/samarbeidslæring</a:t>
            </a:r>
            <a:br>
              <a:rPr lang="nb-NO" sz="3200" b="0" dirty="0"/>
            </a:br>
            <a:r>
              <a:rPr lang="nb-NO" sz="3200" b="0" dirty="0"/>
              <a:t>	2) Klassemiljø</a:t>
            </a:r>
            <a:br>
              <a:rPr lang="nb-NO" sz="3200" b="0" dirty="0"/>
            </a:br>
            <a:r>
              <a:rPr lang="nb-NO" sz="3200" b="0" dirty="0"/>
              <a:t>	3) Miljøgift 1: Hersketeknikker</a:t>
            </a:r>
            <a:br>
              <a:rPr lang="nb-NO" sz="3200" b="0" dirty="0"/>
            </a:br>
            <a:r>
              <a:rPr lang="nb-NO" sz="3200" b="0" dirty="0"/>
              <a:t>	4) Miljøgift 2: Dårlig språk</a:t>
            </a:r>
            <a:br>
              <a:rPr lang="nb-NO" sz="3200" b="0" dirty="0"/>
            </a:br>
            <a:br>
              <a:rPr lang="nb-NO" sz="3200" b="0" dirty="0"/>
            </a:br>
            <a:br>
              <a:rPr lang="nb-NO" sz="3200" b="0" dirty="0"/>
            </a:br>
            <a:r>
              <a:rPr lang="nb-NO" sz="3200" b="0" dirty="0"/>
              <a:t>Plukk og bruk fritt, gjerne i de første </a:t>
            </a:r>
            <a:r>
              <a:rPr lang="nb-NO" sz="3200" b="0" dirty="0" err="1"/>
              <a:t>oppstartsukene</a:t>
            </a:r>
            <a:r>
              <a:rPr lang="nb-NO" sz="3200" b="0" dirty="0"/>
              <a:t> og før dere går i gang med Robust Ungdom.</a:t>
            </a:r>
            <a:br>
              <a:rPr lang="nb-NO" sz="3200" b="0" dirty="0"/>
            </a:br>
            <a:br>
              <a:rPr lang="nb-NO" sz="3200" b="0" dirty="0"/>
            </a:br>
            <a:br>
              <a:rPr lang="nb-NO" sz="3200" b="0" dirty="0"/>
            </a:br>
            <a:br>
              <a:rPr lang="nb-NO" sz="3200" dirty="0"/>
            </a:br>
            <a:br>
              <a:rPr lang="nb-NO" sz="3200" dirty="0"/>
            </a:br>
            <a:br>
              <a:rPr lang="nb-NO" sz="3200" dirty="0"/>
            </a:br>
            <a:endParaRPr lang="nb-NO" sz="3200" dirty="0"/>
          </a:p>
        </p:txBody>
      </p:sp>
    </p:spTree>
    <p:extLst>
      <p:ext uri="{BB962C8B-B14F-4D97-AF65-F5344CB8AC3E}">
        <p14:creationId xmlns:p14="http://schemas.microsoft.com/office/powerpoint/2010/main" val="1322323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69454B-EF7C-D542-99BE-F671BB0EC458}"/>
              </a:ext>
            </a:extLst>
          </p:cNvPr>
          <p:cNvSpPr>
            <a:spLocks noGrp="1"/>
          </p:cNvSpPr>
          <p:nvPr>
            <p:ph type="title"/>
          </p:nvPr>
        </p:nvSpPr>
        <p:spPr/>
        <p:txBody>
          <a:bodyPr>
            <a:normAutofit fontScale="90000"/>
          </a:bodyPr>
          <a:lstStyle/>
          <a:p>
            <a:r>
              <a:rPr lang="nb-NO" dirty="0"/>
              <a:t>Oppgave 3: Miljøgift – Hersketeknikker</a:t>
            </a:r>
            <a:br>
              <a:rPr lang="nb-NO" dirty="0"/>
            </a:br>
            <a:endParaRPr lang="nb-NO" dirty="0"/>
          </a:p>
        </p:txBody>
      </p:sp>
      <p:sp>
        <p:nvSpPr>
          <p:cNvPr id="3" name="Plassholder for innhold 2">
            <a:extLst>
              <a:ext uri="{FF2B5EF4-FFF2-40B4-BE49-F238E27FC236}">
                <a16:creationId xmlns:a16="http://schemas.microsoft.com/office/drawing/2014/main" id="{D91D4E2C-3E07-D04B-A0DC-9C5577050EC7}"/>
              </a:ext>
            </a:extLst>
          </p:cNvPr>
          <p:cNvSpPr>
            <a:spLocks noGrp="1"/>
          </p:cNvSpPr>
          <p:nvPr>
            <p:ph idx="1"/>
          </p:nvPr>
        </p:nvSpPr>
        <p:spPr>
          <a:xfrm>
            <a:off x="599208" y="1690688"/>
            <a:ext cx="10993584" cy="3899766"/>
          </a:xfrm>
        </p:spPr>
        <p:txBody>
          <a:bodyPr>
            <a:normAutofit fontScale="92500" lnSpcReduction="10000"/>
          </a:bodyPr>
          <a:lstStyle/>
          <a:p>
            <a:pPr marL="0" indent="0">
              <a:buNone/>
            </a:pPr>
            <a:endParaRPr lang="nb-NO" sz="1900" dirty="0">
              <a:highlight>
                <a:srgbClr val="FFFF00"/>
              </a:highlight>
            </a:endParaRPr>
          </a:p>
          <a:p>
            <a:r>
              <a:rPr lang="nb-NO" dirty="0"/>
              <a:t>Hersketeknikker kan skape dårlig miljø. </a:t>
            </a:r>
          </a:p>
          <a:p>
            <a:r>
              <a:rPr lang="nb-NO" dirty="0"/>
              <a:t>Å bruke hersketeknikker er en form for mobbing. </a:t>
            </a:r>
          </a:p>
          <a:p>
            <a:r>
              <a:rPr lang="nb-NO" dirty="0"/>
              <a:t>Hersketeknikker møtes mest effektivt ved å avsløre dem. </a:t>
            </a:r>
          </a:p>
          <a:p>
            <a:r>
              <a:rPr lang="nb-NO" dirty="0"/>
              <a:t>Når vi påpeker at en person bruker en hersketeknikk, mister den mye av sin kraft. </a:t>
            </a:r>
          </a:p>
          <a:p>
            <a:pPr marL="0" indent="0">
              <a:buNone/>
            </a:pPr>
            <a:endParaRPr lang="nb-NO" dirty="0"/>
          </a:p>
          <a:p>
            <a:r>
              <a:rPr lang="nb-NO" b="1" dirty="0">
                <a:solidFill>
                  <a:srgbClr val="7030A0"/>
                </a:solidFill>
              </a:rPr>
              <a:t>La oss gå igjennom de vanligste hersketeknikkene, </a:t>
            </a:r>
            <a:r>
              <a:rPr lang="nb-NO" dirty="0">
                <a:solidFill>
                  <a:srgbClr val="7030A0"/>
                </a:solidFill>
              </a:rPr>
              <a:t>så skal jeg forklare med noen egne eksempler. </a:t>
            </a:r>
            <a:endParaRPr lang="nb-NO" b="1" dirty="0">
              <a:solidFill>
                <a:srgbClr val="7030A0"/>
              </a:solidFill>
            </a:endParaRPr>
          </a:p>
          <a:p>
            <a:pPr marL="0" indent="0">
              <a:buNone/>
            </a:pPr>
            <a:endParaRPr lang="nb-NO" dirty="0"/>
          </a:p>
          <a:p>
            <a:endParaRPr lang="nb-NO" dirty="0"/>
          </a:p>
        </p:txBody>
      </p:sp>
    </p:spTree>
    <p:extLst>
      <p:ext uri="{BB962C8B-B14F-4D97-AF65-F5344CB8AC3E}">
        <p14:creationId xmlns:p14="http://schemas.microsoft.com/office/powerpoint/2010/main" val="1610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7928A82-08CC-E643-912C-787DB7557742}"/>
              </a:ext>
            </a:extLst>
          </p:cNvPr>
          <p:cNvSpPr>
            <a:spLocks noGrp="1"/>
          </p:cNvSpPr>
          <p:nvPr>
            <p:ph type="title"/>
          </p:nvPr>
        </p:nvSpPr>
        <p:spPr>
          <a:xfrm>
            <a:off x="466722" y="586855"/>
            <a:ext cx="3201366" cy="3387497"/>
          </a:xfrm>
        </p:spPr>
        <p:txBody>
          <a:bodyPr anchor="b">
            <a:normAutofit/>
          </a:bodyPr>
          <a:lstStyle/>
          <a:p>
            <a:pPr algn="r"/>
            <a:r>
              <a:rPr lang="nb-NO" sz="2500">
                <a:solidFill>
                  <a:srgbClr val="FFFFFF"/>
                </a:solidFill>
              </a:rPr>
              <a:t>Hersketeknikker</a:t>
            </a:r>
          </a:p>
        </p:txBody>
      </p:sp>
      <p:sp>
        <p:nvSpPr>
          <p:cNvPr id="3" name="Plassholder for innhold 2">
            <a:extLst>
              <a:ext uri="{FF2B5EF4-FFF2-40B4-BE49-F238E27FC236}">
                <a16:creationId xmlns:a16="http://schemas.microsoft.com/office/drawing/2014/main" id="{C4AA73CF-896E-2444-83C9-FBE1961E3CFF}"/>
              </a:ext>
            </a:extLst>
          </p:cNvPr>
          <p:cNvSpPr>
            <a:spLocks noGrp="1"/>
          </p:cNvSpPr>
          <p:nvPr>
            <p:ph idx="1"/>
          </p:nvPr>
        </p:nvSpPr>
        <p:spPr>
          <a:xfrm>
            <a:off x="4667693" y="318977"/>
            <a:ext cx="6943060" cy="6709143"/>
          </a:xfrm>
        </p:spPr>
        <p:txBody>
          <a:bodyPr anchor="ctr">
            <a:normAutofit/>
          </a:bodyPr>
          <a:lstStyle/>
          <a:p>
            <a:pPr marL="0" indent="0">
              <a:buNone/>
            </a:pPr>
            <a:r>
              <a:rPr lang="nb-NO" sz="2400" dirty="0"/>
              <a:t>1. Usynliggjøring/ignorering/avvisning/ikke inkludere//ikke snakke til</a:t>
            </a:r>
          </a:p>
          <a:p>
            <a:pPr marL="0" indent="0">
              <a:buNone/>
            </a:pPr>
            <a:r>
              <a:rPr lang="nb-NO" sz="2400" dirty="0"/>
              <a:t>2. Bedrevitende (ovenfra og ned)</a:t>
            </a:r>
          </a:p>
          <a:p>
            <a:pPr marL="0" indent="0">
              <a:buNone/>
            </a:pPr>
            <a:r>
              <a:rPr lang="nb-NO" sz="2400" dirty="0"/>
              <a:t>3. Tilbakeholdelse av informasjon</a:t>
            </a:r>
          </a:p>
          <a:p>
            <a:pPr marL="0" indent="0">
              <a:buNone/>
            </a:pPr>
            <a:r>
              <a:rPr lang="nb-NO" sz="2400" dirty="0"/>
              <a:t>4. Latterliggjøring og erting</a:t>
            </a:r>
          </a:p>
          <a:p>
            <a:pPr marL="0" indent="0">
              <a:buNone/>
            </a:pPr>
            <a:r>
              <a:rPr lang="nb-NO" sz="2400" dirty="0"/>
              <a:t>5. Vold og trusler om vold</a:t>
            </a:r>
          </a:p>
          <a:p>
            <a:pPr marL="0" indent="0">
              <a:buNone/>
            </a:pPr>
            <a:r>
              <a:rPr lang="nb-NO" sz="2400" dirty="0"/>
              <a:t>6. Påføring av skyld og skam</a:t>
            </a:r>
          </a:p>
          <a:p>
            <a:pPr marL="0" indent="0">
              <a:buNone/>
            </a:pPr>
            <a:r>
              <a:rPr lang="nb-NO" sz="2400" dirty="0"/>
              <a:t>7. Kick and stroke (stryk og klapp)</a:t>
            </a:r>
          </a:p>
          <a:p>
            <a:pPr marL="0" indent="0">
              <a:buNone/>
            </a:pPr>
            <a:r>
              <a:rPr lang="nb-NO" sz="2400" dirty="0"/>
              <a:t>8. Definering, baksnakking, ryktespredning</a:t>
            </a:r>
          </a:p>
          <a:p>
            <a:pPr marL="0" indent="0">
              <a:buNone/>
            </a:pPr>
            <a:r>
              <a:rPr lang="nb-NO" sz="2400" dirty="0"/>
              <a:t>9. Kalle andre med stygge og nedverdigende ord</a:t>
            </a:r>
          </a:p>
          <a:p>
            <a:pPr marL="0" indent="0">
              <a:buNone/>
            </a:pPr>
            <a:r>
              <a:rPr lang="nb-NO" sz="2400" dirty="0"/>
              <a:t>10. Sinne, irritasjon og hakking</a:t>
            </a:r>
          </a:p>
          <a:p>
            <a:pPr marL="0" indent="0">
              <a:buNone/>
            </a:pPr>
            <a:r>
              <a:rPr lang="nb-NO" sz="2400" dirty="0"/>
              <a:t>11. Stadig bemerke feil og mangler</a:t>
            </a:r>
          </a:p>
          <a:p>
            <a:pPr marL="0" indent="0">
              <a:buNone/>
            </a:pPr>
            <a:r>
              <a:rPr lang="nb-NO" sz="2400" dirty="0"/>
              <a:t>12. Gjøre seg selv til et offer</a:t>
            </a:r>
          </a:p>
          <a:p>
            <a:endParaRPr lang="nb-NO" sz="2000" dirty="0"/>
          </a:p>
        </p:txBody>
      </p:sp>
    </p:spTree>
    <p:extLst>
      <p:ext uri="{BB962C8B-B14F-4D97-AF65-F5344CB8AC3E}">
        <p14:creationId xmlns:p14="http://schemas.microsoft.com/office/powerpoint/2010/main" val="236380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F196D-AB60-DE4A-A80E-7ADDFB8DE8DC}"/>
              </a:ext>
            </a:extLst>
          </p:cNvPr>
          <p:cNvSpPr>
            <a:spLocks noGrp="1"/>
          </p:cNvSpPr>
          <p:nvPr>
            <p:ph type="title"/>
          </p:nvPr>
        </p:nvSpPr>
        <p:spPr/>
        <p:txBody>
          <a:bodyPr/>
          <a:lstStyle/>
          <a:p>
            <a:r>
              <a:rPr lang="nb-NO" dirty="0"/>
              <a:t>Individuelt – par - gruppe</a:t>
            </a:r>
          </a:p>
        </p:txBody>
      </p:sp>
      <p:sp>
        <p:nvSpPr>
          <p:cNvPr id="3" name="Plassholder for innhold 2">
            <a:extLst>
              <a:ext uri="{FF2B5EF4-FFF2-40B4-BE49-F238E27FC236}">
                <a16:creationId xmlns:a16="http://schemas.microsoft.com/office/drawing/2014/main" id="{970DACA9-ED64-3E41-A21D-D2CE33B89D05}"/>
              </a:ext>
            </a:extLst>
          </p:cNvPr>
          <p:cNvSpPr>
            <a:spLocks noGrp="1"/>
          </p:cNvSpPr>
          <p:nvPr>
            <p:ph idx="1"/>
          </p:nvPr>
        </p:nvSpPr>
        <p:spPr>
          <a:xfrm>
            <a:off x="581889" y="1690687"/>
            <a:ext cx="10993584" cy="4306075"/>
          </a:xfrm>
        </p:spPr>
        <p:txBody>
          <a:bodyPr>
            <a:normAutofit/>
          </a:bodyPr>
          <a:lstStyle/>
          <a:p>
            <a:pPr marL="0" indent="0">
              <a:buNone/>
            </a:pPr>
            <a:endParaRPr lang="nb-NO" sz="1800" dirty="0"/>
          </a:p>
          <a:p>
            <a:pPr marL="0" lvl="0" indent="0">
              <a:buNone/>
            </a:pPr>
            <a:r>
              <a:rPr lang="nb-NO" sz="1800" b="1" dirty="0"/>
              <a:t>1</a:t>
            </a:r>
            <a:r>
              <a:rPr lang="nb-NO" sz="1800" b="1" dirty="0">
                <a:solidFill>
                  <a:srgbClr val="7030A0"/>
                </a:solidFill>
              </a:rPr>
              <a:t>. Hvilke hersketeknikker er vanligst og hvorfor? </a:t>
            </a:r>
          </a:p>
          <a:p>
            <a:pPr lvl="1"/>
            <a:r>
              <a:rPr lang="nb-NO" sz="1800" b="1" dirty="0"/>
              <a:t>Individuelt:</a:t>
            </a:r>
            <a:r>
              <a:rPr lang="nb-NO" sz="1800" dirty="0"/>
              <a:t> Velg ut de fem vanligste hver for dere. </a:t>
            </a:r>
          </a:p>
          <a:p>
            <a:pPr lvl="1"/>
            <a:r>
              <a:rPr lang="nb-NO" sz="1800" b="1" dirty="0"/>
              <a:t>Par:</a:t>
            </a:r>
            <a:r>
              <a:rPr lang="nb-NO" sz="1800" dirty="0"/>
              <a:t> Del dine fem punkter med skulderpartner. Gi eksempler og begrunnelser. </a:t>
            </a:r>
          </a:p>
          <a:p>
            <a:pPr lvl="1"/>
            <a:r>
              <a:rPr lang="nb-NO" sz="1800" b="1" dirty="0"/>
              <a:t>Gruppe:</a:t>
            </a:r>
            <a:r>
              <a:rPr lang="nb-NO" sz="1800" dirty="0"/>
              <a:t> Ordstyrer leder ordet, slik at alle får delt sine tanker etter tur. Ordstyrer oppsummerer hva den enkelte har sagt. Ordstyrer må også passe på at gruppen følger med og ikke avbryter. </a:t>
            </a:r>
          </a:p>
          <a:p>
            <a:pPr lvl="1"/>
            <a:r>
              <a:rPr lang="nb-NO" sz="1800" b="1" dirty="0"/>
              <a:t>Gruppe:</a:t>
            </a:r>
            <a:r>
              <a:rPr lang="nb-NO" sz="1800" dirty="0"/>
              <a:t> Velg deretter de fem vanligste sammen. Sekretær skriver ned.</a:t>
            </a:r>
          </a:p>
          <a:p>
            <a:pPr marL="457200" lvl="1" indent="0">
              <a:buNone/>
            </a:pPr>
            <a:endParaRPr lang="nb-NO" sz="1800" dirty="0"/>
          </a:p>
          <a:p>
            <a:pPr marL="0" lvl="0" indent="0">
              <a:buNone/>
            </a:pPr>
            <a:r>
              <a:rPr lang="nb-NO" sz="1800" b="1" dirty="0"/>
              <a:t>2. </a:t>
            </a:r>
            <a:r>
              <a:rPr lang="nb-NO" sz="1800" b="1" dirty="0">
                <a:solidFill>
                  <a:srgbClr val="7030A0"/>
                </a:solidFill>
              </a:rPr>
              <a:t>Hva er å gjøre det motsatte av hersketeknikkene? </a:t>
            </a:r>
          </a:p>
          <a:p>
            <a:pPr lvl="1"/>
            <a:r>
              <a:rPr lang="nb-NO" sz="1800" b="1" dirty="0"/>
              <a:t>Gruppe: Ordstyrer</a:t>
            </a:r>
            <a:r>
              <a:rPr lang="nb-NO" sz="1800" dirty="0"/>
              <a:t> leder ordet rundt bordet og anerkjenner alles bidrag. </a:t>
            </a:r>
          </a:p>
          <a:p>
            <a:pPr lvl="1"/>
            <a:r>
              <a:rPr lang="nb-NO" sz="1800" b="1" dirty="0"/>
              <a:t>Sekretæren</a:t>
            </a:r>
            <a:r>
              <a:rPr lang="nb-NO" sz="1800" dirty="0"/>
              <a:t> skriver ned eksempler.</a:t>
            </a:r>
          </a:p>
          <a:p>
            <a:pPr lvl="1"/>
            <a:r>
              <a:rPr lang="nb-NO" sz="1800" b="1" dirty="0"/>
              <a:t>Talspersonen</a:t>
            </a:r>
            <a:r>
              <a:rPr lang="nb-NO" sz="1800" dirty="0"/>
              <a:t> fra gruppen deler ett eksempel med klassen. </a:t>
            </a:r>
          </a:p>
          <a:p>
            <a:endParaRPr lang="nb-NO" sz="1800" dirty="0"/>
          </a:p>
        </p:txBody>
      </p:sp>
    </p:spTree>
    <p:extLst>
      <p:ext uri="{BB962C8B-B14F-4D97-AF65-F5344CB8AC3E}">
        <p14:creationId xmlns:p14="http://schemas.microsoft.com/office/powerpoint/2010/main" val="124062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3C450-C5E9-CD43-AC7F-9FC2CB8E4956}"/>
              </a:ext>
            </a:extLst>
          </p:cNvPr>
          <p:cNvSpPr>
            <a:spLocks noGrp="1"/>
          </p:cNvSpPr>
          <p:nvPr>
            <p:ph type="title"/>
          </p:nvPr>
        </p:nvSpPr>
        <p:spPr/>
        <p:txBody>
          <a:bodyPr/>
          <a:lstStyle/>
          <a:p>
            <a:r>
              <a:rPr lang="nb-NO" dirty="0"/>
              <a:t>Oppgave 4: Miljøgift - Stygt språk </a:t>
            </a:r>
          </a:p>
        </p:txBody>
      </p:sp>
      <p:sp>
        <p:nvSpPr>
          <p:cNvPr id="3" name="Plassholder for innhold 2">
            <a:extLst>
              <a:ext uri="{FF2B5EF4-FFF2-40B4-BE49-F238E27FC236}">
                <a16:creationId xmlns:a16="http://schemas.microsoft.com/office/drawing/2014/main" id="{CBD30E88-C51C-B247-80CC-1AE36827B197}"/>
              </a:ext>
            </a:extLst>
          </p:cNvPr>
          <p:cNvSpPr>
            <a:spLocks noGrp="1"/>
          </p:cNvSpPr>
          <p:nvPr>
            <p:ph sz="half" idx="1"/>
          </p:nvPr>
        </p:nvSpPr>
        <p:spPr/>
        <p:txBody>
          <a:bodyPr/>
          <a:lstStyle/>
          <a:p>
            <a:pPr lvl="0">
              <a:buFont typeface="Wingdings" pitchFamily="2" charset="2"/>
              <a:buChar char="q"/>
            </a:pPr>
            <a:r>
              <a:rPr lang="nb-NO" sz="1800" dirty="0">
                <a:highlight>
                  <a:srgbClr val="FFFF00"/>
                </a:highlight>
              </a:rPr>
              <a:t>Du trenger: Kopi av ordensreglementet, ett til hver.</a:t>
            </a:r>
          </a:p>
          <a:p>
            <a:pPr lvl="0">
              <a:buFont typeface="Wingdings" pitchFamily="2" charset="2"/>
              <a:buChar char="q"/>
            </a:pPr>
            <a:r>
              <a:rPr lang="nb-NO" sz="1800" b="1" dirty="0">
                <a:highlight>
                  <a:srgbClr val="FF00FF"/>
                </a:highlight>
              </a:rPr>
              <a:t>Rosa</a:t>
            </a:r>
            <a:r>
              <a:rPr lang="nb-NO" sz="1800" b="1" dirty="0">
                <a:highlight>
                  <a:srgbClr val="FFFF00"/>
                </a:highlight>
              </a:rPr>
              <a:t> </a:t>
            </a:r>
            <a:r>
              <a:rPr lang="nb-NO" sz="1800" b="1" dirty="0"/>
              <a:t>og </a:t>
            </a:r>
            <a:r>
              <a:rPr lang="nb-NO" sz="1800" b="1" dirty="0">
                <a:highlight>
                  <a:srgbClr val="FFFF00"/>
                </a:highlight>
              </a:rPr>
              <a:t>gule</a:t>
            </a:r>
            <a:r>
              <a:rPr lang="nb-NO" sz="1800" dirty="0"/>
              <a:t> lapper til alle.</a:t>
            </a:r>
          </a:p>
          <a:p>
            <a:pPr marL="0" indent="0">
              <a:buNone/>
            </a:pPr>
            <a:endParaRPr lang="nb-NO" dirty="0"/>
          </a:p>
          <a:p>
            <a:pPr lvl="0"/>
            <a:r>
              <a:rPr lang="nb-NO" dirty="0">
                <a:solidFill>
                  <a:srgbClr val="7030A0"/>
                </a:solidFill>
              </a:rPr>
              <a:t>Les høyt igjennom skolens ordensreglement</a:t>
            </a:r>
            <a:endParaRPr lang="nb-NO" dirty="0"/>
          </a:p>
        </p:txBody>
      </p:sp>
      <p:pic>
        <p:nvPicPr>
          <p:cNvPr id="6" name="Plassholder for innhold 5">
            <a:extLst>
              <a:ext uri="{FF2B5EF4-FFF2-40B4-BE49-F238E27FC236}">
                <a16:creationId xmlns:a16="http://schemas.microsoft.com/office/drawing/2014/main" id="{5F28738E-8AC3-1540-B433-B9FA0CC0B0B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58196" y="1825625"/>
            <a:ext cx="4031858" cy="3806825"/>
          </a:xfrm>
        </p:spPr>
      </p:pic>
    </p:spTree>
    <p:extLst>
      <p:ext uri="{BB962C8B-B14F-4D97-AF65-F5344CB8AC3E}">
        <p14:creationId xmlns:p14="http://schemas.microsoft.com/office/powerpoint/2010/main" val="96412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65B886F-AD6E-2642-B79E-B8258F517C2A}"/>
              </a:ext>
            </a:extLst>
          </p:cNvPr>
          <p:cNvSpPr>
            <a:spLocks noGrp="1"/>
          </p:cNvSpPr>
          <p:nvPr>
            <p:ph idx="1"/>
          </p:nvPr>
        </p:nvSpPr>
        <p:spPr>
          <a:xfrm>
            <a:off x="581889" y="584791"/>
            <a:ext cx="10993584" cy="5140600"/>
          </a:xfrm>
        </p:spPr>
        <p:txBody>
          <a:bodyPr>
            <a:normAutofit lnSpcReduction="10000"/>
          </a:bodyPr>
          <a:lstStyle/>
          <a:p>
            <a:pPr marL="0" lvl="0" indent="0">
              <a:buNone/>
            </a:pPr>
            <a:r>
              <a:rPr lang="nb-NO" b="1" dirty="0"/>
              <a:t>1. </a:t>
            </a:r>
            <a:r>
              <a:rPr lang="nb-NO" b="1" dirty="0">
                <a:solidFill>
                  <a:srgbClr val="7030A0"/>
                </a:solidFill>
              </a:rPr>
              <a:t>Hva syns du er det viktigste i reglementet og hvorfor? </a:t>
            </a:r>
          </a:p>
          <a:p>
            <a:pPr lvl="1"/>
            <a:r>
              <a:rPr lang="nb-NO" b="1" dirty="0"/>
              <a:t>Individuelt:</a:t>
            </a:r>
            <a:r>
              <a:rPr lang="nb-NO" dirty="0"/>
              <a:t> Gul gjerne ut med tusj – eller strek under på ditt ark.</a:t>
            </a:r>
          </a:p>
          <a:p>
            <a:pPr lvl="1"/>
            <a:r>
              <a:rPr lang="nb-NO" b="1" dirty="0"/>
              <a:t>Par:</a:t>
            </a:r>
            <a:r>
              <a:rPr lang="nb-NO" dirty="0"/>
              <a:t> Fortell din skulderpartner hva du har streket under og hvorfor. </a:t>
            </a:r>
          </a:p>
          <a:p>
            <a:pPr lvl="0"/>
            <a:endParaRPr lang="nb-NO" b="1" dirty="0"/>
          </a:p>
          <a:p>
            <a:pPr marL="0" lvl="0" indent="0">
              <a:buNone/>
            </a:pPr>
            <a:r>
              <a:rPr lang="nb-NO" b="1" dirty="0"/>
              <a:t>2. </a:t>
            </a:r>
            <a:r>
              <a:rPr lang="nb-NO" b="1" dirty="0">
                <a:solidFill>
                  <a:srgbClr val="7030A0"/>
                </a:solidFill>
              </a:rPr>
              <a:t>Skriv ned stygge ord som ofte brukes. </a:t>
            </a:r>
          </a:p>
          <a:p>
            <a:pPr lvl="1"/>
            <a:r>
              <a:rPr lang="nb-NO" dirty="0"/>
              <a:t>Gruppen samarbeider. Brainstorming</a:t>
            </a:r>
          </a:p>
          <a:p>
            <a:pPr lvl="1"/>
            <a:r>
              <a:rPr lang="nb-NO" dirty="0"/>
              <a:t>Skriv på </a:t>
            </a:r>
            <a:r>
              <a:rPr lang="nb-NO" dirty="0">
                <a:highlight>
                  <a:srgbClr val="FF00FF"/>
                </a:highlight>
              </a:rPr>
              <a:t>ROSA lapper. </a:t>
            </a:r>
          </a:p>
          <a:p>
            <a:pPr marL="0" indent="0">
              <a:buNone/>
            </a:pPr>
            <a:endParaRPr lang="nb-NO" dirty="0"/>
          </a:p>
          <a:p>
            <a:pPr marL="0" lvl="0" indent="0">
              <a:buNone/>
            </a:pPr>
            <a:r>
              <a:rPr lang="nb-NO" dirty="0"/>
              <a:t>3. </a:t>
            </a:r>
            <a:r>
              <a:rPr lang="nb-NO" b="1" dirty="0">
                <a:solidFill>
                  <a:srgbClr val="7030A0"/>
                </a:solidFill>
              </a:rPr>
              <a:t>Hvordan kan ordene skape dårlig miljø? </a:t>
            </a:r>
          </a:p>
          <a:p>
            <a:pPr lvl="1"/>
            <a:r>
              <a:rPr lang="nb-NO" dirty="0"/>
              <a:t>Gruppe: Prøv sammen å komme på minst ti måter og skriv ned på ti </a:t>
            </a:r>
            <a:r>
              <a:rPr lang="nb-NO" dirty="0">
                <a:highlight>
                  <a:srgbClr val="FFFF00"/>
                </a:highlight>
              </a:rPr>
              <a:t>GULE lapper. </a:t>
            </a:r>
          </a:p>
          <a:p>
            <a:pPr lvl="1"/>
            <a:r>
              <a:rPr lang="nb-NO" b="1" dirty="0"/>
              <a:t>Talspersonen </a:t>
            </a:r>
            <a:r>
              <a:rPr lang="nb-NO" dirty="0"/>
              <a:t>deler noen eksempler med klassen.</a:t>
            </a:r>
          </a:p>
          <a:p>
            <a:pPr lvl="1"/>
            <a:r>
              <a:rPr lang="nb-NO" b="1" dirty="0"/>
              <a:t>Praktisk ansvarlig </a:t>
            </a:r>
            <a:r>
              <a:rPr lang="nb-NO" dirty="0"/>
              <a:t>samler DE GULE lappene og fester på et felles ark for klassen. </a:t>
            </a:r>
          </a:p>
          <a:p>
            <a:pPr marL="0" indent="0">
              <a:buNone/>
            </a:pPr>
            <a:endParaRPr lang="nb-NO" dirty="0"/>
          </a:p>
        </p:txBody>
      </p:sp>
    </p:spTree>
    <p:extLst>
      <p:ext uri="{BB962C8B-B14F-4D97-AF65-F5344CB8AC3E}">
        <p14:creationId xmlns:p14="http://schemas.microsoft.com/office/powerpoint/2010/main" val="193157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60413C9-E362-5C43-A8C9-B53370F638A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Elevenes arbeidsmiljølov</a:t>
            </a:r>
          </a:p>
        </p:txBody>
      </p:sp>
      <p:sp>
        <p:nvSpPr>
          <p:cNvPr id="3" name="Plassholder for innhold 2">
            <a:extLst>
              <a:ext uri="{FF2B5EF4-FFF2-40B4-BE49-F238E27FC236}">
                <a16:creationId xmlns:a16="http://schemas.microsoft.com/office/drawing/2014/main" id="{F3B60C02-0B3D-8347-B7E0-EA43FC48265B}"/>
              </a:ext>
            </a:extLst>
          </p:cNvPr>
          <p:cNvSpPr>
            <a:spLocks noGrp="1"/>
          </p:cNvSpPr>
          <p:nvPr>
            <p:ph sz="half" idx="1"/>
          </p:nvPr>
        </p:nvSpPr>
        <p:spPr>
          <a:xfrm>
            <a:off x="1144923" y="2405894"/>
            <a:ext cx="5315189" cy="3535083"/>
          </a:xfrm>
        </p:spPr>
        <p:txBody>
          <a:bodyPr vert="horz" lIns="91440" tIns="45720" rIns="91440" bIns="45720" rtlCol="0" anchor="t">
            <a:normAutofit/>
          </a:bodyPr>
          <a:lstStyle/>
          <a:p>
            <a:r>
              <a:rPr lang="nb-NO" sz="2000" b="1" dirty="0">
                <a:solidFill>
                  <a:schemeClr val="tx1"/>
                </a:solidFill>
                <a:latin typeface="+mn-lt"/>
                <a:ea typeface="+mn-ea"/>
                <a:cs typeface="+mn-cs"/>
              </a:rPr>
              <a:t>Avslutning:</a:t>
            </a:r>
            <a:r>
              <a:rPr lang="nb-NO" sz="2000" dirty="0">
                <a:solidFill>
                  <a:schemeClr val="tx1"/>
                </a:solidFill>
                <a:latin typeface="+mn-lt"/>
                <a:ea typeface="+mn-ea"/>
                <a:cs typeface="+mn-cs"/>
              </a:rPr>
              <a:t> Lærer forteller om «elevenes arbeidsmiljølov» (Opplæringsloven kapittel 12, 2-6 ) og skolens handlingsplikt</a:t>
            </a:r>
          </a:p>
          <a:p>
            <a:pPr marL="0"/>
            <a:r>
              <a:rPr lang="nb-NO" sz="2000" dirty="0">
                <a:solidFill>
                  <a:schemeClr val="tx1"/>
                </a:solidFill>
                <a:latin typeface="+mn-lt"/>
                <a:ea typeface="+mn-ea"/>
                <a:cs typeface="+mn-cs"/>
                <a:hlinkClick r:id="rId2"/>
              </a:rPr>
              <a:t>https://lovdata.no/dokument/NL/lov/2023-06-09-30/KAPITTEL_4-3#KAPITTEL_4-3</a:t>
            </a:r>
            <a:r>
              <a:rPr lang="nb-NO" sz="2000" dirty="0">
                <a:solidFill>
                  <a:schemeClr val="tx1"/>
                </a:solidFill>
                <a:latin typeface="+mn-lt"/>
                <a:ea typeface="+mn-ea"/>
                <a:cs typeface="+mn-cs"/>
              </a:rPr>
              <a:t> </a:t>
            </a:r>
          </a:p>
          <a:p>
            <a:r>
              <a:rPr lang="nb-NO" sz="2000" dirty="0">
                <a:solidFill>
                  <a:schemeClr val="tx1"/>
                </a:solidFill>
                <a:latin typeface="+mn-lt"/>
                <a:ea typeface="+mn-ea"/>
                <a:cs typeface="+mn-cs"/>
              </a:rPr>
              <a:t>Vis elevene nettsiden </a:t>
            </a:r>
            <a:r>
              <a:rPr lang="nb-NO" sz="2000" u="sng" dirty="0">
                <a:solidFill>
                  <a:schemeClr val="tx1"/>
                </a:solidFill>
                <a:latin typeface="+mn-lt"/>
                <a:ea typeface="+mn-ea"/>
                <a:cs typeface="+mn-cs"/>
                <a:hlinkClick r:id="rId3"/>
              </a:rPr>
              <a:t>https://www.udir.no/nullmobbing/</a:t>
            </a:r>
            <a:r>
              <a:rPr lang="nb-NO" sz="2000" dirty="0">
                <a:solidFill>
                  <a:schemeClr val="tx1"/>
                </a:solidFill>
                <a:latin typeface="+mn-lt"/>
                <a:ea typeface="+mn-ea"/>
                <a:cs typeface="+mn-cs"/>
              </a:rPr>
              <a:t> og hvordan de kan melde mobbing.</a:t>
            </a:r>
          </a:p>
          <a:p>
            <a:endParaRPr lang="en-US" sz="20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lassholder for innhold 5">
            <a:extLst>
              <a:ext uri="{FF2B5EF4-FFF2-40B4-BE49-F238E27FC236}">
                <a16:creationId xmlns:a16="http://schemas.microsoft.com/office/drawing/2014/main" id="{5624E82D-635F-4A4C-B19F-5CBD15076295}"/>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075967" y="1127985"/>
            <a:ext cx="4170530" cy="4633922"/>
          </a:xfrm>
          <a:prstGeom prst="rect">
            <a:avLst/>
          </a:prstGeom>
        </p:spPr>
      </p:pic>
    </p:spTree>
    <p:extLst>
      <p:ext uri="{BB962C8B-B14F-4D97-AF65-F5344CB8AC3E}">
        <p14:creationId xmlns:p14="http://schemas.microsoft.com/office/powerpoint/2010/main" val="313782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F360A3F-B34E-A34E-8609-37BF5C6C4C98}"/>
              </a:ext>
            </a:extLst>
          </p:cNvPr>
          <p:cNvSpPr>
            <a:spLocks noGrp="1"/>
          </p:cNvSpPr>
          <p:nvPr>
            <p:ph type="title"/>
          </p:nvPr>
        </p:nvSpPr>
        <p:spPr/>
        <p:txBody>
          <a:bodyPr/>
          <a:lstStyle/>
          <a:p>
            <a:r>
              <a:rPr lang="nb-NO" dirty="0"/>
              <a:t>Øvelse: “</a:t>
            </a:r>
            <a:r>
              <a:rPr lang="nb-NO" dirty="0" err="1"/>
              <a:t>Speedfriending</a:t>
            </a:r>
            <a:r>
              <a:rPr lang="nb-NO" dirty="0"/>
              <a:t>”</a:t>
            </a:r>
          </a:p>
        </p:txBody>
      </p:sp>
      <p:sp>
        <p:nvSpPr>
          <p:cNvPr id="6" name="Plassholder for innhold 5">
            <a:extLst>
              <a:ext uri="{FF2B5EF4-FFF2-40B4-BE49-F238E27FC236}">
                <a16:creationId xmlns:a16="http://schemas.microsoft.com/office/drawing/2014/main" id="{41EE31BF-8148-0141-935F-B6820E0E5CCB}"/>
              </a:ext>
            </a:extLst>
          </p:cNvPr>
          <p:cNvSpPr>
            <a:spLocks noGrp="1"/>
          </p:cNvSpPr>
          <p:nvPr>
            <p:ph sz="half" idx="1"/>
          </p:nvPr>
        </p:nvSpPr>
        <p:spPr/>
        <p:txBody>
          <a:bodyPr/>
          <a:lstStyle/>
          <a:p>
            <a:r>
              <a:rPr lang="nb-NO" sz="2000" dirty="0"/>
              <a:t>Elevene deles inn i to rekker og står med fjeset mot hverandre.</a:t>
            </a:r>
          </a:p>
          <a:p>
            <a:r>
              <a:rPr lang="nb-NO" sz="2000" dirty="0"/>
              <a:t>Deretter skal elevene snakke med den de står overfor om et spørsmål som stilles høyt av læreren. </a:t>
            </a:r>
          </a:p>
          <a:p>
            <a:r>
              <a:rPr lang="nb-NO" sz="2000" dirty="0"/>
              <a:t>Samtalen kan vare fra 30 sekunder til ett minutt (se an hvordan det går). </a:t>
            </a:r>
          </a:p>
          <a:p>
            <a:r>
              <a:rPr lang="nb-NO" sz="2000" dirty="0"/>
              <a:t>Når tiden er ute så flytter alle på den ene siden til høyre, slik at de må snakke med en ny person i neste runde. Bruk gjerne en bjelle.</a:t>
            </a:r>
          </a:p>
          <a:p>
            <a:r>
              <a:rPr lang="nb-NO" sz="2000" dirty="0"/>
              <a:t>Den som står ytterst på rekken til høyre må flytte seg til helt til den andre siden av rekken.</a:t>
            </a:r>
          </a:p>
          <a:p>
            <a:endParaRPr lang="nb-NO" sz="1800" dirty="0"/>
          </a:p>
        </p:txBody>
      </p:sp>
      <p:sp>
        <p:nvSpPr>
          <p:cNvPr id="7" name="Plassholder for innhold 6">
            <a:extLst>
              <a:ext uri="{FF2B5EF4-FFF2-40B4-BE49-F238E27FC236}">
                <a16:creationId xmlns:a16="http://schemas.microsoft.com/office/drawing/2014/main" id="{2EC7CE57-AFCF-E74C-961C-2B71ED4F134F}"/>
              </a:ext>
            </a:extLst>
          </p:cNvPr>
          <p:cNvSpPr>
            <a:spLocks noGrp="1"/>
          </p:cNvSpPr>
          <p:nvPr>
            <p:ph sz="half" idx="2"/>
          </p:nvPr>
        </p:nvSpPr>
        <p:spPr/>
        <p:txBody>
          <a:bodyPr/>
          <a:lstStyle/>
          <a:p>
            <a:pPr marL="0" indent="0">
              <a:buNone/>
            </a:pPr>
            <a:r>
              <a:rPr lang="nb-NO" b="1" dirty="0"/>
              <a:t>Her er noen forslag til spørsmål :</a:t>
            </a:r>
            <a:endParaRPr lang="nb-NO" dirty="0"/>
          </a:p>
          <a:p>
            <a:pPr lvl="0"/>
            <a:r>
              <a:rPr lang="nb-NO" sz="2000" dirty="0">
                <a:solidFill>
                  <a:srgbClr val="7030A0"/>
                </a:solidFill>
              </a:rPr>
              <a:t>Hva er ditt favorittpålegg?</a:t>
            </a:r>
          </a:p>
          <a:p>
            <a:pPr lvl="0"/>
            <a:r>
              <a:rPr lang="nb-NO" sz="2000" dirty="0">
                <a:solidFill>
                  <a:srgbClr val="7030A0"/>
                </a:solidFill>
              </a:rPr>
              <a:t>Hva er din favoritt-mat?</a:t>
            </a:r>
          </a:p>
          <a:p>
            <a:pPr lvl="0"/>
            <a:r>
              <a:rPr lang="nb-NO" sz="2000" dirty="0">
                <a:solidFill>
                  <a:srgbClr val="7030A0"/>
                </a:solidFill>
              </a:rPr>
              <a:t>Hva liker du å se på tv/nett?</a:t>
            </a:r>
          </a:p>
          <a:p>
            <a:pPr lvl="0"/>
            <a:r>
              <a:rPr lang="nb-NO" sz="2000" dirty="0">
                <a:solidFill>
                  <a:srgbClr val="7030A0"/>
                </a:solidFill>
              </a:rPr>
              <a:t>Hva er dine favoritt-serier?</a:t>
            </a:r>
          </a:p>
          <a:p>
            <a:pPr lvl="0"/>
            <a:r>
              <a:rPr lang="nb-NO" sz="2000" dirty="0">
                <a:solidFill>
                  <a:srgbClr val="7030A0"/>
                </a:solidFill>
              </a:rPr>
              <a:t>Om du hadde 1 million kroner?</a:t>
            </a:r>
          </a:p>
          <a:p>
            <a:endParaRPr lang="nb-NO" dirty="0"/>
          </a:p>
        </p:txBody>
      </p:sp>
    </p:spTree>
    <p:extLst>
      <p:ext uri="{BB962C8B-B14F-4D97-AF65-F5344CB8AC3E}">
        <p14:creationId xmlns:p14="http://schemas.microsoft.com/office/powerpoint/2010/main" val="104624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61398B-74E3-5B4C-90F0-378FCF0B866B}"/>
              </a:ext>
            </a:extLst>
          </p:cNvPr>
          <p:cNvSpPr>
            <a:spLocks noGrp="1"/>
          </p:cNvSpPr>
          <p:nvPr>
            <p:ph type="title"/>
          </p:nvPr>
        </p:nvSpPr>
        <p:spPr/>
        <p:txBody>
          <a:bodyPr/>
          <a:lstStyle/>
          <a:p>
            <a:r>
              <a:rPr lang="nb-NO" dirty="0"/>
              <a:t>Øvelse: På linje</a:t>
            </a:r>
          </a:p>
        </p:txBody>
      </p:sp>
      <p:sp>
        <p:nvSpPr>
          <p:cNvPr id="3" name="Plassholder for innhold 2">
            <a:extLst>
              <a:ext uri="{FF2B5EF4-FFF2-40B4-BE49-F238E27FC236}">
                <a16:creationId xmlns:a16="http://schemas.microsoft.com/office/drawing/2014/main" id="{71748B7E-55C1-E542-B396-9CB6954AB37C}"/>
              </a:ext>
            </a:extLst>
          </p:cNvPr>
          <p:cNvSpPr>
            <a:spLocks noGrp="1"/>
          </p:cNvSpPr>
          <p:nvPr>
            <p:ph sz="half" idx="1"/>
          </p:nvPr>
        </p:nvSpPr>
        <p:spPr/>
        <p:txBody>
          <a:bodyPr>
            <a:normAutofit fontScale="92500" lnSpcReduction="20000"/>
          </a:bodyPr>
          <a:lstStyle/>
          <a:p>
            <a:r>
              <a:rPr lang="nb-NO" dirty="0"/>
              <a:t>Alle stiller seg på en linje. Øvelsen handler om å ta stilling og bli bedre kjent. Eksempel: ”De som vil ha iskrem går til høyre, de som vil ha sjokolade går til venstre”. </a:t>
            </a:r>
          </a:p>
          <a:p>
            <a:r>
              <a:rPr lang="nb-NO" dirty="0"/>
              <a:t>Så sier leder: «Gå til én på din side som du ikke har snakket med på en stund, og snakk sammen om valget deres i 2-3 minutter».</a:t>
            </a:r>
          </a:p>
          <a:p>
            <a:r>
              <a:rPr lang="nb-NO" dirty="0"/>
              <a:t>Deretter: Hvem har LYST til å fortelle om valget sitt? Lærer hører noen synspunkter fra begge sider.</a:t>
            </a:r>
          </a:p>
          <a:p>
            <a:endParaRPr lang="nb-NO" dirty="0"/>
          </a:p>
        </p:txBody>
      </p:sp>
      <p:sp>
        <p:nvSpPr>
          <p:cNvPr id="4" name="Plassholder for innhold 3">
            <a:extLst>
              <a:ext uri="{FF2B5EF4-FFF2-40B4-BE49-F238E27FC236}">
                <a16:creationId xmlns:a16="http://schemas.microsoft.com/office/drawing/2014/main" id="{B4E074F1-B8CC-6946-857E-397DC102F330}"/>
              </a:ext>
            </a:extLst>
          </p:cNvPr>
          <p:cNvSpPr>
            <a:spLocks noGrp="1"/>
          </p:cNvSpPr>
          <p:nvPr>
            <p:ph sz="half" idx="2"/>
          </p:nvPr>
        </p:nvSpPr>
        <p:spPr/>
        <p:txBody>
          <a:bodyPr/>
          <a:lstStyle/>
          <a:p>
            <a:r>
              <a:rPr lang="nb-NO" sz="2400" dirty="0">
                <a:solidFill>
                  <a:schemeClr val="accent1"/>
                </a:solidFill>
              </a:rPr>
              <a:t>Sort eller hvitt? Fredag eller lørdag? Morgen eller kveld? Italia eller Tyskland? USA eller Japan? Ute eller inne? Vegetarmat eller kjøtt? </a:t>
            </a:r>
            <a:r>
              <a:rPr lang="nb-NO" sz="2400" dirty="0" err="1">
                <a:solidFill>
                  <a:schemeClr val="accent1"/>
                </a:solidFill>
              </a:rPr>
              <a:t>Snapchat</a:t>
            </a:r>
            <a:r>
              <a:rPr lang="nb-NO" sz="2400" dirty="0">
                <a:solidFill>
                  <a:schemeClr val="accent1"/>
                </a:solidFill>
              </a:rPr>
              <a:t> eller </a:t>
            </a:r>
            <a:r>
              <a:rPr lang="nb-NO" sz="2400" dirty="0" err="1">
                <a:solidFill>
                  <a:schemeClr val="accent1"/>
                </a:solidFill>
              </a:rPr>
              <a:t>Instagram</a:t>
            </a:r>
            <a:r>
              <a:rPr lang="nb-NO" sz="2400" dirty="0">
                <a:solidFill>
                  <a:schemeClr val="accent1"/>
                </a:solidFill>
              </a:rPr>
              <a:t>? Vondt i magen eller hodepine? Dansing eller kickboksing? Strand eller fjell? Søtt eller salt? Vinter eller sommer? Kino eller teater? Jul eller påske? Elektriker eller skipper? Militær eller politiker?</a:t>
            </a:r>
          </a:p>
          <a:p>
            <a:endParaRPr lang="nb-NO" dirty="0"/>
          </a:p>
        </p:txBody>
      </p:sp>
    </p:spTree>
    <p:extLst>
      <p:ext uri="{BB962C8B-B14F-4D97-AF65-F5344CB8AC3E}">
        <p14:creationId xmlns:p14="http://schemas.microsoft.com/office/powerpoint/2010/main" val="62318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344F7FC-4038-F140-84FE-A0E452382C85}"/>
              </a:ext>
            </a:extLst>
          </p:cNvPr>
          <p:cNvSpPr>
            <a:spLocks noGrp="1"/>
          </p:cNvSpPr>
          <p:nvPr>
            <p:ph type="title"/>
          </p:nvPr>
        </p:nvSpPr>
        <p:spPr/>
        <p:txBody>
          <a:bodyPr>
            <a:normAutofit/>
          </a:bodyPr>
          <a:lstStyle/>
          <a:p>
            <a:r>
              <a:rPr lang="nb-NO" dirty="0"/>
              <a:t>Øvelse: Hvor godt kjenner dere hverandre?</a:t>
            </a:r>
          </a:p>
        </p:txBody>
      </p:sp>
      <p:sp>
        <p:nvSpPr>
          <p:cNvPr id="6" name="Plassholder for innhold 5">
            <a:extLst>
              <a:ext uri="{FF2B5EF4-FFF2-40B4-BE49-F238E27FC236}">
                <a16:creationId xmlns:a16="http://schemas.microsoft.com/office/drawing/2014/main" id="{539302AD-C2B4-8546-8F40-EB688E9B957F}"/>
              </a:ext>
            </a:extLst>
          </p:cNvPr>
          <p:cNvSpPr>
            <a:spLocks noGrp="1"/>
          </p:cNvSpPr>
          <p:nvPr>
            <p:ph idx="1"/>
          </p:nvPr>
        </p:nvSpPr>
        <p:spPr/>
        <p:txBody>
          <a:bodyPr>
            <a:normAutofit fontScale="77500" lnSpcReduction="20000"/>
          </a:bodyPr>
          <a:lstStyle/>
          <a:p>
            <a:pPr>
              <a:buFont typeface="Wingdings" pitchFamily="2" charset="2"/>
              <a:buChar char="q"/>
            </a:pPr>
            <a:r>
              <a:rPr lang="nb-NO" sz="2100" dirty="0">
                <a:highlight>
                  <a:srgbClr val="FFFF00"/>
                </a:highlight>
              </a:rPr>
              <a:t>Alle elevene trenger en lapp og en blyant hver.</a:t>
            </a:r>
          </a:p>
          <a:p>
            <a:pPr marL="0" indent="0">
              <a:buNone/>
            </a:pPr>
            <a:endParaRPr lang="nb-NO" sz="2100" dirty="0">
              <a:highlight>
                <a:srgbClr val="FFFF00"/>
              </a:highlight>
            </a:endParaRPr>
          </a:p>
          <a:p>
            <a:r>
              <a:rPr lang="nb-NO" dirty="0"/>
              <a:t>I denne øvelsen skal dere teste hvor godt dere kjenner hverandre. </a:t>
            </a:r>
          </a:p>
          <a:p>
            <a:r>
              <a:rPr lang="nb-NO" dirty="0"/>
              <a:t>Del klassen i grupper på fire elever. </a:t>
            </a:r>
          </a:p>
          <a:p>
            <a:r>
              <a:rPr lang="nb-NO" dirty="0"/>
              <a:t>Alle skriver navnet sitt på en lapp. Lappene krølles og samles midt på bordet. Alle trekker så en tilfeldig lapp.</a:t>
            </a:r>
          </a:p>
          <a:p>
            <a:pPr lvl="0"/>
            <a:r>
              <a:rPr lang="nb-NO" dirty="0"/>
              <a:t>Hver person skal skrive en eller to positive og hyggelige ting om den personen de har trukket på en lapp. Dette kan gjerne være noe fint den andre personen har gjort i løpet av uka, eller noe spennende dere har lært om han eller henne.</a:t>
            </a:r>
          </a:p>
          <a:p>
            <a:pPr lvl="0"/>
            <a:r>
              <a:rPr lang="nb-NO" b="1" dirty="0">
                <a:solidFill>
                  <a:srgbClr val="7030A0"/>
                </a:solidFill>
              </a:rPr>
              <a:t>Lappene legges tilbake i midten på bordet. </a:t>
            </a:r>
          </a:p>
          <a:p>
            <a:pPr lvl="0"/>
            <a:r>
              <a:rPr lang="nb-NO" b="1" dirty="0">
                <a:solidFill>
                  <a:srgbClr val="7030A0"/>
                </a:solidFill>
              </a:rPr>
              <a:t>Talspersonen leser opp en og en lapp. </a:t>
            </a:r>
          </a:p>
          <a:p>
            <a:pPr lvl="0"/>
            <a:r>
              <a:rPr lang="nb-NO" b="1" dirty="0">
                <a:solidFill>
                  <a:srgbClr val="7030A0"/>
                </a:solidFill>
              </a:rPr>
              <a:t>De andre elevene skal gjette hvem det er. </a:t>
            </a:r>
          </a:p>
          <a:p>
            <a:endParaRPr lang="nb-NO" dirty="0"/>
          </a:p>
        </p:txBody>
      </p:sp>
    </p:spTree>
    <p:extLst>
      <p:ext uri="{BB962C8B-B14F-4D97-AF65-F5344CB8AC3E}">
        <p14:creationId xmlns:p14="http://schemas.microsoft.com/office/powerpoint/2010/main" val="1212946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19431-1A4C-B9DA-5D46-4CDCE581C078}"/>
              </a:ext>
            </a:extLst>
          </p:cNvPr>
          <p:cNvSpPr>
            <a:spLocks noGrp="1"/>
          </p:cNvSpPr>
          <p:nvPr>
            <p:ph type="title"/>
          </p:nvPr>
        </p:nvSpPr>
        <p:spPr/>
        <p:txBody>
          <a:bodyPr/>
          <a:lstStyle/>
          <a:p>
            <a:r>
              <a:rPr lang="nb-NO" dirty="0"/>
              <a:t>Avslapningsøvelse: 1 minutt</a:t>
            </a:r>
          </a:p>
        </p:txBody>
      </p:sp>
      <p:sp>
        <p:nvSpPr>
          <p:cNvPr id="3" name="Plassholder for innhold 2">
            <a:extLst>
              <a:ext uri="{FF2B5EF4-FFF2-40B4-BE49-F238E27FC236}">
                <a16:creationId xmlns:a16="http://schemas.microsoft.com/office/drawing/2014/main" id="{8F2B630F-18EC-B4FA-5CDB-E5F124C6A0AD}"/>
              </a:ext>
            </a:extLst>
          </p:cNvPr>
          <p:cNvSpPr>
            <a:spLocks noGrp="1"/>
          </p:cNvSpPr>
          <p:nvPr>
            <p:ph idx="1"/>
          </p:nvPr>
        </p:nvSpPr>
        <p:spPr/>
        <p:txBody>
          <a:bodyPr>
            <a:normAutofit fontScale="92500" lnSpcReduction="10000"/>
          </a:bodyPr>
          <a:lstStyle/>
          <a:p>
            <a:pPr marL="0" indent="0">
              <a:buNone/>
            </a:pPr>
            <a:r>
              <a:rPr lang="nb-NO" dirty="0"/>
              <a:t>Av og til trenger vi å roe ned.</a:t>
            </a:r>
          </a:p>
          <a:p>
            <a:pPr marL="0" indent="0">
              <a:buNone/>
            </a:pPr>
            <a:r>
              <a:rPr lang="nb-NO" dirty="0"/>
              <a:t>Dette er en øvelse for å gi hjernen en «time-out» og bli klar for noe nytt.</a:t>
            </a:r>
          </a:p>
          <a:p>
            <a:pPr marL="0" indent="0">
              <a:buNone/>
            </a:pPr>
            <a:endParaRPr lang="nb-NO" dirty="0"/>
          </a:p>
          <a:p>
            <a:pPr marL="0" indent="0">
              <a:buNone/>
            </a:pPr>
            <a:r>
              <a:rPr lang="nb-NO" b="1" dirty="0"/>
              <a:t>Hvor lenge er ett minutt? </a:t>
            </a:r>
            <a:endParaRPr lang="nb-NO" dirty="0"/>
          </a:p>
          <a:p>
            <a:pPr lvl="1"/>
            <a:r>
              <a:rPr lang="nb-NO" dirty="0"/>
              <a:t>Alle lukker øynene på likt</a:t>
            </a:r>
          </a:p>
          <a:p>
            <a:pPr lvl="1"/>
            <a:r>
              <a:rPr lang="nb-NO" dirty="0"/>
              <a:t>Én tar tiden i ett minutt</a:t>
            </a:r>
          </a:p>
          <a:p>
            <a:pPr lvl="1"/>
            <a:r>
              <a:rPr lang="nb-NO" dirty="0"/>
              <a:t>Hver enkelt åpner øynene når de TROR det er gått </a:t>
            </a:r>
            <a:r>
              <a:rPr lang="nb-NO" dirty="0" err="1"/>
              <a:t>étt</a:t>
            </a:r>
            <a:r>
              <a:rPr lang="nb-NO" dirty="0"/>
              <a:t> minutt, </a:t>
            </a:r>
          </a:p>
          <a:p>
            <a:pPr lvl="1"/>
            <a:r>
              <a:rPr lang="nb-NO" dirty="0"/>
              <a:t>Vær stille</a:t>
            </a:r>
          </a:p>
          <a:p>
            <a:pPr lvl="1"/>
            <a:r>
              <a:rPr lang="nb-NO" dirty="0"/>
              <a:t>Når alle har åpnet øynene: Snakk sammen med gruppen din – hvordan var tidsfølelsen din? Ordstyrer passer på at alle får ordet etter tur.</a:t>
            </a:r>
          </a:p>
          <a:p>
            <a:endParaRPr lang="nb-NO" dirty="0"/>
          </a:p>
        </p:txBody>
      </p:sp>
    </p:spTree>
    <p:extLst>
      <p:ext uri="{BB962C8B-B14F-4D97-AF65-F5344CB8AC3E}">
        <p14:creationId xmlns:p14="http://schemas.microsoft.com/office/powerpoint/2010/main" val="330579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4062266-857E-4A41-3A8C-F7B0503EF73F}"/>
              </a:ext>
            </a:extLst>
          </p:cNvPr>
          <p:cNvSpPr>
            <a:spLocks noGrp="1"/>
          </p:cNvSpPr>
          <p:nvPr>
            <p:ph type="title"/>
          </p:nvPr>
        </p:nvSpPr>
        <p:spPr/>
        <p:txBody>
          <a:bodyPr/>
          <a:lstStyle/>
          <a:p>
            <a:r>
              <a:rPr lang="nb-NO" dirty="0"/>
              <a:t>Dere trenger:</a:t>
            </a:r>
          </a:p>
        </p:txBody>
      </p:sp>
      <p:sp>
        <p:nvSpPr>
          <p:cNvPr id="5" name="Plassholder for innhold 4">
            <a:extLst>
              <a:ext uri="{FF2B5EF4-FFF2-40B4-BE49-F238E27FC236}">
                <a16:creationId xmlns:a16="http://schemas.microsoft.com/office/drawing/2014/main" id="{D4FCA478-90A7-1574-6338-30FFF16171B2}"/>
              </a:ext>
            </a:extLst>
          </p:cNvPr>
          <p:cNvSpPr>
            <a:spLocks noGrp="1"/>
          </p:cNvSpPr>
          <p:nvPr>
            <p:ph idx="1"/>
          </p:nvPr>
        </p:nvSpPr>
        <p:spPr/>
        <p:txBody>
          <a:bodyPr/>
          <a:lstStyle/>
          <a:p>
            <a:r>
              <a:rPr lang="nb-NO" dirty="0"/>
              <a:t>Ballonger, 5-6 stykker</a:t>
            </a:r>
          </a:p>
          <a:p>
            <a:r>
              <a:rPr lang="nb-NO" dirty="0"/>
              <a:t>Én pute til evalueringen</a:t>
            </a:r>
          </a:p>
          <a:p>
            <a:r>
              <a:rPr lang="nb-NO" dirty="0"/>
              <a:t>Post-it lapper til alle, 3 hver</a:t>
            </a:r>
          </a:p>
          <a:p>
            <a:r>
              <a:rPr lang="nb-NO" dirty="0"/>
              <a:t>Ordensreglementet; en kopi til hver</a:t>
            </a:r>
          </a:p>
          <a:p>
            <a:r>
              <a:rPr lang="nb-NO" dirty="0"/>
              <a:t>Én avis til avisleken</a:t>
            </a:r>
          </a:p>
          <a:p>
            <a:r>
              <a:rPr lang="nb-NO" dirty="0"/>
              <a:t>Lapper og blyanter til alle</a:t>
            </a:r>
          </a:p>
          <a:p>
            <a:endParaRPr lang="nb-NO" dirty="0"/>
          </a:p>
        </p:txBody>
      </p:sp>
      <p:pic>
        <p:nvPicPr>
          <p:cNvPr id="7" name="Bilde 6">
            <a:extLst>
              <a:ext uri="{FF2B5EF4-FFF2-40B4-BE49-F238E27FC236}">
                <a16:creationId xmlns:a16="http://schemas.microsoft.com/office/drawing/2014/main" id="{CC96740A-58F4-89E2-C1FC-13EE4562D553}"/>
              </a:ext>
            </a:extLst>
          </p:cNvPr>
          <p:cNvPicPr>
            <a:picLocks noChangeAspect="1"/>
          </p:cNvPicPr>
          <p:nvPr/>
        </p:nvPicPr>
        <p:blipFill>
          <a:blip r:embed="rId2"/>
          <a:stretch>
            <a:fillRect/>
          </a:stretch>
        </p:blipFill>
        <p:spPr>
          <a:xfrm>
            <a:off x="7493265" y="3077760"/>
            <a:ext cx="4082208" cy="2721472"/>
          </a:xfrm>
          <a:prstGeom prst="rect">
            <a:avLst/>
          </a:prstGeom>
        </p:spPr>
      </p:pic>
      <p:pic>
        <p:nvPicPr>
          <p:cNvPr id="9" name="Bilde 8">
            <a:extLst>
              <a:ext uri="{FF2B5EF4-FFF2-40B4-BE49-F238E27FC236}">
                <a16:creationId xmlns:a16="http://schemas.microsoft.com/office/drawing/2014/main" id="{A673DA02-76A3-BBFB-4FF6-5145A1BB4FEF}"/>
              </a:ext>
            </a:extLst>
          </p:cNvPr>
          <p:cNvPicPr>
            <a:picLocks noChangeAspect="1"/>
          </p:cNvPicPr>
          <p:nvPr/>
        </p:nvPicPr>
        <p:blipFill>
          <a:blip r:embed="rId3"/>
          <a:stretch>
            <a:fillRect/>
          </a:stretch>
        </p:blipFill>
        <p:spPr>
          <a:xfrm>
            <a:off x="7493265" y="282448"/>
            <a:ext cx="4082208" cy="2721472"/>
          </a:xfrm>
          <a:prstGeom prst="rect">
            <a:avLst/>
          </a:prstGeom>
        </p:spPr>
      </p:pic>
    </p:spTree>
    <p:extLst>
      <p:ext uri="{BB962C8B-B14F-4D97-AF65-F5344CB8AC3E}">
        <p14:creationId xmlns:p14="http://schemas.microsoft.com/office/powerpoint/2010/main" val="213077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202A-706F-BB08-09F7-F10E4CCA9AD1}"/>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0ACF7D24-0F4A-0D79-9834-14D4C00246DF}"/>
              </a:ext>
            </a:extLst>
          </p:cNvPr>
          <p:cNvSpPr txBox="1"/>
          <p:nvPr/>
        </p:nvSpPr>
        <p:spPr>
          <a:xfrm>
            <a:off x="7570381" y="2321004"/>
            <a:ext cx="2308645" cy="1107996"/>
          </a:xfrm>
          <a:prstGeom prst="rect">
            <a:avLst/>
          </a:prstGeom>
          <a:noFill/>
        </p:spPr>
        <p:txBody>
          <a:bodyPr wrap="none" rtlCol="0">
            <a:spAutoFit/>
          </a:bodyPr>
          <a:lstStyle/>
          <a:p>
            <a:r>
              <a:rPr lang="nb-NO" sz="6600" b="1" dirty="0">
                <a:solidFill>
                  <a:schemeClr val="bg1"/>
                </a:solidFill>
              </a:rPr>
              <a:t>LEKER</a:t>
            </a:r>
          </a:p>
        </p:txBody>
      </p:sp>
    </p:spTree>
    <p:extLst>
      <p:ext uri="{BB962C8B-B14F-4D97-AF65-F5344CB8AC3E}">
        <p14:creationId xmlns:p14="http://schemas.microsoft.com/office/powerpoint/2010/main" val="1891723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6C821C-BB8A-9C4E-8B8E-538955F3E8B4}"/>
              </a:ext>
            </a:extLst>
          </p:cNvPr>
          <p:cNvSpPr>
            <a:spLocks noGrp="1"/>
          </p:cNvSpPr>
          <p:nvPr>
            <p:ph type="title"/>
          </p:nvPr>
        </p:nvSpPr>
        <p:spPr/>
        <p:txBody>
          <a:bodyPr/>
          <a:lstStyle/>
          <a:p>
            <a:r>
              <a:rPr lang="nb-NO" dirty="0"/>
              <a:t>Navnedansen</a:t>
            </a:r>
          </a:p>
        </p:txBody>
      </p:sp>
      <p:sp>
        <p:nvSpPr>
          <p:cNvPr id="3" name="Plassholder for innhold 2">
            <a:extLst>
              <a:ext uri="{FF2B5EF4-FFF2-40B4-BE49-F238E27FC236}">
                <a16:creationId xmlns:a16="http://schemas.microsoft.com/office/drawing/2014/main" id="{869EE2BC-5FBB-CA46-B74F-848007412A99}"/>
              </a:ext>
            </a:extLst>
          </p:cNvPr>
          <p:cNvSpPr>
            <a:spLocks noGrp="1"/>
          </p:cNvSpPr>
          <p:nvPr>
            <p:ph idx="1"/>
          </p:nvPr>
        </p:nvSpPr>
        <p:spPr/>
        <p:txBody>
          <a:bodyPr>
            <a:normAutofit fontScale="92500" lnSpcReduction="20000"/>
          </a:bodyPr>
          <a:lstStyle/>
          <a:p>
            <a:r>
              <a:rPr lang="nb-NO" dirty="0"/>
              <a:t>Alle står i en ring. Én starter med å si navnet sitt og gjøre en bevegelse. For eksempel: “Jeg heter Marte og jeg gjør sånn!” – og hinker. De andre svarer: “Hei Marte – og hinker». Den neste i rekken sier så Martes navn og gjør hennes bevegelse, deretter sitt eget navn sammen med en ny bevegelse. Slik fortsetter det hele veien rundt. Alle sier navnet sitt og lager en bevegelse, men må repetere alle tidligere navn/bevegelser først. </a:t>
            </a:r>
          </a:p>
          <a:p>
            <a:r>
              <a:rPr lang="nb-NO" b="1" dirty="0"/>
              <a:t>Alle som blir nevnt hjelper til underveis, så det blir lettere å huske.</a:t>
            </a:r>
            <a:r>
              <a:rPr lang="nb-NO" dirty="0"/>
              <a:t> </a:t>
            </a:r>
            <a:r>
              <a:rPr lang="nb-NO" b="1" dirty="0"/>
              <a:t>Del gjerne ringen i to og repeter hver halvdel for seg dersom dere er mange.</a:t>
            </a:r>
          </a:p>
          <a:p>
            <a:r>
              <a:rPr lang="nb-NO" dirty="0"/>
              <a:t>Signaturbevegelsene blir til sammen en navnedans med klassens unike bevegelser. </a:t>
            </a:r>
            <a:r>
              <a:rPr lang="nb-NO" i="1" dirty="0"/>
              <a:t>Å stå slik i ring sammen en liten stund, se hverandre, og si hverandres navn flere ganger, kombinert med signaturbevegelser, er en fin måte å oppleve fellesskap </a:t>
            </a:r>
            <a:endParaRPr lang="nb-NO" dirty="0"/>
          </a:p>
        </p:txBody>
      </p:sp>
    </p:spTree>
    <p:extLst>
      <p:ext uri="{BB962C8B-B14F-4D97-AF65-F5344CB8AC3E}">
        <p14:creationId xmlns:p14="http://schemas.microsoft.com/office/powerpoint/2010/main" val="3806199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9E167-391B-D040-8EA3-0258414F5092}"/>
              </a:ext>
            </a:extLst>
          </p:cNvPr>
          <p:cNvSpPr>
            <a:spLocks noGrp="1"/>
          </p:cNvSpPr>
          <p:nvPr>
            <p:ph type="title"/>
          </p:nvPr>
        </p:nvSpPr>
        <p:spPr/>
        <p:txBody>
          <a:bodyPr>
            <a:normAutofit/>
          </a:bodyPr>
          <a:lstStyle/>
          <a:p>
            <a:r>
              <a:rPr lang="nb-NO" dirty="0"/>
              <a:t>BLUNKELEKEN </a:t>
            </a:r>
            <a:r>
              <a:rPr lang="nb-NO" sz="2800" dirty="0"/>
              <a:t>– (UTEN NAVN OG MED NAVN)</a:t>
            </a:r>
          </a:p>
        </p:txBody>
      </p:sp>
      <p:sp>
        <p:nvSpPr>
          <p:cNvPr id="3" name="Plassholder for innhold 2">
            <a:extLst>
              <a:ext uri="{FF2B5EF4-FFF2-40B4-BE49-F238E27FC236}">
                <a16:creationId xmlns:a16="http://schemas.microsoft.com/office/drawing/2014/main" id="{C38CE4CC-58C9-C549-B1D9-C8C5CD00401D}"/>
              </a:ext>
            </a:extLst>
          </p:cNvPr>
          <p:cNvSpPr>
            <a:spLocks noGrp="1"/>
          </p:cNvSpPr>
          <p:nvPr>
            <p:ph idx="1"/>
          </p:nvPr>
        </p:nvSpPr>
        <p:spPr/>
        <p:txBody>
          <a:bodyPr>
            <a:normAutofit fontScale="70000" lnSpcReduction="20000"/>
          </a:bodyPr>
          <a:lstStyle/>
          <a:p>
            <a:pPr fontAlgn="base"/>
            <a:r>
              <a:rPr lang="nb-NO" dirty="0"/>
              <a:t>Sett stoler i en ring. Dere trenger (nesten) halvparten så mange stoler som dere er antall deltagere. Merk at antall deltakere må være et oddetall (for eksempel, dersom det er 9 deltagere trengs 5 stoler). Det skal stå en elev bak ryggen til alle de som sitter på stolene. Det må være en stol som er tom – men som det står en elev bak. Eleven som står bak den ledige stolen starter leken med å blunke til en av de som sitter. Denne personen skal prøve å komme seg vekk fra sin stol uten at eleven som står bak klarer å holde han/hun igjen. «Vokterne» som står bak stolene må alltid være på vakt og passe godt på den som sitter, og de som sitter må være raske til å sprette opp av stolen når de ser at noen blunker til dem. Når en elev klarer å komme seg vekk fra sin stol, for så å gå bort til den ledige stolen, er det eleven som står bak den ledige stolen som skal blunke til noen. Det kan ofte være lurt å skifte på hvem som sitter og står, for eksempel hvert tiende minutt.</a:t>
            </a:r>
          </a:p>
          <a:p>
            <a:pPr fontAlgn="base"/>
            <a:r>
              <a:rPr lang="nb-NO" b="1" dirty="0">
                <a:solidFill>
                  <a:srgbClr val="7030A0"/>
                </a:solidFill>
              </a:rPr>
              <a:t>Variasjon 1:</a:t>
            </a:r>
            <a:r>
              <a:rPr lang="nb-NO" dirty="0">
                <a:solidFill>
                  <a:srgbClr val="7030A0"/>
                </a:solidFill>
              </a:rPr>
              <a:t> Elevene som sitter kan i tillegg blunke til hverandre og bytte plass. Vokterne må passe ekstra godt på og får mye å følge med på.</a:t>
            </a:r>
          </a:p>
          <a:p>
            <a:pPr fontAlgn="base"/>
            <a:r>
              <a:rPr lang="nb-NO" b="1" dirty="0">
                <a:solidFill>
                  <a:schemeClr val="accent1"/>
                </a:solidFill>
              </a:rPr>
              <a:t>Variasjon 2:</a:t>
            </a:r>
            <a:r>
              <a:rPr lang="nb-NO" dirty="0">
                <a:solidFill>
                  <a:schemeClr val="accent1"/>
                </a:solidFill>
              </a:rPr>
              <a:t> Øk tempoet ved </a:t>
            </a:r>
            <a:r>
              <a:rPr lang="nb-NO" i="1" dirty="0">
                <a:solidFill>
                  <a:schemeClr val="accent1"/>
                </a:solidFill>
              </a:rPr>
              <a:t>i tillegg</a:t>
            </a:r>
            <a:r>
              <a:rPr lang="nb-NO" dirty="0">
                <a:solidFill>
                  <a:schemeClr val="accent1"/>
                </a:solidFill>
              </a:rPr>
              <a:t> å utnevne TO </a:t>
            </a:r>
            <a:r>
              <a:rPr lang="nb-NO" dirty="0" err="1">
                <a:solidFill>
                  <a:schemeClr val="accent1"/>
                </a:solidFill>
              </a:rPr>
              <a:t>blunkere</a:t>
            </a:r>
            <a:r>
              <a:rPr lang="nb-NO" dirty="0">
                <a:solidFill>
                  <a:schemeClr val="accent1"/>
                </a:solidFill>
              </a:rPr>
              <a:t> og ha to ledige stoler. Jo mer kaos, jo morsommere.</a:t>
            </a:r>
          </a:p>
          <a:p>
            <a:pPr fontAlgn="base"/>
            <a:r>
              <a:rPr lang="nb-NO" b="1" dirty="0">
                <a:solidFill>
                  <a:srgbClr val="7030A0"/>
                </a:solidFill>
              </a:rPr>
              <a:t>Variasjon 3:</a:t>
            </a:r>
            <a:r>
              <a:rPr lang="nb-NO" dirty="0">
                <a:solidFill>
                  <a:srgbClr val="7030A0"/>
                </a:solidFill>
              </a:rPr>
              <a:t> </a:t>
            </a:r>
            <a:r>
              <a:rPr lang="nb-NO" u="sng" dirty="0">
                <a:solidFill>
                  <a:srgbClr val="7030A0"/>
                </a:solidFill>
              </a:rPr>
              <a:t>Blunkeleken kan også brukes som navnelek</a:t>
            </a:r>
            <a:r>
              <a:rPr lang="nb-NO" dirty="0">
                <a:solidFill>
                  <a:srgbClr val="7030A0"/>
                </a:solidFill>
              </a:rPr>
              <a:t>. I stedet for å blunke, sier du navnet til personen du vil lokke til deg. Du kan se en annen vei, og på den måten lure «vokterne».</a:t>
            </a:r>
          </a:p>
          <a:p>
            <a:endParaRPr lang="nb-NO" dirty="0"/>
          </a:p>
        </p:txBody>
      </p:sp>
    </p:spTree>
    <p:extLst>
      <p:ext uri="{BB962C8B-B14F-4D97-AF65-F5344CB8AC3E}">
        <p14:creationId xmlns:p14="http://schemas.microsoft.com/office/powerpoint/2010/main" val="41148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679892-19B5-614C-AD14-F4EF201EF05E}"/>
              </a:ext>
            </a:extLst>
          </p:cNvPr>
          <p:cNvSpPr>
            <a:spLocks noGrp="1"/>
          </p:cNvSpPr>
          <p:nvPr>
            <p:ph type="title"/>
          </p:nvPr>
        </p:nvSpPr>
        <p:spPr/>
        <p:txBody>
          <a:bodyPr/>
          <a:lstStyle/>
          <a:p>
            <a:r>
              <a:rPr lang="nb-NO" dirty="0"/>
              <a:t>AVISLEKEN</a:t>
            </a:r>
          </a:p>
        </p:txBody>
      </p:sp>
      <p:sp>
        <p:nvSpPr>
          <p:cNvPr id="3" name="Plassholder for innhold 2">
            <a:extLst>
              <a:ext uri="{FF2B5EF4-FFF2-40B4-BE49-F238E27FC236}">
                <a16:creationId xmlns:a16="http://schemas.microsoft.com/office/drawing/2014/main" id="{41E07CE5-62CE-8642-8A79-4844020C2C64}"/>
              </a:ext>
            </a:extLst>
          </p:cNvPr>
          <p:cNvSpPr>
            <a:spLocks noGrp="1"/>
          </p:cNvSpPr>
          <p:nvPr>
            <p:ph idx="1"/>
          </p:nvPr>
        </p:nvSpPr>
        <p:spPr/>
        <p:txBody>
          <a:bodyPr>
            <a:normAutofit fontScale="92500" lnSpcReduction="10000"/>
          </a:bodyPr>
          <a:lstStyle/>
          <a:p>
            <a:r>
              <a:rPr lang="nb-NO" dirty="0"/>
              <a:t>Dette er en navnelek. </a:t>
            </a:r>
            <a:r>
              <a:rPr lang="nb-NO" b="1" dirty="0"/>
              <a:t>Alle sitter på gulvet i en ring, gjerne litt tett, da blir leken morsomst.</a:t>
            </a:r>
            <a:r>
              <a:rPr lang="nb-NO" dirty="0"/>
              <a:t> Én står i midten med en sammenrullet avis i hånda. Lærer starter med å si et tilfeldig navn. Avispersonen skal rekke å slå borti personen, før personen har rukket å si et nytt navn. Det gjelder å være rask til å si nye navn, så man ikke rekker å bli slått. </a:t>
            </a:r>
          </a:p>
          <a:p>
            <a:r>
              <a:rPr lang="nb-NO" dirty="0"/>
              <a:t>Det er ikke lov til å si det samme navnet to ganger etter hverandre, eller sende tilbake, eller de samme navnene om og om igjen. Alle i klassen må ta ansvar for at alle i klassen blir nevnt. Stopp leken og minn alle om det ved behov.</a:t>
            </a:r>
          </a:p>
          <a:p>
            <a:r>
              <a:rPr lang="nb-NO" dirty="0"/>
              <a:t>Kommer du ikke på et nytt navn i tide, og blir slått, er det din tur til å stå i midten. </a:t>
            </a:r>
            <a:r>
              <a:rPr lang="nb-NO" b="1" dirty="0"/>
              <a:t>Den som har stått i midten, må ikke sette seg uten å si et nytt navn; ellers kan vedkommende bli slått, og må stå i midten igjen.</a:t>
            </a:r>
            <a:endParaRPr lang="nb-NO" dirty="0"/>
          </a:p>
          <a:p>
            <a:endParaRPr lang="nb-NO" dirty="0"/>
          </a:p>
        </p:txBody>
      </p:sp>
    </p:spTree>
    <p:extLst>
      <p:ext uri="{BB962C8B-B14F-4D97-AF65-F5344CB8AC3E}">
        <p14:creationId xmlns:p14="http://schemas.microsoft.com/office/powerpoint/2010/main" val="60198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B252A0-B847-014A-8223-DC840A5EC8D4}"/>
              </a:ext>
            </a:extLst>
          </p:cNvPr>
          <p:cNvSpPr>
            <a:spLocks noGrp="1"/>
          </p:cNvSpPr>
          <p:nvPr>
            <p:ph type="title"/>
          </p:nvPr>
        </p:nvSpPr>
        <p:spPr/>
        <p:txBody>
          <a:bodyPr>
            <a:normAutofit/>
          </a:bodyPr>
          <a:lstStyle/>
          <a:p>
            <a:r>
              <a:rPr lang="nb-NO" sz="4000" dirty="0"/>
              <a:t>JEG VIL BLI KJENT MED ALLE SOM...</a:t>
            </a:r>
          </a:p>
        </p:txBody>
      </p:sp>
      <p:sp>
        <p:nvSpPr>
          <p:cNvPr id="3" name="Plassholder for innhold 2">
            <a:extLst>
              <a:ext uri="{FF2B5EF4-FFF2-40B4-BE49-F238E27FC236}">
                <a16:creationId xmlns:a16="http://schemas.microsoft.com/office/drawing/2014/main" id="{6353D1CB-DF7E-6F40-804D-24BAAE768CA3}"/>
              </a:ext>
            </a:extLst>
          </p:cNvPr>
          <p:cNvSpPr>
            <a:spLocks noGrp="1"/>
          </p:cNvSpPr>
          <p:nvPr>
            <p:ph idx="1"/>
          </p:nvPr>
        </p:nvSpPr>
        <p:spPr/>
        <p:txBody>
          <a:bodyPr>
            <a:normAutofit lnSpcReduction="10000"/>
          </a:bodyPr>
          <a:lstStyle/>
          <a:p>
            <a:r>
              <a:rPr lang="nb-NO" dirty="0"/>
              <a:t>Alle sitter i en ring på stoler, med unntak av en som står i midten, som sier: ”Hei, jeg heter… og vil bli kjent med noen som liker å game»</a:t>
            </a:r>
          </a:p>
          <a:p>
            <a:r>
              <a:rPr lang="nb-NO" dirty="0"/>
              <a:t>De det gjelder må reise seg og løpe rundt inne i sirkelen for å finne ny stol, også den som stilte spørsmålet. Den som ikke fikk stol skal stå i midten og stille neste spørsmål. </a:t>
            </a:r>
          </a:p>
          <a:p>
            <a:r>
              <a:rPr lang="nb-NO" dirty="0"/>
              <a:t>Det er ikke lov å sette seg på de nærmeste stolene eller den samme stolen. </a:t>
            </a:r>
            <a:r>
              <a:rPr lang="nb-NO" b="1" dirty="0"/>
              <a:t>Alle må løpe tvers over ringen for å finne ny plass.</a:t>
            </a:r>
          </a:p>
          <a:p>
            <a:r>
              <a:rPr lang="nb-NO" dirty="0"/>
              <a:t>Eksempler på spørsmål: ”Jeg vil bli kjent med personer som liker dyr, liker å sove, liker sjokolade bedre enn is...” </a:t>
            </a:r>
            <a:r>
              <a:rPr lang="nb-NO" b="1" dirty="0"/>
              <a:t>Skriv eksempler på tavlen </a:t>
            </a:r>
            <a:r>
              <a:rPr lang="nb-NO" dirty="0"/>
              <a:t>(lag en liste) som hjelp til hva personen i midten kan si.</a:t>
            </a:r>
          </a:p>
        </p:txBody>
      </p:sp>
    </p:spTree>
    <p:extLst>
      <p:ext uri="{BB962C8B-B14F-4D97-AF65-F5344CB8AC3E}">
        <p14:creationId xmlns:p14="http://schemas.microsoft.com/office/powerpoint/2010/main" val="350999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4656D2-8BE4-CB4A-9F23-BEAB8596C88A}"/>
              </a:ext>
            </a:extLst>
          </p:cNvPr>
          <p:cNvSpPr>
            <a:spLocks noGrp="1"/>
          </p:cNvSpPr>
          <p:nvPr>
            <p:ph type="title"/>
          </p:nvPr>
        </p:nvSpPr>
        <p:spPr/>
        <p:txBody>
          <a:bodyPr/>
          <a:lstStyle/>
          <a:p>
            <a:r>
              <a:rPr lang="nb-NO" dirty="0"/>
              <a:t>LIKER DU NABOEN DIN?</a:t>
            </a:r>
          </a:p>
        </p:txBody>
      </p:sp>
      <p:sp>
        <p:nvSpPr>
          <p:cNvPr id="3" name="Plassholder for innhold 2">
            <a:extLst>
              <a:ext uri="{FF2B5EF4-FFF2-40B4-BE49-F238E27FC236}">
                <a16:creationId xmlns:a16="http://schemas.microsoft.com/office/drawing/2014/main" id="{162D13AA-3900-104B-920A-12AB58EA8FB6}"/>
              </a:ext>
            </a:extLst>
          </p:cNvPr>
          <p:cNvSpPr>
            <a:spLocks noGrp="1"/>
          </p:cNvSpPr>
          <p:nvPr>
            <p:ph idx="1"/>
          </p:nvPr>
        </p:nvSpPr>
        <p:spPr/>
        <p:txBody>
          <a:bodyPr>
            <a:normAutofit fontScale="92500" lnSpcReduction="10000"/>
          </a:bodyPr>
          <a:lstStyle/>
          <a:p>
            <a:r>
              <a:rPr lang="nb-NO" dirty="0"/>
              <a:t>Dette er en videreutvikling av forrige lek. Sett stoler i en ring. </a:t>
            </a:r>
          </a:p>
          <a:p>
            <a:r>
              <a:rPr lang="nb-NO" dirty="0"/>
              <a:t>Alle setter seg ned utenom én som står i midten. Han/hun skal stille spørsmålet "Liker du naboen din?" til en av de som sitter. </a:t>
            </a:r>
          </a:p>
          <a:p>
            <a:r>
              <a:rPr lang="nb-NO" dirty="0"/>
              <a:t>Hvis eleven svarer "Ja", skal naboene til vedkommende bytte plass. Den som står i midten skal da prøve å sette seg på en av de tomme stolene.</a:t>
            </a:r>
          </a:p>
          <a:p>
            <a:r>
              <a:rPr lang="nb-NO" dirty="0"/>
              <a:t>Dersom eleven svarer "Nei, men jeg liker alle med…(sko)", skal alle som har det, reise seg og bytte plass. Den i midten skal selv prøve å kapre en plass, slik at det blir en ny elev som skal stå i midten og stille spørsmål.</a:t>
            </a:r>
          </a:p>
          <a:p>
            <a:r>
              <a:rPr lang="nb-NO" b="1" dirty="0"/>
              <a:t>Det er ikke lov å sette seg på de nærmeste stolene eller den samme stolen. Alle må løpe tvers over ringen for å finne ny plass.</a:t>
            </a:r>
            <a:r>
              <a:rPr lang="nb-NO" dirty="0"/>
              <a:t> </a:t>
            </a:r>
          </a:p>
          <a:p>
            <a:endParaRPr lang="nb-NO" dirty="0"/>
          </a:p>
        </p:txBody>
      </p:sp>
    </p:spTree>
    <p:extLst>
      <p:ext uri="{BB962C8B-B14F-4D97-AF65-F5344CB8AC3E}">
        <p14:creationId xmlns:p14="http://schemas.microsoft.com/office/powerpoint/2010/main" val="4167337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298317B-A6E8-8E4A-B15A-B34EAD8F4D3A}"/>
              </a:ext>
            </a:extLst>
          </p:cNvPr>
          <p:cNvSpPr>
            <a:spLocks noGrp="1"/>
          </p:cNvSpPr>
          <p:nvPr>
            <p:ph type="title"/>
          </p:nvPr>
        </p:nvSpPr>
        <p:spPr/>
        <p:txBody>
          <a:bodyPr/>
          <a:lstStyle/>
          <a:p>
            <a:r>
              <a:rPr lang="nb-NO" dirty="0"/>
              <a:t>GAMMEL MANN</a:t>
            </a:r>
          </a:p>
        </p:txBody>
      </p:sp>
      <p:sp>
        <p:nvSpPr>
          <p:cNvPr id="6" name="Plassholder for innhold 5">
            <a:extLst>
              <a:ext uri="{FF2B5EF4-FFF2-40B4-BE49-F238E27FC236}">
                <a16:creationId xmlns:a16="http://schemas.microsoft.com/office/drawing/2014/main" id="{5FF8041D-9B5E-1841-9B86-0F9F1EB73220}"/>
              </a:ext>
            </a:extLst>
          </p:cNvPr>
          <p:cNvSpPr>
            <a:spLocks noGrp="1"/>
          </p:cNvSpPr>
          <p:nvPr>
            <p:ph idx="1"/>
          </p:nvPr>
        </p:nvSpPr>
        <p:spPr/>
        <p:txBody>
          <a:bodyPr>
            <a:normAutofit lnSpcReduction="10000"/>
          </a:bodyPr>
          <a:lstStyle/>
          <a:p>
            <a:r>
              <a:rPr lang="nb-NO" dirty="0"/>
              <a:t>Alle har hver sin stol. Stolene står spredd rundt i klasserommet. Pultene ryddes vekk. Én står i midten, og én stol står tom. </a:t>
            </a:r>
          </a:p>
          <a:p>
            <a:r>
              <a:rPr lang="nb-NO" dirty="0"/>
              <a:t>Den som er i midten skal prøve å sette seg på den ledige stolen, MEN MÅ GÅ MED MUSESKRITT. Det er IKKE lov å gå fort. </a:t>
            </a:r>
          </a:p>
          <a:p>
            <a:r>
              <a:rPr lang="nb-NO" dirty="0"/>
              <a:t>De som allerede sitter på en stol skal prøve å forhindre at den gamle setter seg, ved å sette seg på den ledige stolen. Det betyr at alle til enhver til må være i bevegelse for å passe på at den gamle mannen ikke får satt seg på en ledig stol. </a:t>
            </a:r>
          </a:p>
          <a:p>
            <a:r>
              <a:rPr lang="nb-NO" dirty="0"/>
              <a:t>I starten kan alle gå fort, unntatt den gamle mannen. Etter hvert skal alle prøve å gå med museskritt.</a:t>
            </a:r>
          </a:p>
          <a:p>
            <a:endParaRPr lang="nb-NO" dirty="0"/>
          </a:p>
        </p:txBody>
      </p:sp>
    </p:spTree>
    <p:extLst>
      <p:ext uri="{BB962C8B-B14F-4D97-AF65-F5344CB8AC3E}">
        <p14:creationId xmlns:p14="http://schemas.microsoft.com/office/powerpoint/2010/main" val="370850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B8305EB-4A94-C941-9BB2-615F6E52864E}"/>
              </a:ext>
            </a:extLst>
          </p:cNvPr>
          <p:cNvSpPr txBox="1"/>
          <p:nvPr/>
        </p:nvSpPr>
        <p:spPr>
          <a:xfrm>
            <a:off x="7708605" y="882502"/>
            <a:ext cx="3303212" cy="5170646"/>
          </a:xfrm>
          <a:prstGeom prst="rect">
            <a:avLst/>
          </a:prstGeom>
          <a:noFill/>
        </p:spPr>
        <p:txBody>
          <a:bodyPr wrap="none" rtlCol="0">
            <a:spAutoFit/>
          </a:bodyPr>
          <a:lstStyle/>
          <a:p>
            <a:r>
              <a:rPr lang="nb-NO" sz="3600" b="1" dirty="0"/>
              <a:t>Evaluering:</a:t>
            </a:r>
            <a:r>
              <a:rPr lang="nb-NO" sz="3600" dirty="0"/>
              <a:t> </a:t>
            </a:r>
          </a:p>
          <a:p>
            <a:r>
              <a:rPr lang="nb-NO" dirty="0"/>
              <a:t>Sett dere i ring.</a:t>
            </a:r>
          </a:p>
          <a:p>
            <a:r>
              <a:rPr lang="nb-NO" dirty="0"/>
              <a:t>Kast en pute rundt </a:t>
            </a:r>
          </a:p>
          <a:p>
            <a:r>
              <a:rPr lang="nb-NO" dirty="0"/>
              <a:t>for å fordele ordet. </a:t>
            </a:r>
          </a:p>
          <a:p>
            <a:r>
              <a:rPr lang="nb-NO" dirty="0"/>
              <a:t>Det er lov å si pass.</a:t>
            </a:r>
          </a:p>
          <a:p>
            <a:endParaRPr lang="nb-NO" dirty="0"/>
          </a:p>
          <a:p>
            <a:r>
              <a:rPr lang="nb-NO" sz="2800" dirty="0"/>
              <a:t>Hva skjer når vi leker </a:t>
            </a:r>
          </a:p>
          <a:p>
            <a:r>
              <a:rPr lang="nb-NO" sz="2800" dirty="0"/>
              <a:t>og hvordan påvirkes </a:t>
            </a:r>
          </a:p>
          <a:p>
            <a:r>
              <a:rPr lang="nb-NO" sz="2800" dirty="0"/>
              <a:t>miljøet mellom oss?</a:t>
            </a:r>
          </a:p>
          <a:p>
            <a:endParaRPr lang="nb-NO" sz="2800" dirty="0"/>
          </a:p>
          <a:p>
            <a:r>
              <a:rPr lang="nb-NO" sz="2800" dirty="0"/>
              <a:t>Hvorfor gjør vi dette, </a:t>
            </a:r>
          </a:p>
          <a:p>
            <a:r>
              <a:rPr lang="nb-NO" sz="2800" dirty="0"/>
              <a:t>tror du? </a:t>
            </a:r>
          </a:p>
          <a:p>
            <a:endParaRPr lang="nb-NO" dirty="0"/>
          </a:p>
          <a:p>
            <a:endParaRPr lang="nb-NO" dirty="0"/>
          </a:p>
        </p:txBody>
      </p:sp>
    </p:spTree>
    <p:extLst>
      <p:ext uri="{BB962C8B-B14F-4D97-AF65-F5344CB8AC3E}">
        <p14:creationId xmlns:p14="http://schemas.microsoft.com/office/powerpoint/2010/main" val="96190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E6FE13B-305D-A3C9-4794-492E4AC92305}"/>
              </a:ext>
            </a:extLst>
          </p:cNvPr>
          <p:cNvSpPr txBox="1"/>
          <p:nvPr/>
        </p:nvSpPr>
        <p:spPr>
          <a:xfrm>
            <a:off x="8108414" y="2214390"/>
            <a:ext cx="2073260" cy="646331"/>
          </a:xfrm>
          <a:prstGeom prst="rect">
            <a:avLst/>
          </a:prstGeom>
          <a:noFill/>
        </p:spPr>
        <p:txBody>
          <a:bodyPr wrap="none" rtlCol="0">
            <a:spAutoFit/>
          </a:bodyPr>
          <a:lstStyle/>
          <a:p>
            <a:r>
              <a:rPr lang="nb-NO" dirty="0"/>
              <a:t>Utarbeidet av</a:t>
            </a:r>
          </a:p>
          <a:p>
            <a:r>
              <a:rPr lang="nb-NO" dirty="0"/>
              <a:t>Anne-Kristin Imenes</a:t>
            </a:r>
          </a:p>
        </p:txBody>
      </p:sp>
    </p:spTree>
    <p:extLst>
      <p:ext uri="{BB962C8B-B14F-4D97-AF65-F5344CB8AC3E}">
        <p14:creationId xmlns:p14="http://schemas.microsoft.com/office/powerpoint/2010/main" val="327480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87AB5-0AD8-DF49-8749-36F7536CA610}"/>
              </a:ext>
            </a:extLst>
          </p:cNvPr>
          <p:cNvSpPr>
            <a:spLocks noGrp="1"/>
          </p:cNvSpPr>
          <p:nvPr>
            <p:ph type="title"/>
          </p:nvPr>
        </p:nvSpPr>
        <p:spPr/>
        <p:txBody>
          <a:bodyPr/>
          <a:lstStyle/>
          <a:p>
            <a:pPr algn="ctr"/>
            <a:r>
              <a:rPr lang="nb-NO" dirty="0"/>
              <a:t>Hvordan kan vi bygge støttende klassefellesskap?</a:t>
            </a:r>
          </a:p>
        </p:txBody>
      </p:sp>
      <p:sp>
        <p:nvSpPr>
          <p:cNvPr id="3" name="Plassholder for innhold 2">
            <a:extLst>
              <a:ext uri="{FF2B5EF4-FFF2-40B4-BE49-F238E27FC236}">
                <a16:creationId xmlns:a16="http://schemas.microsoft.com/office/drawing/2014/main" id="{3236BB90-8D95-A143-9C09-F2605FA3057E}"/>
              </a:ext>
            </a:extLst>
          </p:cNvPr>
          <p:cNvSpPr>
            <a:spLocks noGrp="1"/>
          </p:cNvSpPr>
          <p:nvPr>
            <p:ph sz="half" idx="1"/>
          </p:nvPr>
        </p:nvSpPr>
        <p:spPr>
          <a:xfrm>
            <a:off x="1017824" y="4954876"/>
            <a:ext cx="9540306" cy="3806248"/>
          </a:xfrm>
        </p:spPr>
        <p:txBody>
          <a:bodyPr/>
          <a:lstStyle/>
          <a:p>
            <a:pPr marL="0" indent="0" algn="ctr">
              <a:buNone/>
            </a:pPr>
            <a:r>
              <a:rPr lang="nb-NO" dirty="0"/>
              <a:t>Det er ikke bare læreren som skal se alle og støtte. Klassen kan gjøre en forskjell. Klassen er «flokken din» og ditt arbeidsmiljø.</a:t>
            </a:r>
          </a:p>
        </p:txBody>
      </p:sp>
      <p:pic>
        <p:nvPicPr>
          <p:cNvPr id="5" name="Plassholder for innhold 5" descr="Et bilde som inneholder person, mann, ung, kvinne&#10;&#10;Automatisk generert beskrivelse">
            <a:extLst>
              <a:ext uri="{FF2B5EF4-FFF2-40B4-BE49-F238E27FC236}">
                <a16:creationId xmlns:a16="http://schemas.microsoft.com/office/drawing/2014/main" id="{269E0191-E05E-E645-A7D8-8B961822278F}"/>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22719" y="1841098"/>
            <a:ext cx="10994161" cy="2827334"/>
          </a:xfrm>
          <a:prstGeom prst="rect">
            <a:avLst/>
          </a:prstGeom>
          <a:noFill/>
        </p:spPr>
      </p:pic>
    </p:spTree>
    <p:extLst>
      <p:ext uri="{BB962C8B-B14F-4D97-AF65-F5344CB8AC3E}">
        <p14:creationId xmlns:p14="http://schemas.microsoft.com/office/powerpoint/2010/main" val="184031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0177D0-F435-D74B-AC92-6007D9758A4B}"/>
              </a:ext>
            </a:extLst>
          </p:cNvPr>
          <p:cNvSpPr>
            <a:spLocks noGrp="1"/>
          </p:cNvSpPr>
          <p:nvPr>
            <p:ph type="title"/>
          </p:nvPr>
        </p:nvSpPr>
        <p:spPr/>
        <p:txBody>
          <a:bodyPr/>
          <a:lstStyle/>
          <a:p>
            <a:r>
              <a:rPr lang="nb-NO" dirty="0"/>
              <a:t>Derfor skal vi jobbe med...</a:t>
            </a:r>
          </a:p>
        </p:txBody>
      </p:sp>
      <p:sp>
        <p:nvSpPr>
          <p:cNvPr id="3" name="Plassholder for innhold 2">
            <a:extLst>
              <a:ext uri="{FF2B5EF4-FFF2-40B4-BE49-F238E27FC236}">
                <a16:creationId xmlns:a16="http://schemas.microsoft.com/office/drawing/2014/main" id="{FB5FA486-D0B8-E646-8ABE-141B863D65CF}"/>
              </a:ext>
            </a:extLst>
          </p:cNvPr>
          <p:cNvSpPr>
            <a:spLocks noGrp="1"/>
          </p:cNvSpPr>
          <p:nvPr>
            <p:ph sz="half" idx="1"/>
          </p:nvPr>
        </p:nvSpPr>
        <p:spPr/>
        <p:txBody>
          <a:bodyPr/>
          <a:lstStyle/>
          <a:p>
            <a:r>
              <a:rPr lang="nb-NO" dirty="0"/>
              <a:t>Samarbeidslæring </a:t>
            </a:r>
          </a:p>
          <a:p>
            <a:r>
              <a:rPr lang="nb-NO" dirty="0"/>
              <a:t>Ordensreglement</a:t>
            </a:r>
          </a:p>
          <a:p>
            <a:r>
              <a:rPr lang="nb-NO" dirty="0"/>
              <a:t>Klassemiljø</a:t>
            </a:r>
          </a:p>
          <a:p>
            <a:r>
              <a:rPr lang="nb-NO" dirty="0"/>
              <a:t>Språkbruk</a:t>
            </a:r>
          </a:p>
          <a:p>
            <a:r>
              <a:rPr lang="nb-NO" dirty="0"/>
              <a:t>Poenget med leker</a:t>
            </a:r>
          </a:p>
        </p:txBody>
      </p:sp>
      <p:sp>
        <p:nvSpPr>
          <p:cNvPr id="5" name="Plassholder for innhold 4">
            <a:extLst>
              <a:ext uri="{FF2B5EF4-FFF2-40B4-BE49-F238E27FC236}">
                <a16:creationId xmlns:a16="http://schemas.microsoft.com/office/drawing/2014/main" id="{CCC137FA-0174-4E43-9925-073D2E517BF9}"/>
              </a:ext>
            </a:extLst>
          </p:cNvPr>
          <p:cNvSpPr>
            <a:spLocks noGrp="1"/>
          </p:cNvSpPr>
          <p:nvPr>
            <p:ph sz="half" idx="2"/>
          </p:nvPr>
        </p:nvSpPr>
        <p:spPr/>
        <p:txBody>
          <a:bodyPr/>
          <a:lstStyle/>
          <a:p>
            <a:endParaRPr lang="nb-NO"/>
          </a:p>
        </p:txBody>
      </p:sp>
      <p:pic>
        <p:nvPicPr>
          <p:cNvPr id="4" name="Plassholder for innhold 13" descr="Et bilde som inneholder person&#10;&#10;Automatisk generert beskrivelse">
            <a:extLst>
              <a:ext uri="{FF2B5EF4-FFF2-40B4-BE49-F238E27FC236}">
                <a16:creationId xmlns:a16="http://schemas.microsoft.com/office/drawing/2014/main" id="{E80E9BE9-C464-104D-9A18-48DA058069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3956264" y="1258599"/>
            <a:ext cx="6965734" cy="4940300"/>
          </a:xfrm>
          <a:prstGeom prst="rect">
            <a:avLst/>
          </a:prstGeom>
        </p:spPr>
      </p:pic>
    </p:spTree>
    <p:extLst>
      <p:ext uri="{BB962C8B-B14F-4D97-AF65-F5344CB8AC3E}">
        <p14:creationId xmlns:p14="http://schemas.microsoft.com/office/powerpoint/2010/main" val="34228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5B9369F-1A71-EB44-8098-BB471AE4E445}"/>
              </a:ext>
            </a:extLst>
          </p:cNvPr>
          <p:cNvSpPr txBox="1"/>
          <p:nvPr/>
        </p:nvSpPr>
        <p:spPr>
          <a:xfrm>
            <a:off x="7570381" y="2321004"/>
            <a:ext cx="2308645" cy="1107996"/>
          </a:xfrm>
          <a:prstGeom prst="rect">
            <a:avLst/>
          </a:prstGeom>
          <a:noFill/>
        </p:spPr>
        <p:txBody>
          <a:bodyPr wrap="none" rtlCol="0">
            <a:spAutoFit/>
          </a:bodyPr>
          <a:lstStyle/>
          <a:p>
            <a:r>
              <a:rPr lang="nb-NO" sz="6600" b="1" dirty="0">
                <a:solidFill>
                  <a:schemeClr val="bg1"/>
                </a:solidFill>
              </a:rPr>
              <a:t>LEKER</a:t>
            </a:r>
          </a:p>
        </p:txBody>
      </p:sp>
    </p:spTree>
    <p:extLst>
      <p:ext uri="{BB962C8B-B14F-4D97-AF65-F5344CB8AC3E}">
        <p14:creationId xmlns:p14="http://schemas.microsoft.com/office/powerpoint/2010/main" val="45341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D71AC9-3809-5773-0F18-7878BA606080}"/>
              </a:ext>
            </a:extLst>
          </p:cNvPr>
          <p:cNvSpPr>
            <a:spLocks noGrp="1"/>
          </p:cNvSpPr>
          <p:nvPr>
            <p:ph type="title"/>
          </p:nvPr>
        </p:nvSpPr>
        <p:spPr>
          <a:xfrm>
            <a:off x="592859" y="1003156"/>
            <a:ext cx="9352419" cy="2852737"/>
          </a:xfrm>
        </p:spPr>
        <p:txBody>
          <a:bodyPr anchor="b">
            <a:normAutofit/>
          </a:bodyPr>
          <a:lstStyle/>
          <a:p>
            <a:r>
              <a:rPr lang="nb-NO" dirty="0"/>
              <a:t>LINE UP</a:t>
            </a:r>
            <a:endParaRPr lang="nb-NO"/>
          </a:p>
        </p:txBody>
      </p:sp>
      <p:sp>
        <p:nvSpPr>
          <p:cNvPr id="3" name="Plassholder for innhold 2">
            <a:extLst>
              <a:ext uri="{FF2B5EF4-FFF2-40B4-BE49-F238E27FC236}">
                <a16:creationId xmlns:a16="http://schemas.microsoft.com/office/drawing/2014/main" id="{7386E959-12BC-C261-7CA4-A393B3EB30EF}"/>
              </a:ext>
            </a:extLst>
          </p:cNvPr>
          <p:cNvSpPr>
            <a:spLocks noGrp="1"/>
          </p:cNvSpPr>
          <p:nvPr>
            <p:ph type="body" idx="1"/>
          </p:nvPr>
        </p:nvSpPr>
        <p:spPr>
          <a:xfrm>
            <a:off x="592859" y="3882881"/>
            <a:ext cx="9352418" cy="1500187"/>
          </a:xfrm>
        </p:spPr>
        <p:txBody>
          <a:bodyPr>
            <a:normAutofit/>
          </a:bodyPr>
          <a:lstStyle/>
          <a:p>
            <a:pPr marL="0" indent="0">
              <a:buNone/>
            </a:pPr>
            <a:r>
              <a:rPr lang="nb-NO" sz="2000" dirty="0"/>
              <a:t>Still dere opp på en rekke etter bursdagsdato</a:t>
            </a:r>
          </a:p>
          <a:p>
            <a:pPr marL="0" indent="0">
              <a:buNone/>
            </a:pPr>
            <a:endParaRPr lang="nb-NO" sz="2000" dirty="0"/>
          </a:p>
          <a:p>
            <a:pPr marL="0" indent="0">
              <a:buNone/>
            </a:pPr>
            <a:r>
              <a:rPr lang="nb-NO" sz="2000" dirty="0"/>
              <a:t>Alle får så et tall, ved å telle til 6 (om dere er 25 i klassen), slik at det dannes </a:t>
            </a:r>
            <a:r>
              <a:rPr lang="nb-NO" sz="2000" b="1" dirty="0"/>
              <a:t>grupper med 4</a:t>
            </a:r>
            <a:r>
              <a:rPr lang="nb-NO" sz="2000" dirty="0"/>
              <a:t> i hver</a:t>
            </a:r>
          </a:p>
        </p:txBody>
      </p:sp>
    </p:spTree>
    <p:extLst>
      <p:ext uri="{BB962C8B-B14F-4D97-AF65-F5344CB8AC3E}">
        <p14:creationId xmlns:p14="http://schemas.microsoft.com/office/powerpoint/2010/main" val="44375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5187" y="365125"/>
            <a:ext cx="11403736" cy="1325563"/>
          </a:xfrm>
        </p:spPr>
        <p:txBody>
          <a:bodyPr>
            <a:normAutofit/>
          </a:bodyPr>
          <a:lstStyle/>
          <a:p>
            <a:r>
              <a:rPr lang="en-US" sz="4800" b="1" dirty="0">
                <a:latin typeface="Georgia" panose="02040502050405020303" pitchFamily="18" charset="0"/>
              </a:rPr>
              <a:t>BALLONGLEK, LAGARBEID</a:t>
            </a:r>
            <a:endParaRPr lang="nb-NO" sz="4800" b="1" dirty="0">
              <a:latin typeface="Georgia" panose="02040502050405020303" pitchFamily="18" charset="0"/>
            </a:endParaRP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690688"/>
            <a:ext cx="8435111" cy="5167312"/>
          </a:xfrm>
        </p:spPr>
        <p:txBody>
          <a:bodyPr>
            <a:noAutofit/>
          </a:bodyPr>
          <a:lstStyle/>
          <a:p>
            <a:pPr marL="178308" lvl="0" indent="-178308" defTabSz="713232">
              <a:spcBef>
                <a:spcPts val="780"/>
              </a:spcBef>
              <a:buFont typeface="Arial"/>
              <a:buChar char="•"/>
            </a:pPr>
            <a:r>
              <a:rPr lang="nb-NO" sz="2300" dirty="0">
                <a:solidFill>
                  <a:schemeClr val="tx1"/>
                </a:solidFill>
                <a:latin typeface="Calibri"/>
                <a:ea typeface="+mn-ea"/>
                <a:cs typeface="+mn-cs"/>
              </a:rPr>
              <a:t>Lag tilfeldige grupper på 4 (ingen velger selv)</a:t>
            </a:r>
          </a:p>
          <a:p>
            <a:pPr marL="178308" lvl="0" indent="-178308" defTabSz="713232">
              <a:spcBef>
                <a:spcPts val="780"/>
              </a:spcBef>
              <a:buFont typeface="Arial"/>
              <a:buChar char="•"/>
            </a:pPr>
            <a:r>
              <a:rPr lang="nb-NO" sz="2300" dirty="0">
                <a:solidFill>
                  <a:schemeClr val="tx1"/>
                </a:solidFill>
                <a:latin typeface="Calibri"/>
                <a:ea typeface="+mn-ea"/>
                <a:cs typeface="+mn-cs"/>
              </a:rPr>
              <a:t>Gi hver gruppe en ballong</a:t>
            </a:r>
          </a:p>
          <a:p>
            <a:pPr marL="178308" lvl="0" indent="-178308" defTabSz="713232">
              <a:spcBef>
                <a:spcPts val="780"/>
              </a:spcBef>
              <a:buFont typeface="Arial"/>
              <a:buChar char="•"/>
            </a:pPr>
            <a:r>
              <a:rPr lang="nb-NO" sz="2300" dirty="0">
                <a:solidFill>
                  <a:schemeClr val="tx1"/>
                </a:solidFill>
                <a:latin typeface="Calibri"/>
                <a:ea typeface="+mn-ea"/>
                <a:cs typeface="+mn-cs"/>
              </a:rPr>
              <a:t>Bruk både klasserommet og gangen</a:t>
            </a:r>
          </a:p>
          <a:p>
            <a:pPr marL="178308" lvl="0" indent="-178308" defTabSz="713232">
              <a:spcBef>
                <a:spcPts val="780"/>
              </a:spcBef>
              <a:buFont typeface="Arial"/>
              <a:buChar char="•"/>
            </a:pPr>
            <a:r>
              <a:rPr lang="nb-NO" sz="2300" dirty="0">
                <a:solidFill>
                  <a:schemeClr val="tx1"/>
                </a:solidFill>
                <a:latin typeface="Calibri"/>
                <a:ea typeface="+mn-ea"/>
                <a:cs typeface="+mn-cs"/>
              </a:rPr>
              <a:t>Gruppen stiller seg i sirkel og holder hverandre i hendene. </a:t>
            </a:r>
          </a:p>
          <a:p>
            <a:pPr marL="178308" lvl="0" indent="-178308" defTabSz="713232">
              <a:spcBef>
                <a:spcPts val="780"/>
              </a:spcBef>
              <a:buFont typeface="Arial"/>
              <a:buChar char="•"/>
            </a:pPr>
            <a:r>
              <a:rPr lang="nb-NO" sz="2300" b="1" dirty="0">
                <a:solidFill>
                  <a:schemeClr val="tx1"/>
                </a:solidFill>
                <a:latin typeface="Calibri"/>
                <a:ea typeface="+mn-ea"/>
                <a:cs typeface="+mn-cs"/>
              </a:rPr>
              <a:t>Målet er holde ballongen borte fra gulvet ved å slå på den, uten å slippe hverandres hender</a:t>
            </a:r>
          </a:p>
          <a:p>
            <a:pPr marL="178308" lvl="0" indent="-178308" defTabSz="713232">
              <a:spcBef>
                <a:spcPts val="780"/>
              </a:spcBef>
              <a:buFont typeface="Arial"/>
              <a:buChar char="•"/>
            </a:pPr>
            <a:endParaRPr lang="nb-NO" sz="2300" b="1" dirty="0">
              <a:solidFill>
                <a:schemeClr val="tx1"/>
              </a:solidFill>
              <a:latin typeface="Calibri"/>
              <a:ea typeface="+mn-ea"/>
              <a:cs typeface="+mn-cs"/>
            </a:endParaRPr>
          </a:p>
          <a:p>
            <a:pPr marL="178308" lvl="0" indent="-178308" defTabSz="713232">
              <a:spcBef>
                <a:spcPts val="780"/>
              </a:spcBef>
              <a:buFont typeface="Arial"/>
              <a:buChar char="•"/>
            </a:pPr>
            <a:r>
              <a:rPr lang="nb-NO" sz="2300" b="1" dirty="0">
                <a:solidFill>
                  <a:schemeClr val="tx1"/>
                </a:solidFill>
                <a:latin typeface="Calibri"/>
              </a:rPr>
              <a:t>Variasjoner:</a:t>
            </a:r>
            <a:endParaRPr lang="nb-NO" sz="2300" b="1" dirty="0">
              <a:solidFill>
                <a:schemeClr val="tx1"/>
              </a:solidFill>
              <a:latin typeface="Calibri"/>
              <a:ea typeface="+mn-ea"/>
              <a:cs typeface="+mn-cs"/>
            </a:endParaRPr>
          </a:p>
          <a:p>
            <a:pPr marL="635508" lvl="1" indent="-178308" defTabSz="713232">
              <a:spcBef>
                <a:spcPts val="780"/>
              </a:spcBef>
              <a:buFont typeface="Arial"/>
              <a:buChar char="•"/>
            </a:pPr>
            <a:r>
              <a:rPr lang="nb-NO" sz="1900" b="1" dirty="0">
                <a:solidFill>
                  <a:schemeClr val="tx1"/>
                </a:solidFill>
                <a:latin typeface="Calibri"/>
              </a:rPr>
              <a:t>Bruk bare armene</a:t>
            </a:r>
          </a:p>
          <a:p>
            <a:pPr marL="635508" lvl="1" indent="-178308" defTabSz="713232">
              <a:spcBef>
                <a:spcPts val="780"/>
              </a:spcBef>
              <a:buFont typeface="Arial"/>
              <a:buChar char="•"/>
            </a:pPr>
            <a:r>
              <a:rPr lang="nb-NO" sz="1900" b="1" dirty="0">
                <a:solidFill>
                  <a:schemeClr val="tx1"/>
                </a:solidFill>
                <a:latin typeface="Calibri"/>
                <a:ea typeface="+mn-ea"/>
                <a:cs typeface="+mn-cs"/>
              </a:rPr>
              <a:t>Bruk bare bena</a:t>
            </a:r>
          </a:p>
          <a:p>
            <a:pPr marL="635508" lvl="1" indent="-178308" defTabSz="713232">
              <a:spcBef>
                <a:spcPts val="780"/>
              </a:spcBef>
              <a:buFont typeface="Arial"/>
              <a:buChar char="•"/>
            </a:pPr>
            <a:r>
              <a:rPr lang="nb-NO" sz="1900" b="1" dirty="0">
                <a:solidFill>
                  <a:schemeClr val="tx1"/>
                </a:solidFill>
                <a:latin typeface="Calibri"/>
              </a:rPr>
              <a:t>Bruk bare hodet</a:t>
            </a:r>
            <a:endParaRPr lang="en-US" sz="1900" dirty="0">
              <a:solidFill>
                <a:schemeClr val="tx1"/>
              </a:solidFill>
              <a:latin typeface="Calibri"/>
              <a:ea typeface="+mn-ea"/>
              <a:cs typeface="+mn-cs"/>
            </a:endParaRPr>
          </a:p>
          <a:p>
            <a:endParaRPr lang="nb-NO" sz="2300" dirty="0"/>
          </a:p>
        </p:txBody>
      </p:sp>
      <p:pic>
        <p:nvPicPr>
          <p:cNvPr id="6" name="Bilde 5"/>
          <p:cNvPicPr>
            <a:picLocks noChangeAspect="1"/>
          </p:cNvPicPr>
          <p:nvPr/>
        </p:nvPicPr>
        <p:blipFill>
          <a:blip r:embed="rId3"/>
          <a:srcRect l="5906" r="42077"/>
          <a:stretch>
            <a:fillRect/>
          </a:stretch>
        </p:blipFill>
        <p:spPr>
          <a:xfrm>
            <a:off x="9366250" y="2051590"/>
            <a:ext cx="2622673" cy="3489028"/>
          </a:xfrm>
          <a:prstGeom prst="rect">
            <a:avLst/>
          </a:prstGeom>
        </p:spPr>
      </p:pic>
      <p:sp>
        <p:nvSpPr>
          <p:cNvPr id="7" name="TekstSylinder 6"/>
          <p:cNvSpPr txBox="1"/>
          <p:nvPr/>
        </p:nvSpPr>
        <p:spPr>
          <a:xfrm>
            <a:off x="10874375" y="5294397"/>
            <a:ext cx="1841500" cy="246221"/>
          </a:xfrm>
          <a:prstGeom prst="rect">
            <a:avLst/>
          </a:prstGeom>
          <a:noFill/>
        </p:spPr>
        <p:txBody>
          <a:bodyPr wrap="square" rtlCol="0">
            <a:spAutoFit/>
          </a:bodyPr>
          <a:lstStyle/>
          <a:p>
            <a:r>
              <a:rPr lang="nn-NO" sz="800" i="1" dirty="0">
                <a:solidFill>
                  <a:schemeClr val="bg2">
                    <a:lumMod val="75000"/>
                  </a:schemeClr>
                </a:solidFill>
              </a:rPr>
              <a:t>     </a:t>
            </a:r>
            <a:r>
              <a:rPr lang="nn-NO" sz="1000" dirty="0">
                <a:solidFill>
                  <a:schemeClr val="bg1">
                    <a:lumMod val="65000"/>
                  </a:schemeClr>
                </a:solidFill>
              </a:rPr>
              <a:t>Pixabay.com</a:t>
            </a:r>
          </a:p>
        </p:txBody>
      </p:sp>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F3B0BF7-682F-1DCD-2348-DD95C2A34AA2}"/>
              </a:ext>
            </a:extLst>
          </p:cNvPr>
          <p:cNvSpPr>
            <a:spLocks noGrp="1"/>
          </p:cNvSpPr>
          <p:nvPr>
            <p:ph type="title"/>
          </p:nvPr>
        </p:nvSpPr>
        <p:spPr/>
        <p:txBody>
          <a:bodyPr/>
          <a:lstStyle/>
          <a:p>
            <a:r>
              <a:rPr lang="nb-NO" dirty="0"/>
              <a:t>Bruk ballongleken i fag</a:t>
            </a:r>
          </a:p>
        </p:txBody>
      </p:sp>
      <p:sp>
        <p:nvSpPr>
          <p:cNvPr id="5" name="Plassholder for tekst 4">
            <a:extLst>
              <a:ext uri="{FF2B5EF4-FFF2-40B4-BE49-F238E27FC236}">
                <a16:creationId xmlns:a16="http://schemas.microsoft.com/office/drawing/2014/main" id="{2AA44220-CAB5-B867-5A8B-FA060FD94FFE}"/>
              </a:ext>
            </a:extLst>
          </p:cNvPr>
          <p:cNvSpPr>
            <a:spLocks noGrp="1"/>
          </p:cNvSpPr>
          <p:nvPr>
            <p:ph type="body" idx="10"/>
          </p:nvPr>
        </p:nvSpPr>
        <p:spPr/>
        <p:txBody>
          <a:bodyPr>
            <a:normAutofit fontScale="92500" lnSpcReduction="20000"/>
          </a:bodyPr>
          <a:lstStyle/>
          <a:p>
            <a:pPr marL="742950" indent="-742950">
              <a:buAutoNum type="arabicPeriod"/>
            </a:pPr>
            <a:r>
              <a:rPr lang="nb-NO" sz="3600" b="1" dirty="0"/>
              <a:t>Skriv det som skal øves på tavlen</a:t>
            </a:r>
          </a:p>
          <a:p>
            <a:pPr marL="514350" indent="-514350">
              <a:buAutoNum type="arabicPeriod"/>
            </a:pPr>
            <a:r>
              <a:rPr lang="nb-NO" sz="3200" dirty="0"/>
              <a:t>Hiv opp 3-4 ballonger</a:t>
            </a:r>
          </a:p>
          <a:p>
            <a:pPr marL="514350" indent="-514350">
              <a:buAutoNum type="arabicPeriod"/>
            </a:pPr>
            <a:r>
              <a:rPr lang="nb-NO" sz="3200" dirty="0"/>
              <a:t>Klassen skal samarbeide om å holde ballongene i luften</a:t>
            </a:r>
          </a:p>
          <a:p>
            <a:pPr marL="514350" indent="-514350">
              <a:buAutoNum type="arabicPeriod"/>
            </a:pPr>
            <a:r>
              <a:rPr lang="nb-NO" sz="3200" dirty="0"/>
              <a:t>Du kan slå ballongen </a:t>
            </a:r>
            <a:r>
              <a:rPr lang="nb-NO" sz="3200" dirty="0" err="1"/>
              <a:t>èn</a:t>
            </a:r>
            <a:r>
              <a:rPr lang="nb-NO" sz="3200" dirty="0"/>
              <a:t> gang om gangen,</a:t>
            </a:r>
          </a:p>
          <a:p>
            <a:pPr marL="514350" indent="-514350">
              <a:buAutoNum type="arabicPeriod"/>
            </a:pPr>
            <a:r>
              <a:rPr lang="nb-NO" sz="3200" dirty="0"/>
              <a:t> - og må si en glose (står på tavla) </a:t>
            </a:r>
          </a:p>
          <a:p>
            <a:pPr marL="514350" indent="-514350">
              <a:buAutoNum type="arabicPeriod"/>
            </a:pPr>
            <a:r>
              <a:rPr lang="nb-NO" sz="3200" dirty="0"/>
              <a:t>eller en by i Norge, et land i verden, eller noe annet</a:t>
            </a:r>
          </a:p>
          <a:p>
            <a:pPr marL="514350" indent="-514350">
              <a:buAutoNum type="arabicPeriod"/>
            </a:pPr>
            <a:r>
              <a:rPr lang="nb-NO" sz="3200" dirty="0"/>
              <a:t>Øk tempoet ved å hive opp flere ballonger til, så blir alle mer deltagende.</a:t>
            </a:r>
            <a:br>
              <a:rPr lang="nb-NO" sz="3200" dirty="0"/>
            </a:br>
            <a:endParaRPr lang="nb-NO" sz="3200" dirty="0"/>
          </a:p>
          <a:p>
            <a:endParaRPr lang="nb-NO" dirty="0"/>
          </a:p>
        </p:txBody>
      </p:sp>
    </p:spTree>
    <p:extLst>
      <p:ext uri="{BB962C8B-B14F-4D97-AF65-F5344CB8AC3E}">
        <p14:creationId xmlns:p14="http://schemas.microsoft.com/office/powerpoint/2010/main" val="2301152990"/>
      </p:ext>
    </p:extLst>
  </p:cSld>
  <p:clrMapOvr>
    <a:masterClrMapping/>
  </p:clrMapOvr>
</p:sld>
</file>

<file path=ppt/theme/theme1.xml><?xml version="1.0" encoding="utf-8"?>
<a:theme xmlns:a="http://schemas.openxmlformats.org/drawingml/2006/main" name="4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9758</TotalTime>
  <Words>3274</Words>
  <Application>Microsoft Macintosh PowerPoint</Application>
  <PresentationFormat>Widescreen</PresentationFormat>
  <Paragraphs>231</Paragraphs>
  <Slides>38</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38</vt:i4>
      </vt:variant>
    </vt:vector>
  </HeadingPairs>
  <TitlesOfParts>
    <vt:vector size="47" baseType="lpstr">
      <vt:lpstr>Aptos</vt:lpstr>
      <vt:lpstr>Arial</vt:lpstr>
      <vt:lpstr>Calibri</vt:lpstr>
      <vt:lpstr>Georgia</vt:lpstr>
      <vt:lpstr>Wingdings</vt:lpstr>
      <vt:lpstr>4_Office-tema</vt:lpstr>
      <vt:lpstr>5_Office-tema</vt:lpstr>
      <vt:lpstr>3_Office-tema</vt:lpstr>
      <vt:lpstr>6_Office-tema</vt:lpstr>
      <vt:lpstr>Skolestart Godt skolemiljø  Revidert 2025</vt:lpstr>
      <vt:lpstr>  Denne presentasjonen inneholder:  1. Ti leker 2. Fire bli-kjent øvelser 3. Fire oppgaver om:  1) Gruppeprosess/samarbeidslæring  2) Klassemiljø  3) Miljøgift 1: Hersketeknikker  4) Miljøgift 2: Dårlig språk   Plukk og bruk fritt, gjerne i de første oppstartsukene og før dere går i gang med Robust Ungdom.      </vt:lpstr>
      <vt:lpstr>Dere trenger:</vt:lpstr>
      <vt:lpstr>Hvordan kan vi bygge støttende klassefellesskap?</vt:lpstr>
      <vt:lpstr>Derfor skal vi jobbe med...</vt:lpstr>
      <vt:lpstr>PowerPoint-presentasjon</vt:lpstr>
      <vt:lpstr>LINE UP</vt:lpstr>
      <vt:lpstr>BALLONGLEK, LAGARBEID</vt:lpstr>
      <vt:lpstr>Bruk ballongleken i fag</vt:lpstr>
      <vt:lpstr>NAVNELEK MED BALLONGER</vt:lpstr>
      <vt:lpstr>TELLE TIL 20</vt:lpstr>
      <vt:lpstr>DIRIGENTEN</vt:lpstr>
      <vt:lpstr>PowerPoint-presentasjon</vt:lpstr>
      <vt:lpstr>LINE UP</vt:lpstr>
      <vt:lpstr>Samarbeidslæring</vt:lpstr>
      <vt:lpstr>Rollefordeling</vt:lpstr>
      <vt:lpstr>Gruppeoppgave 1: Nå skal vi øve på profftipsene for gruppeprosess</vt:lpstr>
      <vt:lpstr>Eksempel på positive klasseregler</vt:lpstr>
      <vt:lpstr>Oppgave 2: Hva er tegn på et godt klassemiljø? </vt:lpstr>
      <vt:lpstr>Oppgave 3: Miljøgift – Hersketeknikker </vt:lpstr>
      <vt:lpstr>Hersketeknikker</vt:lpstr>
      <vt:lpstr>Individuelt – par - gruppe</vt:lpstr>
      <vt:lpstr>Oppgave 4: Miljøgift - Stygt språk </vt:lpstr>
      <vt:lpstr>PowerPoint-presentasjon</vt:lpstr>
      <vt:lpstr>Elevenes arbeidsmiljølov</vt:lpstr>
      <vt:lpstr>Øvelse: “Speedfriending”</vt:lpstr>
      <vt:lpstr>Øvelse: På linje</vt:lpstr>
      <vt:lpstr>Øvelse: Hvor godt kjenner dere hverandre?</vt:lpstr>
      <vt:lpstr>Avslapningsøvelse: 1 minutt</vt:lpstr>
      <vt:lpstr>PowerPoint-presentasjon</vt:lpstr>
      <vt:lpstr>Navnedansen</vt:lpstr>
      <vt:lpstr>BLUNKELEKEN – (UTEN NAVN OG MED NAVN)</vt:lpstr>
      <vt:lpstr>AVISLEKEN</vt:lpstr>
      <vt:lpstr>JEG VIL BLI KJENT MED ALLE SOM...</vt:lpstr>
      <vt:lpstr>LIKER DU NABOEN DIN?</vt:lpstr>
      <vt:lpstr>GAMMEL MANN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64</cp:revision>
  <dcterms:created xsi:type="dcterms:W3CDTF">2020-02-24T12:22:26Z</dcterms:created>
  <dcterms:modified xsi:type="dcterms:W3CDTF">2025-09-19T10:36:56Z</dcterms:modified>
</cp:coreProperties>
</file>