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  <p:sldMasterId id="2147483690" r:id="rId5"/>
    <p:sldMasterId id="2147483683" r:id="rId6"/>
    <p:sldMasterId id="2147483659" r:id="rId7"/>
    <p:sldMasterId id="2147483675" r:id="rId8"/>
  </p:sldMasterIdLst>
  <p:notesMasterIdLst>
    <p:notesMasterId r:id="rId18"/>
  </p:notesMasterIdLst>
  <p:sldIdLst>
    <p:sldId id="272" r:id="rId9"/>
    <p:sldId id="300" r:id="rId10"/>
    <p:sldId id="291" r:id="rId11"/>
    <p:sldId id="301" r:id="rId12"/>
    <p:sldId id="299" r:id="rId13"/>
    <p:sldId id="297" r:id="rId14"/>
    <p:sldId id="263" r:id="rId15"/>
    <p:sldId id="285" r:id="rId16"/>
    <p:sldId id="270" r:id="rId1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CC99"/>
    <a:srgbClr val="BCDAD1"/>
    <a:srgbClr val="1A1A3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FEF02C-C9A8-48D9-B8A9-C6FAA3EF9C0B}" v="6" dt="2026-01-19T12:25:03.8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4967" autoAdjust="0"/>
  </p:normalViewPr>
  <p:slideViewPr>
    <p:cSldViewPr snapToGrid="0">
      <p:cViewPr varScale="1">
        <p:scale>
          <a:sx n="53" d="100"/>
          <a:sy n="53" d="100"/>
        </p:scale>
        <p:origin x="181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ate Dybdal Hansen" userId="8f533bdc-1f06-46c5-8376-6b62126245f7" providerId="ADAL" clId="{AD18D0CB-5EBB-4FE2-9456-A51AD340C137}"/>
    <pc:docChg chg="custSel addSld delSld modSld">
      <pc:chgData name="Renate Dybdal Hansen" userId="8f533bdc-1f06-46c5-8376-6b62126245f7" providerId="ADAL" clId="{AD18D0CB-5EBB-4FE2-9456-A51AD340C137}" dt="2026-01-19T12:24:31.406" v="46" actId="47"/>
      <pc:docMkLst>
        <pc:docMk/>
      </pc:docMkLst>
      <pc:sldChg chg="del">
        <pc:chgData name="Renate Dybdal Hansen" userId="8f533bdc-1f06-46c5-8376-6b62126245f7" providerId="ADAL" clId="{AD18D0CB-5EBB-4FE2-9456-A51AD340C137}" dt="2026-01-19T12:24:31.406" v="46" actId="47"/>
        <pc:sldMkLst>
          <pc:docMk/>
          <pc:sldMk cId="0" sldId="273"/>
        </pc:sldMkLst>
      </pc:sldChg>
      <pc:sldChg chg="addSp delSp modSp mod modAnim">
        <pc:chgData name="Renate Dybdal Hansen" userId="8f533bdc-1f06-46c5-8376-6b62126245f7" providerId="ADAL" clId="{AD18D0CB-5EBB-4FE2-9456-A51AD340C137}" dt="2026-01-19T12:23:09.716" v="2"/>
        <pc:sldMkLst>
          <pc:docMk/>
          <pc:sldMk cId="2819561126" sldId="291"/>
        </pc:sldMkLst>
        <pc:spChg chg="del">
          <ac:chgData name="Renate Dybdal Hansen" userId="8f533bdc-1f06-46c5-8376-6b62126245f7" providerId="ADAL" clId="{AD18D0CB-5EBB-4FE2-9456-A51AD340C137}" dt="2026-01-19T12:22:57.091" v="0" actId="478"/>
          <ac:spMkLst>
            <pc:docMk/>
            <pc:sldMk cId="2819561126" sldId="291"/>
            <ac:spMk id="2" creationId="{3E4F0686-B446-2591-0834-00CE790D5560}"/>
          </ac:spMkLst>
        </pc:spChg>
        <pc:spChg chg="add del mod">
          <ac:chgData name="Renate Dybdal Hansen" userId="8f533bdc-1f06-46c5-8376-6b62126245f7" providerId="ADAL" clId="{AD18D0CB-5EBB-4FE2-9456-A51AD340C137}" dt="2026-01-19T12:22:59.643" v="1" actId="478"/>
          <ac:spMkLst>
            <pc:docMk/>
            <pc:sldMk cId="2819561126" sldId="291"/>
            <ac:spMk id="4" creationId="{B9E54E83-8A9D-4CAA-A7AB-4375926DFA9C}"/>
          </ac:spMkLst>
        </pc:spChg>
        <pc:picChg chg="add mod">
          <ac:chgData name="Renate Dybdal Hansen" userId="8f533bdc-1f06-46c5-8376-6b62126245f7" providerId="ADAL" clId="{AD18D0CB-5EBB-4FE2-9456-A51AD340C137}" dt="2026-01-19T12:23:09.716" v="2"/>
          <ac:picMkLst>
            <pc:docMk/>
            <pc:sldMk cId="2819561126" sldId="291"/>
            <ac:picMk id="5" creationId="{3E60CB92-1669-D159-286C-AB4E68A3998B}"/>
          </ac:picMkLst>
        </pc:picChg>
      </pc:sldChg>
      <pc:sldChg chg="addSp delSp modSp new mod modAnim modNotesTx">
        <pc:chgData name="Renate Dybdal Hansen" userId="8f533bdc-1f06-46c5-8376-6b62126245f7" providerId="ADAL" clId="{AD18D0CB-5EBB-4FE2-9456-A51AD340C137}" dt="2026-01-19T12:24:29.999" v="45"/>
        <pc:sldMkLst>
          <pc:docMk/>
          <pc:sldMk cId="3232511794" sldId="301"/>
        </pc:sldMkLst>
        <pc:spChg chg="del">
          <ac:chgData name="Renate Dybdal Hansen" userId="8f533bdc-1f06-46c5-8376-6b62126245f7" providerId="ADAL" clId="{AD18D0CB-5EBB-4FE2-9456-A51AD340C137}" dt="2026-01-19T12:23:27.240" v="4" actId="478"/>
          <ac:spMkLst>
            <pc:docMk/>
            <pc:sldMk cId="3232511794" sldId="301"/>
            <ac:spMk id="2" creationId="{CB23CE7D-6FA0-E4A9-1154-6D2B76497EFF}"/>
          </ac:spMkLst>
        </pc:spChg>
        <pc:spChg chg="del">
          <ac:chgData name="Renate Dybdal Hansen" userId="8f533bdc-1f06-46c5-8376-6b62126245f7" providerId="ADAL" clId="{AD18D0CB-5EBB-4FE2-9456-A51AD340C137}" dt="2026-01-19T12:23:27.240" v="4" actId="478"/>
          <ac:spMkLst>
            <pc:docMk/>
            <pc:sldMk cId="3232511794" sldId="301"/>
            <ac:spMk id="3" creationId="{0BE0E165-AFAC-F30A-C679-44A54ED2640B}"/>
          </ac:spMkLst>
        </pc:spChg>
        <pc:picChg chg="add mod">
          <ac:chgData name="Renate Dybdal Hansen" userId="8f533bdc-1f06-46c5-8376-6b62126245f7" providerId="ADAL" clId="{AD18D0CB-5EBB-4FE2-9456-A51AD340C137}" dt="2026-01-19T12:24:29.999" v="45"/>
          <ac:picMkLst>
            <pc:docMk/>
            <pc:sldMk cId="3232511794" sldId="301"/>
            <ac:picMk id="4" creationId="{8A7588B6-712F-8799-1F20-C383C61AAC3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56CEB-2176-4F74-80F1-C4E67040950B}" type="datetimeFigureOut">
              <a:rPr lang="nb-NO" smtClean="0"/>
              <a:t>19.01.2026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2380D-7B15-4C77-9E9A-D5ADF105E9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0257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okommune.sharepoint.com/:v:/s/OPVOppvekst543/EbFE13SeTMlDrJvwhQi7cSYBq_n67x3tG-WneLKhqwUVwA?e=lNjt4F&amp;nav=eyJyZWZlcnJhbEluZm8iOnsicmVmZXJyYWxBcHAiOiJTdHJlYW1XZWJBcHAiLCJyZWZlcnJhbFZpZXciOiJTaGFyZURpYWxvZy1MaW5rIiwicmVmZXJyYWxBcHBQbGF0Zm9ybSI6IldlYiIsInJlZmVycmFsTW9kZSI6InZpZXcifX0%3D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mcssw3utx7o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mediaflow.com/ovp/11/76GBTO1MT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2m_wIMtwuU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o/users/alexas_fotos-686414/?utm_source=link-attribution&amp;utm_medium=referral&amp;utm_campaign=image&amp;utm_content=3599680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no/?utm_source=link-attribution&amp;utm_medium=referral&amp;utm_campaign=image&amp;utm_content=359968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b-NO" b="1">
                <a:solidFill>
                  <a:schemeClr val="tx2"/>
                </a:solidFill>
              </a:rPr>
              <a:t>Sett på inngangsmusikk:</a:t>
            </a:r>
            <a:r>
              <a:rPr lang="nb-NO">
                <a:solidFill>
                  <a:schemeClr val="tx2"/>
                </a:solidFill>
              </a:rPr>
              <a:t>  </a:t>
            </a:r>
            <a:endParaRPr lang="en-US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nb-NO">
                <a:solidFill>
                  <a:schemeClr val="tx2"/>
                </a:solidFill>
              </a:rPr>
              <a:t>For Indre Østfold kommune: </a:t>
            </a:r>
            <a:r>
              <a:rPr lang="nb-NO" u="sng">
                <a:solidFill>
                  <a:schemeClr val="tx2"/>
                </a:solidFill>
                <a:hlinkClick r:id="rId3"/>
              </a:rPr>
              <a:t>Waterloo.mp4</a:t>
            </a:r>
            <a:r>
              <a:rPr lang="nb-NO">
                <a:solidFill>
                  <a:schemeClr val="tx2"/>
                </a:solidFill>
              </a:rPr>
              <a:t> </a:t>
            </a:r>
            <a:endParaRPr lang="en-US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nb-NO">
                <a:solidFill>
                  <a:schemeClr val="tx2"/>
                </a:solidFill>
              </a:rPr>
              <a:t>For eksterne kommuner: </a:t>
            </a:r>
            <a:r>
              <a:rPr lang="en-US" u="sng">
                <a:solidFill>
                  <a:schemeClr val="tx2"/>
                </a:solidFill>
                <a:hlinkClick r:id="rId4"/>
              </a:rPr>
              <a:t>ABBA - Waterloo (Official Lyric Video) (youtube.com)</a:t>
            </a:r>
            <a:r>
              <a:rPr lang="en-US">
                <a:solidFill>
                  <a:schemeClr val="tx2"/>
                </a:solidFill>
              </a:rPr>
              <a:t> </a:t>
            </a:r>
            <a:endParaRPr lang="en-US" dirty="0">
              <a:solidFill>
                <a:schemeClr val="tx2"/>
              </a:solidFill>
            </a:endParaRPr>
          </a:p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Symbol"/>
              <a:buChar char="•"/>
              <a:defRPr/>
            </a:pPr>
            <a:r>
              <a:rPr lang="nb-NO">
                <a:solidFill>
                  <a:schemeClr val="tx2"/>
                </a:solidFill>
              </a:rPr>
              <a:t>Vi rydder klasserom</a:t>
            </a: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Symbol"/>
              <a:buChar char="•"/>
              <a:defRPr/>
            </a:pPr>
            <a:r>
              <a:rPr lang="nb-NO">
                <a:solidFill>
                  <a:schemeClr val="tx2"/>
                </a:solidFill>
              </a:rPr>
              <a:t>Vi samles i ringen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rgbClr val="44546A"/>
              </a:solidFill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2380D-7B15-4C77-9E9A-D5ADF105E9E5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8360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Øvelsen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heter</a:t>
            </a:r>
            <a:r>
              <a:rPr lang="en-US" dirty="0">
                <a:cs typeface="Calibri"/>
              </a:rPr>
              <a:t> “8-tall” 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https://play.mediaflow.com/ovp/11/76GBTO1MTN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trykk på «play-knappen» for å se filmen</a:t>
            </a:r>
            <a:endParaRPr lang="en-US" dirty="0">
              <a:cs typeface="Calibri"/>
            </a:endParaRPr>
          </a:p>
          <a:p>
            <a:endParaRPr lang="en-US" dirty="0"/>
          </a:p>
          <a:p>
            <a:r>
              <a:rPr lang="en-US" dirty="0" err="1"/>
              <a:t>Når</a:t>
            </a:r>
            <a:r>
              <a:rPr lang="en-US" dirty="0"/>
              <a:t> du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gjennomføre</a:t>
            </a:r>
            <a:r>
              <a:rPr lang="en-US" dirty="0"/>
              <a:t> </a:t>
            </a:r>
            <a:r>
              <a:rPr lang="en-US" dirty="0" err="1"/>
              <a:t>pusteøvelsen</a:t>
            </a:r>
            <a:r>
              <a:rPr lang="en-US" dirty="0"/>
              <a:t> med </a:t>
            </a:r>
            <a:r>
              <a:rPr lang="en-US" dirty="0" err="1"/>
              <a:t>elevene</a:t>
            </a:r>
            <a:r>
              <a:rPr lang="en-US" dirty="0"/>
              <a:t>, </a:t>
            </a:r>
            <a:r>
              <a:rPr lang="en-US" dirty="0" err="1"/>
              <a:t>velger</a:t>
            </a:r>
            <a:r>
              <a:rPr lang="en-US" dirty="0"/>
              <a:t> du </a:t>
            </a:r>
            <a:r>
              <a:rPr lang="en-US" dirty="0" err="1"/>
              <a:t>selv</a:t>
            </a:r>
            <a:r>
              <a:rPr lang="en-US" dirty="0"/>
              <a:t> om du </a:t>
            </a:r>
            <a:r>
              <a:rPr lang="en-US" dirty="0" err="1"/>
              <a:t>vil</a:t>
            </a:r>
            <a:r>
              <a:rPr lang="en-US" dirty="0"/>
              <a:t> vise </a:t>
            </a:r>
            <a:r>
              <a:rPr lang="en-US" dirty="0" err="1"/>
              <a:t>filmen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om du </a:t>
            </a:r>
            <a:r>
              <a:rPr lang="en-US" dirty="0" err="1"/>
              <a:t>modellerer</a:t>
            </a:r>
            <a:r>
              <a:rPr lang="en-US" dirty="0"/>
              <a:t> </a:t>
            </a:r>
            <a:r>
              <a:rPr lang="en-US" dirty="0" err="1"/>
              <a:t>selv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Dersom du </a:t>
            </a:r>
            <a:r>
              <a:rPr lang="en-US" dirty="0" err="1"/>
              <a:t>ønsker</a:t>
            </a:r>
            <a:r>
              <a:rPr lang="en-US" dirty="0"/>
              <a:t> å </a:t>
            </a:r>
            <a:r>
              <a:rPr lang="en-US" dirty="0" err="1"/>
              <a:t>benytte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annen</a:t>
            </a:r>
            <a:r>
              <a:rPr lang="en-US" dirty="0"/>
              <a:t> </a:t>
            </a:r>
            <a:r>
              <a:rPr lang="en-US" dirty="0" err="1"/>
              <a:t>øvelse</a:t>
            </a:r>
            <a:r>
              <a:rPr lang="en-US" dirty="0"/>
              <a:t>, </a:t>
            </a:r>
            <a:r>
              <a:rPr lang="en-US" dirty="0" err="1"/>
              <a:t>finner</a:t>
            </a:r>
            <a:r>
              <a:rPr lang="en-US" dirty="0"/>
              <a:t> du </a:t>
            </a:r>
            <a:r>
              <a:rPr lang="en-US" dirty="0" err="1"/>
              <a:t>flere</a:t>
            </a:r>
            <a:r>
              <a:rPr lang="en-US" dirty="0"/>
              <a:t> </a:t>
            </a:r>
            <a:r>
              <a:rPr lang="en-US" dirty="0" err="1"/>
              <a:t>eksempler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/>
              <a:t> https://www.io.kommune.no/tjenester/skole-og-utdanning/robuste-barn/pust-og-bevegelse/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9B86A1-72DB-48B8-A648-3BCAEE5FDD0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614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Introduser tema:</a:t>
            </a:r>
            <a:r>
              <a:rPr lang="nb-NO" dirty="0"/>
              <a:t> Temaet for filmen er pust og følelser. I denne filmen skal vi lære bedre måte å puste beroligende. Hvordan det å bruke pusten på en hensiktsmessig måte når følelser kan være vonde og vanskelige. </a:t>
            </a:r>
          </a:p>
          <a:p>
            <a:endParaRPr lang="nb-NO" dirty="0">
              <a:ea typeface="Calibri"/>
              <a:cs typeface="Calibri"/>
            </a:endParaRPr>
          </a:p>
          <a:p>
            <a:r>
              <a:rPr lang="nb-NO" dirty="0">
                <a:ea typeface="Calibri"/>
                <a:cs typeface="Calibri"/>
              </a:rPr>
              <a:t>Vi ser film! Pust og følelser - </a:t>
            </a:r>
            <a:r>
              <a:rPr lang="nb-NO" dirty="0">
                <a:hlinkClick r:id="rId3"/>
              </a:rPr>
              <a:t>https://www.youtube.com/watch?v=C2m_wIMtwuU</a:t>
            </a:r>
            <a:endParaRPr lang="nb-NO" dirty="0"/>
          </a:p>
          <a:p>
            <a:r>
              <a:rPr lang="nb-NO" i="1" dirty="0"/>
              <a:t>Varer 3. 30 minutter</a:t>
            </a:r>
            <a:endParaRPr lang="nb-NO" i="1" dirty="0">
              <a:cs typeface="Calibri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2380D-7B15-4C77-9E9A-D5ADF105E9E5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7657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dirty="0" err="1">
                <a:cs typeface="Calibri"/>
              </a:rPr>
              <a:t>Hvordan</a:t>
            </a:r>
            <a:r>
              <a:rPr lang="en-US" sz="1100" b="1" dirty="0">
                <a:cs typeface="Calibri"/>
              </a:rPr>
              <a:t> er </a:t>
            </a:r>
            <a:r>
              <a:rPr lang="en-US" sz="1100" b="1" dirty="0" err="1">
                <a:cs typeface="Calibri"/>
              </a:rPr>
              <a:t>pusten</a:t>
            </a:r>
            <a:r>
              <a:rPr lang="en-US" sz="1100" b="1" dirty="0">
                <a:cs typeface="Calibri"/>
              </a:rPr>
              <a:t> din </a:t>
            </a:r>
            <a:r>
              <a:rPr lang="en-US" sz="1100" b="1" dirty="0" err="1">
                <a:cs typeface="Calibri"/>
              </a:rPr>
              <a:t>akkurat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nå</a:t>
            </a:r>
            <a:r>
              <a:rPr lang="en-US" sz="1100" b="1" dirty="0">
                <a:cs typeface="Calibri"/>
              </a:rPr>
              <a:t>?</a:t>
            </a:r>
          </a:p>
          <a:p>
            <a:r>
              <a:rPr lang="en-US" sz="1100" dirty="0">
                <a:cs typeface="Calibri"/>
              </a:rPr>
              <a:t>La </a:t>
            </a:r>
            <a:r>
              <a:rPr lang="en-US" sz="1100" dirty="0" err="1">
                <a:cs typeface="Calibri"/>
              </a:rPr>
              <a:t>elevene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komme</a:t>
            </a:r>
            <a:r>
              <a:rPr lang="en-US" sz="1100" dirty="0">
                <a:cs typeface="Calibri"/>
              </a:rPr>
              <a:t> med </a:t>
            </a:r>
            <a:r>
              <a:rPr lang="en-US" sz="1100" dirty="0" err="1">
                <a:cs typeface="Calibri"/>
              </a:rPr>
              <a:t>forslag</a:t>
            </a:r>
            <a:r>
              <a:rPr lang="en-US" sz="1100" dirty="0">
                <a:cs typeface="Calibri"/>
              </a:rPr>
              <a:t>, </a:t>
            </a:r>
            <a:r>
              <a:rPr lang="en-US" sz="1100" dirty="0" err="1">
                <a:cs typeface="Calibri"/>
              </a:rPr>
              <a:t>lærer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kommer</a:t>
            </a:r>
            <a:r>
              <a:rPr lang="en-US" sz="1100" dirty="0">
                <a:cs typeface="Calibri"/>
              </a:rPr>
              <a:t> med </a:t>
            </a:r>
            <a:r>
              <a:rPr lang="en-US" sz="1100" dirty="0" err="1">
                <a:cs typeface="Calibri"/>
              </a:rPr>
              <a:t>forslag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ved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behov</a:t>
            </a:r>
            <a:r>
              <a:rPr lang="en-US" sz="1100" dirty="0">
                <a:cs typeface="Calibri"/>
              </a:rPr>
              <a:t>.</a:t>
            </a:r>
            <a:endParaRPr lang="en-US" sz="1100" dirty="0">
              <a:ea typeface="Calibri"/>
              <a:cs typeface="Calibri"/>
            </a:endParaRPr>
          </a:p>
          <a:p>
            <a:r>
              <a:rPr lang="en-US" sz="1100" i="1" dirty="0">
                <a:cs typeface="Calibri"/>
              </a:rPr>
              <a:t>For </a:t>
            </a:r>
            <a:r>
              <a:rPr lang="en-US" sz="1100" i="1" dirty="0" err="1">
                <a:cs typeface="Calibri"/>
              </a:rPr>
              <a:t>eksempel</a:t>
            </a:r>
            <a:r>
              <a:rPr lang="en-US" sz="1100" i="1" dirty="0">
                <a:cs typeface="Calibri"/>
              </a:rPr>
              <a:t>:</a:t>
            </a:r>
            <a:endParaRPr lang="en-US" sz="1100" i="1" dirty="0">
              <a:ea typeface="Calibri"/>
              <a:cs typeface="Calibri"/>
            </a:endParaRPr>
          </a:p>
          <a:p>
            <a:r>
              <a:rPr lang="en-US" sz="1100" i="1" dirty="0">
                <a:cs typeface="Calibri"/>
              </a:rPr>
              <a:t>Er </a:t>
            </a:r>
            <a:r>
              <a:rPr lang="en-US" sz="1100" i="1" dirty="0" err="1">
                <a:cs typeface="Calibri"/>
              </a:rPr>
              <a:t>pusten</a:t>
            </a:r>
            <a:r>
              <a:rPr lang="en-US" sz="1100" i="1" dirty="0">
                <a:cs typeface="Calibri"/>
              </a:rPr>
              <a:t> </a:t>
            </a:r>
            <a:r>
              <a:rPr lang="en-US" sz="1100" i="1" dirty="0" err="1">
                <a:cs typeface="Calibri"/>
              </a:rPr>
              <a:t>dypt</a:t>
            </a:r>
            <a:r>
              <a:rPr lang="en-US" sz="1100" i="1" dirty="0">
                <a:cs typeface="Calibri"/>
              </a:rPr>
              <a:t> </a:t>
            </a:r>
            <a:r>
              <a:rPr lang="en-US" sz="1100" i="1" dirty="0" err="1">
                <a:cs typeface="Calibri"/>
              </a:rPr>
              <a:t>ned</a:t>
            </a:r>
            <a:r>
              <a:rPr lang="en-US" sz="1100" i="1" dirty="0">
                <a:cs typeface="Calibri"/>
              </a:rPr>
              <a:t> </a:t>
            </a:r>
            <a:r>
              <a:rPr lang="en-US" sz="1100" i="1" dirty="0" err="1">
                <a:cs typeface="Calibri"/>
              </a:rPr>
              <a:t>i</a:t>
            </a:r>
            <a:r>
              <a:rPr lang="en-US" sz="1100" i="1" dirty="0">
                <a:cs typeface="Calibri"/>
              </a:rPr>
              <a:t> </a:t>
            </a:r>
            <a:r>
              <a:rPr lang="en-US" sz="1100" i="1" dirty="0" err="1">
                <a:cs typeface="Calibri"/>
              </a:rPr>
              <a:t>magen</a:t>
            </a:r>
            <a:r>
              <a:rPr lang="en-US" sz="1100" i="1" dirty="0">
                <a:cs typeface="Calibri"/>
              </a:rPr>
              <a:t>? Høyt </a:t>
            </a:r>
            <a:r>
              <a:rPr lang="en-US" sz="1100" i="1" dirty="0" err="1">
                <a:cs typeface="Calibri"/>
              </a:rPr>
              <a:t>opp</a:t>
            </a:r>
            <a:r>
              <a:rPr lang="en-US" sz="1100" i="1" dirty="0">
                <a:cs typeface="Calibri"/>
              </a:rPr>
              <a:t> </a:t>
            </a:r>
            <a:r>
              <a:rPr lang="en-US" sz="1100" i="1" dirty="0" err="1">
                <a:cs typeface="Calibri"/>
              </a:rPr>
              <a:t>i</a:t>
            </a:r>
            <a:r>
              <a:rPr lang="en-US" sz="1100" i="1" dirty="0">
                <a:cs typeface="Calibri"/>
              </a:rPr>
              <a:t> </a:t>
            </a:r>
            <a:r>
              <a:rPr lang="en-US" sz="1100" i="1" dirty="0" err="1">
                <a:cs typeface="Calibri"/>
              </a:rPr>
              <a:t>brystet</a:t>
            </a:r>
            <a:r>
              <a:rPr lang="en-US" sz="1100" i="1" dirty="0">
                <a:cs typeface="Calibri"/>
              </a:rPr>
              <a:t>? Rask? Rolig? </a:t>
            </a:r>
            <a:r>
              <a:rPr lang="en-US" sz="1100" i="1" dirty="0" err="1">
                <a:cs typeface="Calibri"/>
              </a:rPr>
              <a:t>Hva</a:t>
            </a:r>
            <a:r>
              <a:rPr lang="en-US" sz="1100" i="1" dirty="0">
                <a:cs typeface="Calibri"/>
              </a:rPr>
              <a:t> </a:t>
            </a:r>
            <a:r>
              <a:rPr lang="en-US" sz="1100" i="1" dirty="0" err="1">
                <a:cs typeface="Calibri"/>
              </a:rPr>
              <a:t>tror</a:t>
            </a:r>
            <a:r>
              <a:rPr lang="en-US" sz="1100" i="1" dirty="0">
                <a:cs typeface="Calibri"/>
              </a:rPr>
              <a:t> du er </a:t>
            </a:r>
            <a:r>
              <a:rPr lang="en-US" sz="1100" i="1" dirty="0" err="1">
                <a:cs typeface="Calibri"/>
              </a:rPr>
              <a:t>grunnen</a:t>
            </a:r>
            <a:r>
              <a:rPr lang="en-US" sz="1100" i="1" dirty="0">
                <a:cs typeface="Calibri"/>
              </a:rPr>
              <a:t> </a:t>
            </a:r>
            <a:r>
              <a:rPr lang="en-US" sz="1100" i="1" dirty="0" err="1">
                <a:cs typeface="Calibri"/>
              </a:rPr>
              <a:t>til</a:t>
            </a:r>
            <a:r>
              <a:rPr lang="en-US" sz="1100" i="1" dirty="0">
                <a:cs typeface="Calibri"/>
              </a:rPr>
              <a:t> at </a:t>
            </a:r>
            <a:r>
              <a:rPr lang="en-US" sz="1100" i="1" dirty="0" err="1">
                <a:cs typeface="Calibri"/>
              </a:rPr>
              <a:t>pusten</a:t>
            </a:r>
            <a:r>
              <a:rPr lang="en-US" sz="1100" i="1" dirty="0">
                <a:cs typeface="Calibri"/>
              </a:rPr>
              <a:t> din er </a:t>
            </a:r>
            <a:r>
              <a:rPr lang="en-US" sz="1100" i="1" dirty="0" err="1">
                <a:cs typeface="Calibri"/>
              </a:rPr>
              <a:t>som</a:t>
            </a:r>
            <a:r>
              <a:rPr lang="en-US" sz="1100" i="1" dirty="0">
                <a:cs typeface="Calibri"/>
              </a:rPr>
              <a:t> den er </a:t>
            </a:r>
            <a:r>
              <a:rPr lang="en-US" sz="1100" i="1" dirty="0" err="1">
                <a:cs typeface="Calibri"/>
              </a:rPr>
              <a:t>akkurat</a:t>
            </a:r>
            <a:r>
              <a:rPr lang="en-US" sz="1100" i="1" dirty="0">
                <a:cs typeface="Calibri"/>
              </a:rPr>
              <a:t> </a:t>
            </a:r>
            <a:r>
              <a:rPr lang="en-US" sz="1100" i="1" dirty="0" err="1">
                <a:cs typeface="Calibri"/>
              </a:rPr>
              <a:t>nå</a:t>
            </a:r>
            <a:r>
              <a:rPr lang="en-US" sz="1100" i="1" dirty="0">
                <a:cs typeface="Calibri"/>
              </a:rPr>
              <a:t>? </a:t>
            </a:r>
            <a:endParaRPr lang="en-US" sz="1100" i="1" dirty="0">
              <a:ea typeface="Calibri"/>
              <a:cs typeface="Calibri"/>
            </a:endParaRPr>
          </a:p>
          <a:p>
            <a:r>
              <a:rPr lang="en-US" sz="1100" i="1" dirty="0">
                <a:cs typeface="Calibri"/>
              </a:rPr>
              <a:t>Ingen </a:t>
            </a:r>
            <a:r>
              <a:rPr lang="en-US" sz="1100" i="1" dirty="0" err="1">
                <a:cs typeface="Calibri"/>
              </a:rPr>
              <a:t>pust</a:t>
            </a:r>
            <a:r>
              <a:rPr lang="en-US" sz="1100" i="1" dirty="0">
                <a:cs typeface="Calibri"/>
              </a:rPr>
              <a:t> er </a:t>
            </a:r>
            <a:r>
              <a:rPr lang="en-US" sz="1100" i="1" dirty="0" err="1">
                <a:cs typeface="Calibri"/>
              </a:rPr>
              <a:t>feil</a:t>
            </a:r>
            <a:r>
              <a:rPr lang="en-US" sz="1100" i="1" dirty="0">
                <a:cs typeface="Calibri"/>
              </a:rPr>
              <a:t>. </a:t>
            </a:r>
            <a:r>
              <a:rPr lang="en-US" sz="1100" i="1" dirty="0" err="1">
                <a:cs typeface="Calibri"/>
              </a:rPr>
              <a:t>Kroppen</a:t>
            </a:r>
            <a:r>
              <a:rPr lang="en-US" sz="1100" i="1" dirty="0">
                <a:cs typeface="Calibri"/>
              </a:rPr>
              <a:t> </a:t>
            </a:r>
            <a:r>
              <a:rPr lang="en-US" sz="1100" i="1" dirty="0" err="1">
                <a:cs typeface="Calibri"/>
              </a:rPr>
              <a:t>puster</a:t>
            </a:r>
            <a:r>
              <a:rPr lang="en-US" sz="1100" i="1" dirty="0">
                <a:cs typeface="Calibri"/>
              </a:rPr>
              <a:t> av seg </a:t>
            </a:r>
            <a:r>
              <a:rPr lang="en-US" sz="1100" i="1" dirty="0" err="1">
                <a:cs typeface="Calibri"/>
              </a:rPr>
              <a:t>selv</a:t>
            </a:r>
            <a:r>
              <a:rPr lang="en-US" sz="1100" i="1" dirty="0">
                <a:cs typeface="Calibri"/>
              </a:rPr>
              <a:t> </a:t>
            </a:r>
            <a:r>
              <a:rPr lang="en-US" sz="1100" i="1" dirty="0" err="1">
                <a:cs typeface="Calibri"/>
              </a:rPr>
              <a:t>uten</a:t>
            </a:r>
            <a:r>
              <a:rPr lang="en-US" sz="1100" i="1" dirty="0">
                <a:cs typeface="Calibri"/>
              </a:rPr>
              <a:t> at vi </a:t>
            </a:r>
            <a:r>
              <a:rPr lang="en-US" sz="1100" i="1" dirty="0" err="1">
                <a:cs typeface="Calibri"/>
              </a:rPr>
              <a:t>tenker</a:t>
            </a:r>
            <a:r>
              <a:rPr lang="en-US" sz="1100" i="1" dirty="0">
                <a:cs typeface="Calibri"/>
              </a:rPr>
              <a:t> </a:t>
            </a:r>
            <a:endParaRPr lang="en-US" sz="1100" i="1" dirty="0">
              <a:ea typeface="Calibri"/>
              <a:cs typeface="Calibri"/>
            </a:endParaRPr>
          </a:p>
          <a:p>
            <a:endParaRPr lang="en-US" sz="110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2380D-7B15-4C77-9E9A-D5ADF105E9E5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2247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nb-NO" b="1"/>
              <a:t>CL: Stå opp – sitt ned</a:t>
            </a:r>
            <a:r>
              <a:rPr lang="nb-NO" dirty="0"/>
              <a:t> </a:t>
            </a:r>
          </a:p>
          <a:p>
            <a:pPr algn="just"/>
            <a:r>
              <a:rPr lang="nb-NO" i="1"/>
              <a:t>Felles mål: Klassebygging, bevegelse, egen refleksjon, normalisering og alminneliggjøring. </a:t>
            </a:r>
            <a:r>
              <a:rPr lang="nb-NO" dirty="0"/>
              <a:t> </a:t>
            </a:r>
            <a:endParaRPr lang="nb-NO" dirty="0">
              <a:ea typeface="Calibri"/>
              <a:cs typeface="Calibri"/>
            </a:endParaRPr>
          </a:p>
          <a:p>
            <a:pPr algn="just"/>
            <a:r>
              <a:rPr lang="nb-NO" dirty="0"/>
              <a:t> </a:t>
            </a:r>
            <a:endParaRPr lang="nb-NO" dirty="0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nb-NO" dirty="0"/>
              <a:t>Lærer kommer med en uttalelse (eksempler ser du lenger ned) </a:t>
            </a:r>
            <a:endParaRPr lang="nb-NO" dirty="0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nb-NO" dirty="0"/>
              <a:t>De som har opplevd dette/liker dette, reiser seg og blir stående  </a:t>
            </a:r>
            <a:endParaRPr lang="nb-NO" dirty="0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nb-NO" dirty="0"/>
              <a:t>De som ikke har opplevd dette/ikke liker det, blir sittende.  </a:t>
            </a:r>
            <a:endParaRPr lang="nb-NO" dirty="0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nb-NO" dirty="0"/>
              <a:t>Lærer kommer med ny uttalelse  </a:t>
            </a:r>
            <a:endParaRPr lang="nb-NO" dirty="0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nb-NO" dirty="0"/>
              <a:t>De elevene som står, fortsetter å stå dersom uttalelsen fortsatt gjelder.  </a:t>
            </a:r>
            <a:endParaRPr lang="nb-NO" dirty="0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nb-NO" dirty="0"/>
              <a:t>Elevene som sitter, reiser seg om uttalelsen passer, eller blir sittende.  </a:t>
            </a:r>
            <a:endParaRPr lang="nb-NO" dirty="0">
              <a:ea typeface="Calibri"/>
              <a:cs typeface="Calibri"/>
            </a:endParaRPr>
          </a:p>
          <a:p>
            <a:r>
              <a:rPr lang="en-US" dirty="0"/>
              <a:t> </a:t>
            </a:r>
            <a:endParaRPr lang="nb-NO" dirty="0"/>
          </a:p>
          <a:p>
            <a:r>
              <a:rPr lang="nb-NO" dirty="0"/>
              <a:t>Uttalelser til aktiviteten:</a:t>
            </a:r>
            <a:r>
              <a:rPr lang="en-US" dirty="0"/>
              <a:t> </a:t>
            </a:r>
            <a:endParaRPr lang="nb-NO" dirty="0"/>
          </a:p>
          <a:p>
            <a:pPr marL="171450" indent="-171450">
              <a:buFont typeface="Symbol"/>
              <a:buChar char="•"/>
            </a:pPr>
            <a:r>
              <a:rPr lang="nb-NO" dirty="0"/>
              <a:t>Jeg har hatt rask pust og kjent hjertet slå når jeg har følt meg redd – </a:t>
            </a:r>
            <a:r>
              <a:rPr lang="nb-NO" i="1" dirty="0"/>
              <a:t>reflekter med samtale når elevene har tatt et standpunkt: Dere som sitter, hvordan kjennes det i kroppen for dere når dere er redd? (f.eks. anspent, stiv, kald, varm)</a:t>
            </a:r>
            <a:r>
              <a:rPr lang="en-US" dirty="0"/>
              <a:t> </a:t>
            </a:r>
            <a:endParaRPr lang="nb-NO" dirty="0"/>
          </a:p>
          <a:p>
            <a:pPr marL="171450" indent="-171450">
              <a:buFont typeface="Symbol"/>
              <a:buChar char="•"/>
            </a:pPr>
            <a:r>
              <a:rPr lang="nb-NO" dirty="0"/>
              <a:t>Jeg har hatt rask pust og kjent hjertet slå når jeg har følt meg glad – </a:t>
            </a:r>
            <a:r>
              <a:rPr lang="nb-NO" i="1" dirty="0"/>
              <a:t>reflekter med samtale når elevene har tatt et standpunkt: Hva gjorde deg glad? Dere som sitter, hvordan kjennes det i kroppen for dere når dere er glade? (varm, kiler i magen, rolig pust/puls, lett i kroppen, avslappet)</a:t>
            </a:r>
            <a:r>
              <a:rPr lang="nb-NO" dirty="0"/>
              <a:t> </a:t>
            </a:r>
            <a:endParaRPr lang="nb-NO" dirty="0">
              <a:ea typeface="Calibri"/>
              <a:cs typeface="Calibri"/>
            </a:endParaRPr>
          </a:p>
          <a:p>
            <a:pPr marL="171450" indent="-171450">
              <a:buFont typeface="Symbol"/>
              <a:buChar char="•"/>
            </a:pPr>
            <a:r>
              <a:rPr lang="nb-NO" dirty="0"/>
              <a:t>Jeg har brukt kroppen og vært i bevegelse for å regulere følelsene mine</a:t>
            </a:r>
            <a:r>
              <a:rPr lang="nb-NO" i="1" dirty="0"/>
              <a:t> - reflekter med samtale når elvene har tatt standpunkt: Hvordan føltes det i kroppen før dere var i aktivitet? Hva gjorde dere? Hvordan føltes det i kroppen når dere var ferdig med aktiviteten?</a:t>
            </a:r>
            <a:r>
              <a:rPr lang="nb-NO" dirty="0"/>
              <a:t> </a:t>
            </a:r>
            <a:endParaRPr lang="nb-NO" dirty="0">
              <a:ea typeface="Calibri"/>
              <a:cs typeface="Calibri"/>
            </a:endParaRPr>
          </a:p>
          <a:p>
            <a:pPr marL="171450" indent="-171450">
              <a:buFont typeface="Symbol"/>
              <a:buChar char="•"/>
            </a:pPr>
            <a:r>
              <a:rPr lang="nb-NO" dirty="0"/>
              <a:t>Jeg har brukt pusten for å roe ned kroppen og følelsene mine før – </a:t>
            </a:r>
            <a:r>
              <a:rPr lang="nb-NO" i="1" dirty="0"/>
              <a:t>reflekter med samtale når elevene har tatt et standpunkt: Hva gjorde dere? Hvordan føltes det? For de som svarer nei: Er metoden vi lærte i dag noe du kan bruke om du skulle trenge det? I hvilke situasjoner kan denne metoden fungere for dere?</a:t>
            </a:r>
            <a:endParaRPr lang="nb-NO" dirty="0"/>
          </a:p>
          <a:p>
            <a:pPr algn="just"/>
            <a:endParaRPr lang="nb-NO" sz="1200" i="1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2380D-7B15-4C77-9E9A-D5ADF105E9E5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1086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nb-NO" b="1"/>
              <a:t>Amøbeleken </a:t>
            </a:r>
          </a:p>
          <a:p>
            <a:pPr algn="just"/>
            <a:r>
              <a:rPr lang="nb-NO" i="1"/>
              <a:t>Formål: </a:t>
            </a:r>
            <a:r>
              <a:rPr lang="nb-NO"/>
              <a:t>Humor og spenning </a:t>
            </a:r>
          </a:p>
          <a:p>
            <a:pPr algn="just"/>
            <a:r>
              <a:rPr lang="nb-NO" i="1"/>
              <a:t>Beskrivelse: </a:t>
            </a:r>
            <a:r>
              <a:rPr lang="nb-NO"/>
              <a:t>Stein – saks – papir lek. Alle starter på samme nivå på gulvet og krabber rundt som amøber. Du gjør stein-saks-papir med den som er nærmest. Dersom du vinner rykker du opp til neste nivå og blir dinosaur. Da gjør du stein-saks-papir med andre dinosaurer. Dersom du taper, rykker du ned ett hakk og blir amøbe igjen. Dersom du vinner, rykker du opp et hakk til menneske, så prins/prinsesse og til slutt konge/dronning.</a:t>
            </a:r>
            <a:endParaRPr lang="nb-NO">
              <a:cs typeface="Calibri"/>
            </a:endParaRPr>
          </a:p>
          <a:p>
            <a:pPr algn="just"/>
            <a:endParaRPr lang="nb-NO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C53AA-2C1F-4D28-B074-E50D1CC28151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2745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Vi setter oss i ringen og oppsummerer sammen.</a:t>
            </a:r>
            <a:endParaRPr lang="en-US"/>
          </a:p>
          <a:p>
            <a:r>
              <a:rPr lang="nb-NO" i="1"/>
              <a:t>Prosess:</a:t>
            </a:r>
            <a:r>
              <a:rPr lang="nb-NO"/>
              <a:t> Sende en ball e.l. rundt i ringen. Alle får ordet etter tur. Elevene sier en ting hver. Det er helt fint å si det samme som de andre, eller noe annet. Vi tar et spørsmål av gangen. </a:t>
            </a:r>
            <a:endParaRPr lang="en-US"/>
          </a:p>
          <a:p>
            <a:pPr>
              <a:defRPr/>
            </a:pPr>
            <a:r>
              <a:rPr lang="nb-NO"/>
              <a:t>Vi bytter spørsmål underveis, f. eks når 5-6 elever har svart.</a:t>
            </a:r>
            <a:endParaRPr lang="en-US"/>
          </a:p>
          <a:p>
            <a:pPr>
              <a:defRPr/>
            </a:pPr>
            <a:endParaRPr lang="nb-NO" dirty="0"/>
          </a:p>
          <a:p>
            <a:pPr marL="285750" indent="-285750">
              <a:buFont typeface="Symbol,Sans-Serif"/>
              <a:buChar char="•"/>
              <a:defRPr/>
            </a:pPr>
            <a:r>
              <a:rPr lang="nb-NO"/>
              <a:t>Hva likte du i dag? </a:t>
            </a:r>
            <a:endParaRPr lang="en-US"/>
          </a:p>
          <a:p>
            <a:pPr marL="285750" indent="-285750">
              <a:buFont typeface="Symbol,Sans-Serif"/>
              <a:buChar char="•"/>
              <a:defRPr/>
            </a:pPr>
            <a:r>
              <a:rPr lang="nb-NO"/>
              <a:t>Hva lærte du? </a:t>
            </a:r>
            <a:endParaRPr lang="en-US"/>
          </a:p>
          <a:p>
            <a:pPr marL="285750" indent="-285750">
              <a:buFont typeface="Symbol,Sans-Serif"/>
              <a:buChar char="•"/>
              <a:defRPr/>
            </a:pPr>
            <a:r>
              <a:rPr lang="nb-NO"/>
              <a:t>Hvorfor er dette viktig? </a:t>
            </a:r>
            <a:endParaRPr lang="en-US"/>
          </a:p>
          <a:p>
            <a:pPr marL="285750" indent="-285750">
              <a:buFont typeface="Symbol,Sans-Serif"/>
              <a:buChar char="•"/>
              <a:defRPr/>
            </a:pPr>
            <a:r>
              <a:rPr lang="nb-NO"/>
              <a:t>Hva kan vi øve på? </a:t>
            </a:r>
            <a:endParaRPr lang="en-US"/>
          </a:p>
          <a:p>
            <a:pPr>
              <a:defRPr/>
            </a:pPr>
            <a:endParaRPr lang="nb-NO" dirty="0"/>
          </a:p>
          <a:p>
            <a:pPr>
              <a:defRPr/>
            </a:pPr>
            <a:r>
              <a:rPr lang="nb-NO"/>
              <a:t>Foto: Bildet er tatt av Bildet er tatt av </a:t>
            </a:r>
            <a:r>
              <a:rPr lang="nb-NO">
                <a:hlinkClick r:id="rId3"/>
              </a:rPr>
              <a:t>Alexas_Fotos</a:t>
            </a:r>
            <a:r>
              <a:rPr lang="nb-NO"/>
              <a:t> fra </a:t>
            </a:r>
            <a:r>
              <a:rPr lang="nb-NO">
                <a:hlinkClick r:id="rId4"/>
              </a:rPr>
              <a:t>Pixabay</a:t>
            </a:r>
            <a:r>
              <a:rPr lang="nb-NO"/>
              <a:t> </a:t>
            </a:r>
            <a:endParaRPr lang="en-US"/>
          </a:p>
          <a:p>
            <a:pPr>
              <a:defRPr/>
            </a:pPr>
            <a:endParaRPr lang="nb-NO" dirty="0"/>
          </a:p>
          <a:p>
            <a:pPr>
              <a:defRPr/>
            </a:pPr>
            <a:endParaRPr lang="nb-NO" dirty="0"/>
          </a:p>
          <a:p>
            <a:pPr>
              <a:defRPr/>
            </a:pPr>
            <a:endParaRPr lang="nb-NO" dirty="0"/>
          </a:p>
          <a:p>
            <a:pPr>
              <a:defRPr/>
            </a:pPr>
            <a:endParaRPr lang="nb-NO" dirty="0"/>
          </a:p>
          <a:p>
            <a:pPr>
              <a:defRPr/>
            </a:pPr>
            <a:endParaRPr lang="nb-NO" dirty="0"/>
          </a:p>
          <a:p>
            <a:pPr>
              <a:defRPr/>
            </a:pPr>
            <a:endParaRPr lang="nb-NO" dirty="0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>
              <a:ea typeface="+mn-lt"/>
              <a:cs typeface="+mn-lt"/>
            </a:endParaRPr>
          </a:p>
          <a:p>
            <a:pPr marL="0" indent="0">
              <a:buNone/>
            </a:pPr>
            <a:endParaRPr lang="nb-NO" sz="1200">
              <a:ea typeface="+mn-lt"/>
              <a:cs typeface="+mn-lt"/>
            </a:endParaRP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E9971-35A5-C144-955B-B463B8C9BB68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8153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BC4BBD-4F12-D9E8-7836-C7BE6D6DE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A5B8240-0DF4-CE2D-917E-241FB358B2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729879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87413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2245CC-55DE-3F40-9525-7AFED5E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1003156"/>
            <a:ext cx="93524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A233D2-3A60-E849-B5F1-64355023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9" y="3882881"/>
            <a:ext cx="935241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 descr="Et bilde som inneholder silhuetter, vektorgrafikk&#10;&#10;Automatisk generert beskrivelse">
            <a:extLst>
              <a:ext uri="{FF2B5EF4-FFF2-40B4-BE49-F238E27FC236}">
                <a16:creationId xmlns:a16="http://schemas.microsoft.com/office/drawing/2014/main" id="{E9A678A4-823C-836F-BAAF-99FC72B60A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6774874" y="-1577883"/>
            <a:ext cx="8708664" cy="910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12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627321-09CD-7E4C-A03E-E063D1D59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2A6FC44-80E3-004E-86FA-1113D21DB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483282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73B5D5-4245-884C-B3E4-1AED4E225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C55E50-CA30-1E47-8D59-F697AEC38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75063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2245CC-55DE-3F40-9525-7AFED5E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1003156"/>
            <a:ext cx="93524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A233D2-3A60-E849-B5F1-64355023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9" y="3882881"/>
            <a:ext cx="935241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 descr="Et bilde som inneholder silhuetter, vektorgrafikk&#10;&#10;Automatisk generert beskrivelse">
            <a:extLst>
              <a:ext uri="{FF2B5EF4-FFF2-40B4-BE49-F238E27FC236}">
                <a16:creationId xmlns:a16="http://schemas.microsoft.com/office/drawing/2014/main" id="{E9A678A4-823C-836F-BAAF-99FC72B60A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6774874" y="-1577883"/>
            <a:ext cx="8708664" cy="910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24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244CA-01E8-4941-9C4F-C7D22418B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F9BCAB48-F424-6D4B-AA19-81B8F95C980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1889" y="2007703"/>
            <a:ext cx="10993584" cy="3896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4358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255CCC1D-290E-D24F-8E8C-DCD80863D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3A422E9A-A3FB-EE0A-EF08-C93ED821EF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49306" y="1118464"/>
            <a:ext cx="10007343" cy="707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31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A7C1CA75-268F-115A-051E-7919BA011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00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sport, idrett&#10;&#10;Automatisk generert beskrivelse">
            <a:extLst>
              <a:ext uri="{FF2B5EF4-FFF2-40B4-BE49-F238E27FC236}">
                <a16:creationId xmlns:a16="http://schemas.microsoft.com/office/drawing/2014/main" id="{4EB9FF26-C901-C14A-3545-41583985C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100013"/>
            <a:ext cx="7564438" cy="772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266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4">
            <a:extLst>
              <a:ext uri="{FF2B5EF4-FFF2-40B4-BE49-F238E27FC236}">
                <a16:creationId xmlns:a16="http://schemas.microsoft.com/office/drawing/2014/main" id="{491D9613-025E-42C8-3BB1-BF2B1E5A2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9525" y="1119188"/>
            <a:ext cx="10007600" cy="707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075457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7037408" cy="6858000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663070" y="864705"/>
            <a:ext cx="3756537" cy="451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99B1B098-01B8-9E4B-56A8-CB64DD5F2E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86009" y="926472"/>
            <a:ext cx="3039619" cy="183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57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47E672-3AB7-CD63-6C69-0E787AE56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0893" y="4914276"/>
            <a:ext cx="8980968" cy="109984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2720809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322" y="447261"/>
            <a:ext cx="6758608" cy="4726056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37322" y="5546036"/>
            <a:ext cx="7682948" cy="864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A3C7CC5C-DB45-7649-A246-96AE37B0DA16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7494104" y="447261"/>
            <a:ext cx="3462131" cy="2256182"/>
          </a:xfrm>
          <a:prstGeom prst="rect">
            <a:avLst/>
          </a:prstGeom>
        </p:spPr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CA394562-8932-984B-AB93-8DC6578417D3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494104" y="2917135"/>
            <a:ext cx="3462131" cy="225618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80116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93914" y="5227983"/>
            <a:ext cx="5546034" cy="126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77119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73B5D5-4245-884C-B3E4-1AED4E225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C55E50-CA30-1E47-8D59-F697AEC38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280327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2245CC-55DE-3F40-9525-7AFED5E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1003156"/>
            <a:ext cx="1082675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A233D2-3A60-E849-B5F1-64355023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8" y="3882881"/>
            <a:ext cx="1082674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339330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244CA-01E8-4941-9C4F-C7D22418B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1BD739-4466-EE4A-8335-F7F1373C4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507E102-81DF-024D-9060-93851F9FE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0334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50D1785-77B1-9B5E-84E2-5C6379AE0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25193" y="1832732"/>
            <a:ext cx="2741613" cy="3192536"/>
          </a:xfrm>
          <a:prstGeom prst="rect">
            <a:avLst/>
          </a:prstGeom>
        </p:spPr>
      </p:pic>
      <p:pic>
        <p:nvPicPr>
          <p:cNvPr id="6" name="Bilde 5" descr="Et bilde som inneholder vektorgrafikk&#10;&#10;Automatisk generert beskrivelse">
            <a:extLst>
              <a:ext uri="{FF2B5EF4-FFF2-40B4-BE49-F238E27FC236}">
                <a16:creationId xmlns:a16="http://schemas.microsoft.com/office/drawing/2014/main" id="{D1670B37-2F34-60AB-DDB6-3F87E67268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342387" y="-270927"/>
            <a:ext cx="12221943" cy="863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9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07D9C9F5-E853-14D8-6FEB-851962EE0C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9133" y="5823557"/>
            <a:ext cx="659963" cy="76851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2C591DC-4BA5-EC5F-8D00-97DA1AE1F2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027812" y="-947667"/>
            <a:ext cx="13498293" cy="953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19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455F2080-DA26-FE88-6D25-532394502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563" y="5823557"/>
            <a:ext cx="659963" cy="768510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C194DBD9-7579-69BE-3C8A-50066CB536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868689" y="-1128714"/>
            <a:ext cx="8683951" cy="887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19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564F2221-E1FA-6C8B-69CE-066B58D92E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563" y="5823557"/>
            <a:ext cx="659963" cy="768510"/>
          </a:xfrm>
          <a:prstGeom prst="rect">
            <a:avLst/>
          </a:prstGeom>
        </p:spPr>
      </p:pic>
      <p:pic>
        <p:nvPicPr>
          <p:cNvPr id="5" name="Bilde 4" descr="Et bilde som inneholder sport, idrett&#10;&#10;Automatisk generert beskrivelse">
            <a:extLst>
              <a:ext uri="{FF2B5EF4-FFF2-40B4-BE49-F238E27FC236}">
                <a16:creationId xmlns:a16="http://schemas.microsoft.com/office/drawing/2014/main" id="{74F869F4-A9BB-3B80-29DF-2E099B546D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45075" y="-100012"/>
            <a:ext cx="7563644" cy="77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64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33B1B9A-56AB-0438-C127-EE398D2EAF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9133" y="5823557"/>
            <a:ext cx="659963" cy="76851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EACA3921-4FFD-2029-34BE-EC8370C836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83347" y="264212"/>
            <a:ext cx="5816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6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>
            <a:spLocks noGrp="1"/>
          </p:cNvSpPr>
          <p:nvPr>
            <p:ph type="title"/>
          </p:nvPr>
        </p:nvSpPr>
        <p:spPr>
          <a:xfrm>
            <a:off x="4840357" y="1570383"/>
            <a:ext cx="6897303" cy="2494232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225224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4">
            <a:extLst>
              <a:ext uri="{FF2B5EF4-FFF2-40B4-BE49-F238E27FC236}">
                <a16:creationId xmlns:a16="http://schemas.microsoft.com/office/drawing/2014/main" id="{491D9613-025E-42C8-3BB1-BF2B1E5A2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9525" y="1119188"/>
            <a:ext cx="10007600" cy="707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75613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080FC79D-184C-6445-B130-27F3CDC780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79133" y="5823557"/>
            <a:ext cx="659963" cy="768510"/>
          </a:xfrm>
          <a:prstGeom prst="rect">
            <a:avLst/>
          </a:prstGeom>
        </p:spPr>
      </p:pic>
      <p:pic>
        <p:nvPicPr>
          <p:cNvPr id="9" name="Bilde 8" descr="Et bilde som inneholder leke, vektorgrafikk&#10;&#10;Automatisk generert beskrivelse">
            <a:extLst>
              <a:ext uri="{FF2B5EF4-FFF2-40B4-BE49-F238E27FC236}">
                <a16:creationId xmlns:a16="http://schemas.microsoft.com/office/drawing/2014/main" id="{5692691E-C84D-CE6A-B806-DEA8130DAA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935831" y="-315760"/>
            <a:ext cx="7329488" cy="748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8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EAE3014C-5444-7690-3015-000DC900EC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79133" y="5823557"/>
            <a:ext cx="659963" cy="76851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7AB584A9-7338-F410-0FE6-B44C313B48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01292" y="-1427170"/>
            <a:ext cx="12181768" cy="860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6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12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5" r:id="rId2"/>
    <p:sldLayoutId id="2147483684" r:id="rId3"/>
    <p:sldLayoutId id="2147483686" r:id="rId4"/>
    <p:sldLayoutId id="2147483689" r:id="rId5"/>
    <p:sldLayoutId id="2147483692" r:id="rId6"/>
    <p:sldLayoutId id="2147483693" r:id="rId7"/>
    <p:sldLayoutId id="2147483695" r:id="rId8"/>
    <p:sldLayoutId id="214748369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B7AD31D-6C6F-F141-A9F4-79ED87803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82C29AA-83AD-2D40-B1F3-B0BBA9B8E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3BBEC1B-A70D-831A-9E5A-594CCDFD7BD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079133" y="5823557"/>
            <a:ext cx="659963" cy="76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8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82" r:id="rId5"/>
    <p:sldLayoutId id="2147483694" r:id="rId6"/>
    <p:sldLayoutId id="214748369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C54E7C3C-030F-654A-F5C0-A0471AF801F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079133" y="5823557"/>
            <a:ext cx="659963" cy="76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1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1" r:id="rId2"/>
    <p:sldLayoutId id="2147483680" r:id="rId3"/>
    <p:sldLayoutId id="2147483677" r:id="rId4"/>
    <p:sldLayoutId id="2147483678" r:id="rId5"/>
    <p:sldLayoutId id="214748367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okommune.sharepoint.com/sites/OPVOppvekst543/_layouts/15/stream.aspx?id=%2Fsites%2FOPVOppvekst543%2FShared%20Documents%2FVideoer%20%28fra%20plandager%20og%20annet%29%2FRobuste%20barn%20%2D%20musikkvideoer%2FWaterloo%2Emp4&amp;nav=eyJyZWZlcnJhbEluZm8iOnsicmVmZXJyYWxBcHAiOiJTdHJlYW1XZWJBcHAiLCJyZWZlcnJhbFZpZXciOiJTaGFyZURpYWxvZy1MaW5rIiwicmVmZXJyYWxBcHBQbGF0Zm9ybSI6IldlYiIsInJlZmVycmFsTW9kZSI6InZpZXcifX0&amp;ga=1&amp;referrer=StreamWebApp%2EWeb&amp;referrerScenario=AddressBarCopied%2Eview%2Ef70e8975%2De959%2D4d37%2D837f%2D3c641479ec2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C2m_wIMtwuU?feature=oembed" TargetMode="Externa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C2809C-BFDE-562D-EE79-82D5A1E7E3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nb-NO" dirty="0">
                <a:solidFill>
                  <a:srgbClr val="009999"/>
                </a:solidFill>
                <a:latin typeface="Georgia"/>
              </a:rPr>
              <a:t>Kropp 5. trinn</a:t>
            </a:r>
          </a:p>
        </p:txBody>
      </p:sp>
    </p:spTree>
    <p:extLst>
      <p:ext uri="{BB962C8B-B14F-4D97-AF65-F5344CB8AC3E}">
        <p14:creationId xmlns:p14="http://schemas.microsoft.com/office/powerpoint/2010/main" val="2792964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77B7F703-2CA1-0AC6-D811-6764E53D6DFA}"/>
              </a:ext>
            </a:extLst>
          </p:cNvPr>
          <p:cNvSpPr txBox="1"/>
          <p:nvPr/>
        </p:nvSpPr>
        <p:spPr>
          <a:xfrm>
            <a:off x="1048150" y="2644170"/>
            <a:ext cx="7280563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b-NO" sz="6000" dirty="0">
                <a:latin typeface="Georgi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Inngangsmusikk</a:t>
            </a:r>
          </a:p>
        </p:txBody>
      </p:sp>
    </p:spTree>
    <p:extLst>
      <p:ext uri="{BB962C8B-B14F-4D97-AF65-F5344CB8AC3E}">
        <p14:creationId xmlns:p14="http://schemas.microsoft.com/office/powerpoint/2010/main" val="119858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ansemotorisk øvelse - 8-tall-5gjrfoi365">
            <a:hlinkClick r:id="" action="ppaction://media"/>
            <a:extLst>
              <a:ext uri="{FF2B5EF4-FFF2-40B4-BE49-F238E27FC236}">
                <a16:creationId xmlns:a16="http://schemas.microsoft.com/office/drawing/2014/main" id="{3E60CB92-1669-D159-286C-AB4E68A3998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6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1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edia på Internett 3" title="Pusten og følelser">
            <a:hlinkClick r:id="" action="ppaction://media"/>
            <a:extLst>
              <a:ext uri="{FF2B5EF4-FFF2-40B4-BE49-F238E27FC236}">
                <a16:creationId xmlns:a16="http://schemas.microsoft.com/office/drawing/2014/main" id="{8A7588B6-712F-8799-1F20-C383C61AAC3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225" y="0"/>
            <a:ext cx="1214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1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294AA19D-B685-3C38-BC90-2DA2A3B98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208" y="329961"/>
            <a:ext cx="10993584" cy="1325563"/>
          </a:xfrm>
        </p:spPr>
        <p:txBody>
          <a:bodyPr>
            <a:normAutofit fontScale="90000"/>
          </a:bodyPr>
          <a:lstStyle/>
          <a:p>
            <a:r>
              <a:rPr lang="nb-NO" sz="5400" b="0" dirty="0">
                <a:solidFill>
                  <a:schemeClr val="tx2"/>
                </a:solidFill>
                <a:latin typeface="Georgia"/>
              </a:rPr>
              <a:t> </a:t>
            </a:r>
            <a:r>
              <a:rPr lang="nb-NO" sz="6000" b="0" dirty="0">
                <a:solidFill>
                  <a:schemeClr val="tx2"/>
                </a:solidFill>
                <a:latin typeface="Georgia"/>
              </a:rPr>
              <a:t>Hvordan er pusten din akkurat nå?</a:t>
            </a:r>
            <a:endParaRPr lang="nb-NO" sz="6000" b="0">
              <a:solidFill>
                <a:schemeClr val="tx2"/>
              </a:solidFill>
              <a:latin typeface="Georgia"/>
            </a:endParaRPr>
          </a:p>
        </p:txBody>
      </p:sp>
      <p:pic>
        <p:nvPicPr>
          <p:cNvPr id="2" name="Bilde 1" descr="Et bilde som inneholder Tegnefilm, tegnefilm, illustrasjon, Animasjon&#10;&#10;Automatisk generert beskrivelse">
            <a:extLst>
              <a:ext uri="{FF2B5EF4-FFF2-40B4-BE49-F238E27FC236}">
                <a16:creationId xmlns:a16="http://schemas.microsoft.com/office/drawing/2014/main" id="{4B19C47D-4876-60F6-EAA6-F9A22585D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860" y="1879839"/>
            <a:ext cx="885825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92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30F6D125-BA95-EC68-C519-091049FF07F3}"/>
              </a:ext>
            </a:extLst>
          </p:cNvPr>
          <p:cNvSpPr txBox="1">
            <a:spLocks/>
          </p:cNvSpPr>
          <p:nvPr/>
        </p:nvSpPr>
        <p:spPr>
          <a:xfrm>
            <a:off x="734289" y="517525"/>
            <a:ext cx="109935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nb-NO" sz="6000" b="0">
                <a:solidFill>
                  <a:schemeClr val="tx2"/>
                </a:solidFill>
                <a:latin typeface="Georgia"/>
              </a:rPr>
              <a:t>CL: Stå opp – sitt ned</a:t>
            </a:r>
            <a:endParaRPr lang="nb-NO">
              <a:solidFill>
                <a:schemeClr val="tx2"/>
              </a:solidFill>
            </a:endParaRPr>
          </a:p>
        </p:txBody>
      </p:sp>
      <p:pic>
        <p:nvPicPr>
          <p:cNvPr id="2" name="Bilde 1" descr="Et bilde som inneholder ledd, tegnefilm, illustrasjon, kunst&#10;&#10;Automatisk generert beskrivelse">
            <a:extLst>
              <a:ext uri="{FF2B5EF4-FFF2-40B4-BE49-F238E27FC236}">
                <a16:creationId xmlns:a16="http://schemas.microsoft.com/office/drawing/2014/main" id="{94A21C38-6244-3589-DD5D-04E74A2E9C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6"/>
          <a:stretch/>
        </p:blipFill>
        <p:spPr>
          <a:xfrm>
            <a:off x="2544234" y="1843088"/>
            <a:ext cx="7373693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32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tel 1">
            <a:extLst>
              <a:ext uri="{FF2B5EF4-FFF2-40B4-BE49-F238E27FC236}">
                <a16:creationId xmlns:a16="http://schemas.microsoft.com/office/drawing/2014/main" id="{469BD19F-0D3B-BD96-CB1F-5D21E8E48E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8392" y="564845"/>
            <a:ext cx="9353550" cy="2852738"/>
          </a:xfrm>
        </p:spPr>
        <p:txBody>
          <a:bodyPr lIns="91440" tIns="45720" rIns="91440" bIns="45720" anchor="b"/>
          <a:lstStyle/>
          <a:p>
            <a:pPr eaLnBrk="1" hangingPunct="1"/>
            <a:r>
              <a:rPr lang="nb-NO" altLang="nb-NO" b="0">
                <a:solidFill>
                  <a:srgbClr val="009999"/>
                </a:solidFill>
              </a:rPr>
              <a:t>	</a:t>
            </a:r>
            <a:r>
              <a:rPr lang="nb-NO" altLang="nb-NO" b="0">
                <a:solidFill>
                  <a:srgbClr val="009999"/>
                </a:solidFill>
                <a:latin typeface="Georgia"/>
              </a:rPr>
              <a:t>Vi leker!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779CBDA-1DAE-A2F8-14DE-4EB824F13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4407" y="3354397"/>
            <a:ext cx="9352418" cy="15001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4000">
                <a:solidFill>
                  <a:srgbClr val="009999"/>
                </a:solidFill>
                <a:latin typeface="Georgia"/>
                <a:ea typeface="Verdana"/>
                <a:cs typeface="Calibri"/>
              </a:rPr>
              <a:t>Amøbeleken</a:t>
            </a:r>
            <a:endParaRPr lang="nb-NO" sz="4000">
              <a:solidFill>
                <a:srgbClr val="009999"/>
              </a:solidFill>
              <a:latin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8C4D59-A565-1CA6-C8A5-050F36C19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226" y="264483"/>
            <a:ext cx="11575473" cy="1325563"/>
          </a:xfrm>
        </p:spPr>
        <p:txBody>
          <a:bodyPr/>
          <a:lstStyle/>
          <a:p>
            <a:br>
              <a:rPr lang="nb-NO"/>
            </a:br>
            <a:r>
              <a:rPr lang="nb-NO" sz="6000">
                <a:solidFill>
                  <a:schemeClr val="accent1"/>
                </a:solidFill>
                <a:latin typeface="Georgia" panose="02040502050405020303" pitchFamily="18" charset="0"/>
              </a:rPr>
              <a:t>Vi oppsummer sammen i ringen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52AD62F-0DB6-602E-20E5-5B39ABE89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4908" y="2122488"/>
            <a:ext cx="6253712" cy="3806248"/>
          </a:xfrm>
        </p:spPr>
        <p:txBody>
          <a:bodyPr/>
          <a:lstStyle/>
          <a:p>
            <a:pPr marL="0" indent="0">
              <a:buNone/>
            </a:pPr>
            <a:endParaRPr lang="nb-NO" sz="2400">
              <a:ea typeface="+mn-lt"/>
              <a:cs typeface="+mn-lt"/>
            </a:endParaRPr>
          </a:p>
          <a:p>
            <a:pPr lvl="2"/>
            <a:r>
              <a:rPr lang="nb-NO" sz="4000">
                <a:solidFill>
                  <a:schemeClr val="accent1"/>
                </a:solidFill>
                <a:latin typeface="Georgia" panose="02040502050405020303" pitchFamily="18" charset="0"/>
                <a:ea typeface="+mn-lt"/>
                <a:cs typeface="+mn-lt"/>
              </a:rPr>
              <a:t>Hva likte du i dag? </a:t>
            </a:r>
          </a:p>
          <a:p>
            <a:pPr lvl="2"/>
            <a:r>
              <a:rPr lang="nb-NO" sz="4000">
                <a:solidFill>
                  <a:schemeClr val="accent1"/>
                </a:solidFill>
                <a:latin typeface="Georgia" panose="02040502050405020303" pitchFamily="18" charset="0"/>
                <a:ea typeface="+mn-lt"/>
                <a:cs typeface="+mn-lt"/>
              </a:rPr>
              <a:t>Hva lærte du? </a:t>
            </a:r>
          </a:p>
          <a:p>
            <a:pPr lvl="2"/>
            <a:r>
              <a:rPr lang="nb-NO" sz="4000">
                <a:solidFill>
                  <a:schemeClr val="accent1"/>
                </a:solidFill>
                <a:latin typeface="Georgia" panose="02040502050405020303" pitchFamily="18" charset="0"/>
                <a:ea typeface="+mn-lt"/>
                <a:cs typeface="+mn-lt"/>
              </a:rPr>
              <a:t>Hvorfor er dette viktig å snakke om? </a:t>
            </a:r>
          </a:p>
          <a:p>
            <a:pPr lvl="2"/>
            <a:r>
              <a:rPr lang="nb-NO" sz="4000">
                <a:solidFill>
                  <a:schemeClr val="accent1"/>
                </a:solidFill>
                <a:latin typeface="Georgia" panose="02040502050405020303" pitchFamily="18" charset="0"/>
                <a:ea typeface="+mn-lt"/>
                <a:cs typeface="+mn-lt"/>
              </a:rPr>
              <a:t>Hva kan vi øve på?</a:t>
            </a:r>
          </a:p>
        </p:txBody>
      </p:sp>
      <p:pic>
        <p:nvPicPr>
          <p:cNvPr id="5" name="Plassholder for innhold 4" descr="Et bilde som inneholder brun&#10;&#10;Automatisk generert beskrivelse">
            <a:extLst>
              <a:ext uri="{FF2B5EF4-FFF2-40B4-BE49-F238E27FC236}">
                <a16:creationId xmlns:a16="http://schemas.microsoft.com/office/drawing/2014/main" id="{7E0CCFED-A70F-0DDA-2C0F-F34F5FB814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1072626" y="2304762"/>
            <a:ext cx="3798345" cy="3806825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800937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-tema">
  <a:themeElements>
    <a:clrScheme name="Robuste Barn">
      <a:dk1>
        <a:srgbClr val="191A35"/>
      </a:dk1>
      <a:lt1>
        <a:srgbClr val="DCE8E3"/>
      </a:lt1>
      <a:dk2>
        <a:srgbClr val="009D8F"/>
      </a:dk2>
      <a:lt2>
        <a:srgbClr val="DCE8E3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obuste Barn">
    <a:dk1>
      <a:srgbClr val="191A35"/>
    </a:dk1>
    <a:lt1>
      <a:srgbClr val="DCE8E3"/>
    </a:lt1>
    <a:dk2>
      <a:srgbClr val="009D8F"/>
    </a:dk2>
    <a:lt2>
      <a:srgbClr val="DCE8E3"/>
    </a:lt2>
    <a:accent1>
      <a:srgbClr val="009D8F"/>
    </a:accent1>
    <a:accent2>
      <a:srgbClr val="DCE8E3"/>
    </a:accent2>
    <a:accent3>
      <a:srgbClr val="276AA5"/>
    </a:accent3>
    <a:accent4>
      <a:srgbClr val="BBD9D0"/>
    </a:accent4>
    <a:accent5>
      <a:srgbClr val="276AA5"/>
    </a:accent5>
    <a:accent6>
      <a:srgbClr val="E2E1DA"/>
    </a:accent6>
    <a:hlink>
      <a:srgbClr val="009D8F"/>
    </a:hlink>
    <a:folHlink>
      <a:srgbClr val="276A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8da453c-6e37-4915-9292-e90fa68e84a7" xsi:nil="true"/>
    <lcf76f155ced4ddcb4097134ff3c332f xmlns="ee598b89-8811-470d-ad8e-f3a66432fe1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BDA7F1AC33E64785F6135B1EACC2E7" ma:contentTypeVersion="16" ma:contentTypeDescription="Create a new document." ma:contentTypeScope="" ma:versionID="783647a80f22e87b0efb0416de826df2">
  <xsd:schema xmlns:xsd="http://www.w3.org/2001/XMLSchema" xmlns:xs="http://www.w3.org/2001/XMLSchema" xmlns:p="http://schemas.microsoft.com/office/2006/metadata/properties" xmlns:ns2="ee598b89-8811-470d-ad8e-f3a66432fe16" xmlns:ns3="b8da453c-6e37-4915-9292-e90fa68e84a7" targetNamespace="http://schemas.microsoft.com/office/2006/metadata/properties" ma:root="true" ma:fieldsID="47bc7a35b7bf179a766a3910708f1c6e" ns2:_="" ns3:_="">
    <xsd:import namespace="ee598b89-8811-470d-ad8e-f3a66432fe16"/>
    <xsd:import namespace="b8da453c-6e37-4915-9292-e90fa68e84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98b89-8811-470d-ad8e-f3a66432fe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4de8575-74db-4a6a-b3a0-42d3e2483a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da453c-6e37-4915-9292-e90fa68e84a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04e097e-fe66-4030-ac2a-d36d0cfa8816}" ma:internalName="TaxCatchAll" ma:showField="CatchAllData" ma:web="b8da453c-6e37-4915-9292-e90fa68e84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C276B6-875B-45C6-8DFF-C750ACEC269B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b8da453c-6e37-4915-9292-e90fa68e84a7"/>
    <ds:schemaRef ds:uri="ee598b89-8811-470d-ad8e-f3a66432fe16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740F78B-DFD0-4DA3-A20C-0C8B2FC4FE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D748D6-0C79-4C4E-8665-25866DAB976A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849</Words>
  <Application>Microsoft Office PowerPoint</Application>
  <PresentationFormat>Widescreen</PresentationFormat>
  <Paragraphs>74</Paragraphs>
  <Slides>9</Slides>
  <Notes>7</Notes>
  <HiddenSlides>0</HiddenSlides>
  <MMClips>2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5</vt:i4>
      </vt:variant>
      <vt:variant>
        <vt:lpstr>Lysbildetitler</vt:lpstr>
      </vt:variant>
      <vt:variant>
        <vt:i4>9</vt:i4>
      </vt:variant>
    </vt:vector>
  </HeadingPairs>
  <TitlesOfParts>
    <vt:vector size="19" baseType="lpstr">
      <vt:lpstr>Arial</vt:lpstr>
      <vt:lpstr>Calibri</vt:lpstr>
      <vt:lpstr>Georgia</vt:lpstr>
      <vt:lpstr>Symbol</vt:lpstr>
      <vt:lpstr>Symbol,Sans-Serif</vt:lpstr>
      <vt:lpstr>4_Office-tema</vt:lpstr>
      <vt:lpstr>Egendefinert utforming</vt:lpstr>
      <vt:lpstr>5_Office-tema</vt:lpstr>
      <vt:lpstr>3_Office-tema</vt:lpstr>
      <vt:lpstr>6_Office-tema</vt:lpstr>
      <vt:lpstr>Kropp 5. trinn</vt:lpstr>
      <vt:lpstr>PowerPoint-presentasjon</vt:lpstr>
      <vt:lpstr>PowerPoint-presentasjon</vt:lpstr>
      <vt:lpstr>PowerPoint-presentasjon</vt:lpstr>
      <vt:lpstr> Hvordan er pusten din akkurat nå?</vt:lpstr>
      <vt:lpstr>PowerPoint-presentasjon</vt:lpstr>
      <vt:lpstr> Vi leker!</vt:lpstr>
      <vt:lpstr> Vi oppsummer sammen i ringen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Guro M. Dalsegg</dc:creator>
  <cp:lastModifiedBy>Renate Dybdal Hansen</cp:lastModifiedBy>
  <cp:revision>37</cp:revision>
  <dcterms:created xsi:type="dcterms:W3CDTF">2020-02-24T12:22:26Z</dcterms:created>
  <dcterms:modified xsi:type="dcterms:W3CDTF">2026-01-19T12:25:13Z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0x01010099BDA7F1AC33E64785F6135B1EACC2E7</vt:lpwstr>
  </property>
  <property fmtid="{D5CDD505-2E9C-101B-9397-08002B2CF9AE}" pid="3" name="MediaServiceImageTags">
    <vt:lpwstr/>
  </property>
</Properties>
</file>