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1"/>
  </p:notesMasterIdLst>
  <p:sldIdLst>
    <p:sldId id="261" r:id="rId5"/>
    <p:sldId id="283" r:id="rId6"/>
    <p:sldId id="287" r:id="rId7"/>
    <p:sldId id="290" r:id="rId8"/>
    <p:sldId id="284" r:id="rId9"/>
    <p:sldId id="265" r:id="rId10"/>
    <p:sldId id="294" r:id="rId11"/>
    <p:sldId id="272" r:id="rId12"/>
    <p:sldId id="288" r:id="rId13"/>
    <p:sldId id="295" r:id="rId14"/>
    <p:sldId id="289" r:id="rId15"/>
    <p:sldId id="271" r:id="rId16"/>
    <p:sldId id="296" r:id="rId17"/>
    <p:sldId id="292" r:id="rId18"/>
    <p:sldId id="279" r:id="rId19"/>
    <p:sldId id="293"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3861"/>
    <p:restoredTop sz="92643"/>
  </p:normalViewPr>
  <p:slideViewPr>
    <p:cSldViewPr snapToGrid="0" snapToObjects="1">
      <p:cViewPr varScale="1">
        <p:scale>
          <a:sx n="55" d="100"/>
          <a:sy n="55" d="100"/>
        </p:scale>
        <p:origin x="344"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F98FA-5E24-E744-A0FE-4D3EC17BB4BB}" type="datetimeFigureOut">
              <a:rPr lang="nb-NO" smtClean="0"/>
              <a:t>05.08.2020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AA48F-31F8-0148-B21D-72FF8A392237}" type="slidenum">
              <a:rPr lang="nb-NO" smtClean="0"/>
              <a:t>‹#›</a:t>
            </a:fld>
            <a:endParaRPr lang="nb-NO"/>
          </a:p>
        </p:txBody>
      </p:sp>
    </p:spTree>
    <p:extLst>
      <p:ext uri="{BB962C8B-B14F-4D97-AF65-F5344CB8AC3E}">
        <p14:creationId xmlns:p14="http://schemas.microsoft.com/office/powerpoint/2010/main" val="3960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tv.nrk.no/serie/skam/sesong/2/episode/8/avspiller"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Hvordan kan du bli god på å løse konflikter? - Det finnes en oppskrift som alle dyktige </a:t>
            </a:r>
            <a:r>
              <a:rPr lang="nb-NO" sz="1200" b="1" kern="1200" dirty="0" err="1" smtClean="0">
                <a:solidFill>
                  <a:schemeClr val="tx1"/>
                </a:solidFill>
                <a:effectLst/>
                <a:latin typeface="+mn-lt"/>
                <a:ea typeface="+mn-ea"/>
                <a:cs typeface="+mn-cs"/>
              </a:rPr>
              <a:t>konfliktløsere</a:t>
            </a:r>
            <a:r>
              <a:rPr lang="nb-NO" sz="1200" b="1" kern="1200" dirty="0" smtClean="0">
                <a:solidFill>
                  <a:schemeClr val="tx1"/>
                </a:solidFill>
                <a:effectLst/>
                <a:latin typeface="+mn-lt"/>
                <a:ea typeface="+mn-ea"/>
                <a:cs typeface="+mn-cs"/>
              </a:rPr>
              <a:t> kjenner. </a:t>
            </a:r>
            <a:r>
              <a:rPr lang="nb-NO" sz="1200" kern="1200" dirty="0" smtClean="0">
                <a:solidFill>
                  <a:schemeClr val="tx1"/>
                </a:solidFill>
                <a:effectLst/>
                <a:latin typeface="+mn-lt"/>
                <a:ea typeface="+mn-ea"/>
                <a:cs typeface="+mn-cs"/>
              </a:rPr>
              <a:t>Når Røde Kors holder kurs i det, kalles det gatemegling</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Når Utenriksdepartementet lærer sine ansatte dette, kalles det diplomatiske ferdigheter</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Denne oppskriften skal dere lære i dag.</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2</a:t>
            </a:fld>
            <a:endParaRPr lang="nb-NO"/>
          </a:p>
        </p:txBody>
      </p:sp>
    </p:spTree>
    <p:extLst>
      <p:ext uri="{BB962C8B-B14F-4D97-AF65-F5344CB8AC3E}">
        <p14:creationId xmlns:p14="http://schemas.microsoft.com/office/powerpoint/2010/main" val="167505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smtClean="0">
                <a:solidFill>
                  <a:schemeClr val="tx1"/>
                </a:solidFill>
                <a:effectLst/>
                <a:latin typeface="+mn-lt"/>
                <a:ea typeface="+mn-ea"/>
                <a:cs typeface="+mn-cs"/>
              </a:rPr>
              <a:t>Vi tar et nytt eksempel.</a:t>
            </a:r>
            <a:r>
              <a:rPr lang="nb-NO" sz="1200" kern="1200" dirty="0" smtClean="0">
                <a:solidFill>
                  <a:schemeClr val="tx1"/>
                </a:solidFill>
                <a:effectLst/>
                <a:latin typeface="+mn-lt"/>
                <a:ea typeface="+mn-ea"/>
                <a:cs typeface="+mn-cs"/>
              </a:rPr>
              <a:t> Mor kommer hjem fra jobb, er sliten og eksploderer: ”Hvorfor har du ikke ryddet på kjøkkenet? Du er så lat! Rydd, ellers blir det ikke middag!” Du kan: </a:t>
            </a:r>
          </a:p>
          <a:p>
            <a:pPr lvl="0"/>
            <a:r>
              <a:rPr lang="nb-NO" sz="1200" kern="1200" dirty="0" smtClean="0">
                <a:solidFill>
                  <a:schemeClr val="tx1"/>
                </a:solidFill>
                <a:effectLst/>
                <a:latin typeface="+mn-lt"/>
                <a:ea typeface="+mn-ea"/>
                <a:cs typeface="+mn-cs"/>
              </a:rPr>
              <a:t>Skylde på: ”Du klager alltid på meg!”</a:t>
            </a:r>
          </a:p>
          <a:p>
            <a:pPr lvl="0"/>
            <a:r>
              <a:rPr lang="nb-NO" sz="1200" kern="1200" dirty="0" smtClean="0">
                <a:solidFill>
                  <a:schemeClr val="tx1"/>
                </a:solidFill>
                <a:effectLst/>
                <a:latin typeface="+mn-lt"/>
                <a:ea typeface="+mn-ea"/>
                <a:cs typeface="+mn-cs"/>
              </a:rPr>
              <a:t>Forsvare deg: ”Ja, men du ryddet ikke i går...”</a:t>
            </a:r>
          </a:p>
          <a:p>
            <a:pPr lvl="0"/>
            <a:r>
              <a:rPr lang="nb-NO" sz="1200" kern="1200" dirty="0" smtClean="0">
                <a:solidFill>
                  <a:schemeClr val="tx1"/>
                </a:solidFill>
                <a:effectLst/>
                <a:latin typeface="+mn-lt"/>
                <a:ea typeface="+mn-ea"/>
                <a:cs typeface="+mn-cs"/>
              </a:rPr>
              <a:t>Ta igjen: ”Jeg vil ikke ha maten din, den er ikke noe god uansett!”</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11</a:t>
            </a:fld>
            <a:endParaRPr lang="nb-NO"/>
          </a:p>
        </p:txBody>
      </p:sp>
    </p:spTree>
    <p:extLst>
      <p:ext uri="{BB962C8B-B14F-4D97-AF65-F5344CB8AC3E}">
        <p14:creationId xmlns:p14="http://schemas.microsoft.com/office/powerpoint/2010/main" val="787535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et råd: Prøv heller å forstå den andres følelse, deretter </a:t>
            </a:r>
            <a:r>
              <a:rPr lang="nb-NO" sz="1200" b="1" kern="1200" dirty="0" smtClean="0">
                <a:solidFill>
                  <a:schemeClr val="tx1"/>
                </a:solidFill>
                <a:effectLst/>
                <a:latin typeface="+mn-lt"/>
                <a:ea typeface="+mn-ea"/>
                <a:cs typeface="+mn-cs"/>
              </a:rPr>
              <a:t>formidle dine egne følelser,</a:t>
            </a:r>
            <a:r>
              <a:rPr lang="nb-NO" sz="1200" kern="1200" dirty="0" smtClean="0">
                <a:solidFill>
                  <a:schemeClr val="tx1"/>
                </a:solidFill>
                <a:effectLst/>
                <a:latin typeface="+mn-lt"/>
                <a:ea typeface="+mn-ea"/>
                <a:cs typeface="+mn-cs"/>
              </a:rPr>
              <a:t> og si unnskyld for det som faktisk er en glipp fra din side. For eksempel slik: ”Jeg blir lei meg når du blir så sint, og er så rasende. Det gjør vondt. Jeg burde ha ryddet på kjøkkenet. Jeg glemte meg. Unnskyld. Jeg skjønner at det ikke er gøy å komme hjem til et rotete kjøkken. Spesielt ikke etter en lang dag på jobb. Du er sikkert sliten. Unnskyld. Jeg skal hjelpe deg.”</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12</a:t>
            </a:fld>
            <a:endParaRPr lang="nb-NO"/>
          </a:p>
        </p:txBody>
      </p:sp>
    </p:spTree>
    <p:extLst>
      <p:ext uri="{BB962C8B-B14F-4D97-AF65-F5344CB8AC3E}">
        <p14:creationId xmlns:p14="http://schemas.microsoft.com/office/powerpoint/2010/main" val="62500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Når vi sier unnskyld, så pass på å ikke ødelegge unnskyldningen ved å føye på et MEN.</a:t>
            </a:r>
            <a:r>
              <a:rPr lang="nb-NO" sz="1200" kern="1200" dirty="0" smtClean="0">
                <a:solidFill>
                  <a:schemeClr val="tx1"/>
                </a:solidFill>
                <a:effectLst/>
                <a:latin typeface="+mn-lt"/>
                <a:ea typeface="+mn-ea"/>
                <a:cs typeface="+mn-cs"/>
              </a:rPr>
              <a:t> I stedet bør vi si FORDI:  ”Jeg skjønner at du er sliten, </a:t>
            </a:r>
            <a:r>
              <a:rPr lang="nb-NO" sz="1200" i="1" kern="1200" dirty="0" smtClean="0">
                <a:solidFill>
                  <a:schemeClr val="tx1"/>
                </a:solidFill>
                <a:effectLst/>
                <a:latin typeface="+mn-lt"/>
                <a:ea typeface="+mn-ea"/>
                <a:cs typeface="+mn-cs"/>
              </a:rPr>
              <a:t>fordi du har sikkert hatt en lang dag på jobb</a:t>
            </a:r>
            <a:r>
              <a:rPr lang="nb-NO" sz="1200" kern="1200" dirty="0" smtClean="0">
                <a:solidFill>
                  <a:schemeClr val="tx1"/>
                </a:solidFill>
                <a:effectLst/>
                <a:latin typeface="+mn-lt"/>
                <a:ea typeface="+mn-ea"/>
                <a:cs typeface="+mn-cs"/>
              </a:rPr>
              <a:t>”. FORDI virker positivt og forståelsesfullt. </a:t>
            </a:r>
          </a:p>
          <a:p>
            <a:endParaRPr lang="nb-NO" dirty="0"/>
          </a:p>
        </p:txBody>
      </p:sp>
      <p:sp>
        <p:nvSpPr>
          <p:cNvPr id="4" name="Plassholder for lysbildenummer 3"/>
          <p:cNvSpPr>
            <a:spLocks noGrp="1"/>
          </p:cNvSpPr>
          <p:nvPr>
            <p:ph type="sldNum" sz="quarter" idx="10"/>
          </p:nvPr>
        </p:nvSpPr>
        <p:spPr/>
        <p:txBody>
          <a:bodyPr/>
          <a:lstStyle/>
          <a:p>
            <a:fld id="{78E682B9-7126-554A-B2D9-1FDC9156CD30}" type="slidenum">
              <a:rPr lang="nb-NO" smtClean="0"/>
              <a:t>13</a:t>
            </a:fld>
            <a:endParaRPr lang="nb-NO"/>
          </a:p>
        </p:txBody>
      </p:sp>
    </p:spTree>
    <p:extLst>
      <p:ext uri="{BB962C8B-B14F-4D97-AF65-F5344CB8AC3E}">
        <p14:creationId xmlns:p14="http://schemas.microsoft.com/office/powerpoint/2010/main" val="94806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Noen mener det må være lov å være sint</a:t>
            </a:r>
            <a:r>
              <a:rPr lang="nb-NO" sz="1200" kern="1200" dirty="0" smtClean="0">
                <a:solidFill>
                  <a:schemeClr val="tx1"/>
                </a:solidFill>
                <a:effectLst/>
                <a:latin typeface="+mn-lt"/>
                <a:ea typeface="+mn-ea"/>
                <a:cs typeface="+mn-cs"/>
              </a:rPr>
              <a:t>, være lov å ta igjen. Det må være greit og nødvendig med litt vold. Det må være lov til å slå barna sine litt. Må være lov å fike til kjæresten sin når en krangler. Men verden trenger at vi lærer å snakke på en ikke-voldelig måte. </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3</a:t>
            </a:fld>
            <a:endParaRPr lang="nb-NO"/>
          </a:p>
        </p:txBody>
      </p:sp>
    </p:spTree>
    <p:extLst>
      <p:ext uri="{BB962C8B-B14F-4D97-AF65-F5344CB8AC3E}">
        <p14:creationId xmlns:p14="http://schemas.microsoft.com/office/powerpoint/2010/main" val="164250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Vis filmklipp fra SKAM:  </a:t>
            </a:r>
          </a:p>
          <a:p>
            <a:r>
              <a:rPr lang="nb-NO" u="sng" dirty="0" smtClean="0">
                <a:hlinkClick r:id="rId3"/>
              </a:rPr>
              <a:t>https://tv.nrk.no/serie/skam/sesong/2/episode/8/avspiller</a:t>
            </a:r>
            <a:endParaRPr lang="nb-NO" u="sng" dirty="0" smtClean="0"/>
          </a:p>
          <a:p>
            <a:endParaRPr lang="nb-NO"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Vold løser ingenting? William forsvarer vold. Nora er ikke enig. </a:t>
            </a:r>
            <a:endParaRPr lang="nb-NO" dirty="0" smtClean="0">
              <a:effectLst/>
            </a:endParaRPr>
          </a:p>
          <a:p>
            <a:endParaRPr lang="nb-NO" u="sng"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4</a:t>
            </a:fld>
            <a:endParaRPr lang="nb-NO"/>
          </a:p>
        </p:txBody>
      </p:sp>
    </p:spTree>
    <p:extLst>
      <p:ext uri="{BB962C8B-B14F-4D97-AF65-F5344CB8AC3E}">
        <p14:creationId xmlns:p14="http://schemas.microsoft.com/office/powerpoint/2010/main" val="54658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Da Trump traff Nord Koreas leder Kim </a:t>
            </a:r>
            <a:r>
              <a:rPr lang="nb-NO" sz="1200" b="1" kern="1200" dirty="0" err="1" smtClean="0">
                <a:solidFill>
                  <a:schemeClr val="tx1"/>
                </a:solidFill>
                <a:effectLst/>
                <a:latin typeface="+mn-lt"/>
                <a:ea typeface="+mn-ea"/>
                <a:cs typeface="+mn-cs"/>
              </a:rPr>
              <a:t>Jong</a:t>
            </a:r>
            <a:r>
              <a:rPr lang="nb-NO" sz="1200" b="1" kern="1200" dirty="0" smtClean="0">
                <a:solidFill>
                  <a:schemeClr val="tx1"/>
                </a:solidFill>
                <a:effectLst/>
                <a:latin typeface="+mn-lt"/>
                <a:ea typeface="+mn-ea"/>
                <a:cs typeface="+mn-cs"/>
              </a:rPr>
              <a:t> </a:t>
            </a:r>
            <a:r>
              <a:rPr lang="nb-NO" sz="1200" b="1" kern="1200" dirty="0" err="1" smtClean="0">
                <a:solidFill>
                  <a:schemeClr val="tx1"/>
                </a:solidFill>
                <a:effectLst/>
                <a:latin typeface="+mn-lt"/>
                <a:ea typeface="+mn-ea"/>
                <a:cs typeface="+mn-cs"/>
              </a:rPr>
              <a:t>Un</a:t>
            </a:r>
            <a:r>
              <a:rPr lang="nb-NO" sz="1200" kern="1200" dirty="0" smtClean="0">
                <a:solidFill>
                  <a:schemeClr val="tx1"/>
                </a:solidFill>
                <a:effectLst/>
                <a:latin typeface="+mn-lt"/>
                <a:ea typeface="+mn-ea"/>
                <a:cs typeface="+mn-cs"/>
              </a:rPr>
              <a:t>, holdt verden pusten. Hva kom Trump til å si? Ville han klare å bevare roen og bidra til fred? Ville han klare å snakke slik at begge kan beholde respekten og æren, og ikke bli ydmyket? Eller ville han si noe provoserende og lage mer konflikt? Noen mennesker kan gjøre oss redde. Klarer du å løse konflikter ved å snakke? Nå skal du lære en metode. </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5</a:t>
            </a:fld>
            <a:endParaRPr lang="nb-NO"/>
          </a:p>
        </p:txBody>
      </p:sp>
    </p:spTree>
    <p:extLst>
      <p:ext uri="{BB962C8B-B14F-4D97-AF65-F5344CB8AC3E}">
        <p14:creationId xmlns:p14="http://schemas.microsoft.com/office/powerpoint/2010/main" val="110631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Se for deg en lærer som sier: </a:t>
            </a:r>
            <a:r>
              <a:rPr lang="nb-NO" sz="1200" kern="1200" dirty="0" smtClean="0">
                <a:solidFill>
                  <a:schemeClr val="tx1"/>
                </a:solidFill>
                <a:effectLst/>
                <a:latin typeface="+mn-lt"/>
                <a:ea typeface="+mn-ea"/>
                <a:cs typeface="+mn-cs"/>
              </a:rPr>
              <a:t>”Vi har ikke tid til Robust Ungdom! Leking stjeler undervisningstid!”. </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6</a:t>
            </a:fld>
            <a:endParaRPr lang="nb-NO"/>
          </a:p>
        </p:txBody>
      </p:sp>
    </p:spTree>
    <p:extLst>
      <p:ext uri="{BB962C8B-B14F-4D97-AF65-F5344CB8AC3E}">
        <p14:creationId xmlns:p14="http://schemas.microsoft.com/office/powerpoint/2010/main" val="165451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Jeg kan ta det personlig, bli sur og hisse meg opp: ”Det hjelper ikke med en sur og stressa lærer heller, da presterer elevene i alle fall dårligere”. Jeg kan bli dømmende og svare: ”Noen er alltid sure og negative”. Jeg kan svare nedlatende: ”Du må jo skjønne at elevene presterer bedre når de trives, hallo?” Men hjelper det? Som regel ikke. I stedet kan jeg prøve å forstå hva som ligger bak. </a:t>
            </a:r>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7</a:t>
            </a:fld>
            <a:endParaRPr lang="nb-NO"/>
          </a:p>
        </p:txBody>
      </p:sp>
    </p:spTree>
    <p:extLst>
      <p:ext uri="{BB962C8B-B14F-4D97-AF65-F5344CB8AC3E}">
        <p14:creationId xmlns:p14="http://schemas.microsoft.com/office/powerpoint/2010/main" val="40311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Er det slik at denne læreren egentlig</a:t>
            </a:r>
            <a:r>
              <a:rPr lang="nb-NO" sz="1200" kern="1200" dirty="0" smtClean="0">
                <a:solidFill>
                  <a:schemeClr val="tx1"/>
                </a:solidFill>
                <a:effectLst/>
                <a:latin typeface="+mn-lt"/>
                <a:ea typeface="+mn-ea"/>
                <a:cs typeface="+mn-cs"/>
              </a:rPr>
              <a:t> er bekymret for at klassen ikke skal gjøre det så bra til eksamen? At læreren er redd for at de ikke skal lære nok? At han er redd dere ikke skal klare å få de karakterene dere trenger for å komme inn på ønsket linje til høsten? Vi i Robust Ungdom mener på et faglig grunnlag at leken bidrar til at dere jobber bedre med fag, er det verdt å prøve? </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8</a:t>
            </a:fld>
            <a:endParaRPr lang="nb-NO"/>
          </a:p>
        </p:txBody>
      </p:sp>
    </p:spTree>
    <p:extLst>
      <p:ext uri="{BB962C8B-B14F-4D97-AF65-F5344CB8AC3E}">
        <p14:creationId xmlns:p14="http://schemas.microsoft.com/office/powerpoint/2010/main" val="194761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Kunsten er å prøve å</a:t>
            </a:r>
            <a:r>
              <a:rPr lang="nb-NO" sz="1200" kern="1200" dirty="0" smtClean="0">
                <a:solidFill>
                  <a:schemeClr val="tx1"/>
                </a:solidFill>
                <a:effectLst/>
                <a:latin typeface="+mn-lt"/>
                <a:ea typeface="+mn-ea"/>
                <a:cs typeface="+mn-cs"/>
              </a:rPr>
              <a:t> </a:t>
            </a:r>
            <a:r>
              <a:rPr lang="nb-NO" sz="1200" b="1" kern="1200" dirty="0" smtClean="0">
                <a:solidFill>
                  <a:schemeClr val="tx1"/>
                </a:solidFill>
                <a:effectLst/>
                <a:latin typeface="+mn-lt"/>
                <a:ea typeface="+mn-ea"/>
                <a:cs typeface="+mn-cs"/>
              </a:rPr>
              <a:t>forstå følelsene som ligger bak. </a:t>
            </a:r>
            <a:r>
              <a:rPr lang="nb-NO" sz="1200" kern="1200" dirty="0" smtClean="0">
                <a:solidFill>
                  <a:schemeClr val="tx1"/>
                </a:solidFill>
                <a:effectLst/>
                <a:latin typeface="+mn-lt"/>
                <a:ea typeface="+mn-ea"/>
                <a:cs typeface="+mn-cs"/>
              </a:rPr>
              <a:t>De fleste som er sinte, er egentlig lei seg. Eller redde. Eller usikre. Men fordi de ikke klarer å snakke om det på en vanlig måte, så kommer det til uttrykk som sinne. </a:t>
            </a: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9</a:t>
            </a:fld>
            <a:endParaRPr lang="nb-NO"/>
          </a:p>
        </p:txBody>
      </p:sp>
    </p:spTree>
    <p:extLst>
      <p:ext uri="{BB962C8B-B14F-4D97-AF65-F5344CB8AC3E}">
        <p14:creationId xmlns:p14="http://schemas.microsoft.com/office/powerpoint/2010/main" val="37677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mn-lt"/>
                <a:ea typeface="+mn-ea"/>
                <a:cs typeface="+mn-cs"/>
              </a:rPr>
              <a:t>Så vi går rett på, her er oppskriften på ikke-voldelig kommunikasjon.</a:t>
            </a:r>
          </a:p>
          <a:p>
            <a:pPr lvl="0"/>
            <a:r>
              <a:rPr lang="nb-NO" sz="1200" kern="1200" dirty="0" smtClean="0">
                <a:solidFill>
                  <a:schemeClr val="tx1"/>
                </a:solidFill>
                <a:effectLst/>
                <a:latin typeface="+mn-lt"/>
                <a:ea typeface="+mn-ea"/>
                <a:cs typeface="+mn-cs"/>
              </a:rPr>
              <a:t>Forstå situasjonen</a:t>
            </a:r>
          </a:p>
          <a:p>
            <a:pPr lvl="0"/>
            <a:r>
              <a:rPr lang="nb-NO" sz="1200" kern="1200" dirty="0" smtClean="0">
                <a:solidFill>
                  <a:schemeClr val="tx1"/>
                </a:solidFill>
                <a:effectLst/>
                <a:latin typeface="+mn-lt"/>
                <a:ea typeface="+mn-ea"/>
                <a:cs typeface="+mn-cs"/>
              </a:rPr>
              <a:t>Beskrive situasjonen objektivt</a:t>
            </a:r>
          </a:p>
          <a:p>
            <a:pPr lvl="0"/>
            <a:r>
              <a:rPr lang="nb-NO" sz="1200" kern="1200" dirty="0" smtClean="0">
                <a:solidFill>
                  <a:schemeClr val="tx1"/>
                </a:solidFill>
                <a:effectLst/>
                <a:latin typeface="+mn-lt"/>
                <a:ea typeface="+mn-ea"/>
                <a:cs typeface="+mn-cs"/>
              </a:rPr>
              <a:t>Hva føler du?</a:t>
            </a:r>
          </a:p>
          <a:p>
            <a:pPr lvl="0"/>
            <a:r>
              <a:rPr lang="nb-NO" sz="1200" kern="1200" dirty="0" smtClean="0">
                <a:solidFill>
                  <a:schemeClr val="tx1"/>
                </a:solidFill>
                <a:effectLst/>
                <a:latin typeface="+mn-lt"/>
                <a:ea typeface="+mn-ea"/>
                <a:cs typeface="+mn-cs"/>
              </a:rPr>
              <a:t>Hva ønsker du skal skje?</a:t>
            </a:r>
          </a:p>
          <a:p>
            <a:pPr lvl="0"/>
            <a:r>
              <a:rPr lang="nb-NO" sz="1200" kern="1200" dirty="0" smtClean="0">
                <a:solidFill>
                  <a:schemeClr val="tx1"/>
                </a:solidFill>
                <a:effectLst/>
                <a:latin typeface="+mn-lt"/>
                <a:ea typeface="+mn-ea"/>
                <a:cs typeface="+mn-cs"/>
              </a:rPr>
              <a:t>Hva trenger du nå?</a:t>
            </a:r>
          </a:p>
          <a:p>
            <a:pPr lvl="0"/>
            <a:r>
              <a:rPr lang="nb-NO" sz="1200" kern="1200" dirty="0" smtClean="0">
                <a:solidFill>
                  <a:schemeClr val="tx1"/>
                </a:solidFill>
                <a:effectLst/>
                <a:latin typeface="+mn-lt"/>
                <a:ea typeface="+mn-ea"/>
                <a:cs typeface="+mn-cs"/>
              </a:rPr>
              <a:t>Hvordan forstår den andre situasjonen? </a:t>
            </a:r>
          </a:p>
          <a:p>
            <a:r>
              <a:rPr lang="nb-NO" sz="1200" kern="1200" dirty="0" smtClean="0">
                <a:solidFill>
                  <a:schemeClr val="tx1"/>
                </a:solidFill>
                <a:effectLst/>
                <a:latin typeface="+mn-lt"/>
                <a:ea typeface="+mn-ea"/>
                <a:cs typeface="+mn-cs"/>
              </a:rPr>
              <a:t>Hva trenger den andre?</a:t>
            </a:r>
            <a:r>
              <a:rPr lang="nb-NO" dirty="0" smtClean="0">
                <a:effectLst/>
              </a:rPr>
              <a:t> </a:t>
            </a:r>
            <a:endParaRPr lang="nb-NO" dirty="0"/>
          </a:p>
        </p:txBody>
      </p:sp>
      <p:sp>
        <p:nvSpPr>
          <p:cNvPr id="4" name="Plassholder for lysbildenummer 3"/>
          <p:cNvSpPr>
            <a:spLocks noGrp="1"/>
          </p:cNvSpPr>
          <p:nvPr>
            <p:ph type="sldNum" sz="quarter" idx="10"/>
          </p:nvPr>
        </p:nvSpPr>
        <p:spPr/>
        <p:txBody>
          <a:bodyPr/>
          <a:lstStyle/>
          <a:p>
            <a:fld id="{78E682B9-7126-554A-B2D9-1FDC9156CD30}" type="slidenum">
              <a:rPr lang="nb-NO" smtClean="0"/>
              <a:t>10</a:t>
            </a:fld>
            <a:endParaRPr lang="nb-NO"/>
          </a:p>
        </p:txBody>
      </p:sp>
    </p:spTree>
    <p:extLst>
      <p:ext uri="{BB962C8B-B14F-4D97-AF65-F5344CB8AC3E}">
        <p14:creationId xmlns:p14="http://schemas.microsoft.com/office/powerpoint/2010/main" val="194236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 xmlns:a16="http://schemas.microsoft.com/office/drawing/2014/main" xmlns:mv="urn:schemas-microsoft-com:mac:vml" xmlns:mc="http://schemas.openxmlformats.org/markup-compatibility/2006" id="{4484CEFE-D93D-C846-BF6F-83D4E3CCC5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 xmlns:a16="http://schemas.microsoft.com/office/drawing/2014/main" xmlns:mv="urn:schemas-microsoft-com:mac:vml" xmlns:mc="http://schemas.openxmlformats.org/markup-compatibility/2006"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 xmlns:a16="http://schemas.microsoft.com/office/drawing/2014/main" xmlns:mv="urn:schemas-microsoft-com:mac:vml" xmlns:mc="http://schemas.openxmlformats.org/markup-compatibility/2006"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 xmlns:a16="http://schemas.microsoft.com/office/drawing/2014/main" xmlns:mv="urn:schemas-microsoft-com:mac:vml" xmlns:mc="http://schemas.openxmlformats.org/markup-compatibility/2006"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52812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58681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 xmlns:a16="http://schemas.microsoft.com/office/drawing/2014/main" xmlns:mv="urn:schemas-microsoft-com:mac:vml" xmlns:mc="http://schemas.openxmlformats.org/markup-compatibility/2006"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 xmlns:a16="http://schemas.microsoft.com/office/drawing/2014/main" xmlns:mv="urn:schemas-microsoft-com:mac:vml" xmlns:mc="http://schemas.openxmlformats.org/markup-compatibility/2006"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 xmlns:a16="http://schemas.microsoft.com/office/drawing/2014/main" xmlns:mv="urn:schemas-microsoft-com:mac:vml" xmlns:mc="http://schemas.openxmlformats.org/markup-compatibility/2006"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 xmlns:a16="http://schemas.microsoft.com/office/drawing/2014/main" xmlns:mv="urn:schemas-microsoft-com:mac:vml" xmlns:mc="http://schemas.openxmlformats.org/markup-compatibility/2006"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 xmlns:a16="http://schemas.microsoft.com/office/drawing/2014/main" xmlns:mv="urn:schemas-microsoft-com:mac:vml" xmlns:mc="http://schemas.openxmlformats.org/markup-compatibility/2006"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 xmlns:a16="http://schemas.microsoft.com/office/drawing/2014/main" xmlns:mv="urn:schemas-microsoft-com:mac:vml" xmlns:mc="http://schemas.openxmlformats.org/markup-compatibility/2006"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 xmlns:a16="http://schemas.microsoft.com/office/drawing/2014/main" xmlns:mv="urn:schemas-microsoft-com:mac:vml" xmlns:mc="http://schemas.openxmlformats.org/markup-compatibility/2006"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125942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 xmlns:a16="http://schemas.microsoft.com/office/drawing/2014/main" xmlns:mv="urn:schemas-microsoft-com:mac:vml" xmlns:mc="http://schemas.openxmlformats.org/markup-compatibility/2006" id="{6F280C95-EDD3-AC44-A390-E39288CC2A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26580" y="3422693"/>
            <a:ext cx="4260916" cy="1806712"/>
          </a:xfrm>
          <a:prstGeom prst="rect">
            <a:avLst/>
          </a:prstGeom>
        </p:spPr>
      </p:pic>
      <p:pic>
        <p:nvPicPr>
          <p:cNvPr id="10" name="Bilde 9">
            <a:extLst>
              <a:ext uri="{FF2B5EF4-FFF2-40B4-BE49-F238E27FC236}">
                <a16:creationId xmlns="" xmlns:a16="http://schemas.microsoft.com/office/drawing/2014/main" xmlns:mv="urn:schemas-microsoft-com:mac:vml" xmlns:mc="http://schemas.openxmlformats.org/markup-compatibility/2006" id="{3D67082C-AE15-AE47-B28B-BFD75C2936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804549" y="1301203"/>
            <a:ext cx="2602780" cy="3021317"/>
          </a:xfrm>
          <a:prstGeom prst="rect">
            <a:avLst/>
          </a:prstGeom>
        </p:spPr>
      </p:pic>
      <p:pic>
        <p:nvPicPr>
          <p:cNvPr id="8" name="Bilde 7">
            <a:extLst>
              <a:ext uri="{FF2B5EF4-FFF2-40B4-BE49-F238E27FC236}">
                <a16:creationId xmlns="" xmlns:a16="http://schemas.microsoft.com/office/drawing/2014/main" xmlns:mv="urn:schemas-microsoft-com:mac:vml" xmlns:mc="http://schemas.openxmlformats.org/markup-compatibility/2006" id="{6FC5FD50-5997-A44F-B459-AC997A6852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 xmlns:a16="http://schemas.microsoft.com/office/drawing/2014/main" xmlns:mv="urn:schemas-microsoft-com:mac:vml" xmlns:mc="http://schemas.openxmlformats.org/markup-compatibility/2006"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 xmlns:a16="http://schemas.microsoft.com/office/drawing/2014/main" xmlns:mv="urn:schemas-microsoft-com:mac:vml" xmlns:mc="http://schemas.openxmlformats.org/markup-compatibility/2006" id="{A6757651-22FD-404B-A857-343EA2432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 xmlns:a16="http://schemas.microsoft.com/office/drawing/2014/main" xmlns:mv="urn:schemas-microsoft-com:mac:vml" xmlns:mc="http://schemas.openxmlformats.org/markup-compatibility/2006"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4" name="Bilde 3">
            <a:extLst>
              <a:ext uri="{FF2B5EF4-FFF2-40B4-BE49-F238E27FC236}">
                <a16:creationId xmlns="" xmlns:a16="http://schemas.microsoft.com/office/drawing/2014/main" xmlns:mv="urn:schemas-microsoft-com:mac:vml" xmlns:mc="http://schemas.openxmlformats.org/markup-compatibility/2006" id="{D41F83F8-31A0-884E-AA26-6F9520CFFF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3389" y="589076"/>
            <a:ext cx="2119073" cy="6268923"/>
          </a:xfrm>
          <a:prstGeom prst="rect">
            <a:avLst/>
          </a:prstGeom>
        </p:spPr>
      </p:pic>
      <p:pic>
        <p:nvPicPr>
          <p:cNvPr id="5" name="Bilde 4">
            <a:extLst>
              <a:ext uri="{FF2B5EF4-FFF2-40B4-BE49-F238E27FC236}">
                <a16:creationId xmlns="" xmlns:a16="http://schemas.microsoft.com/office/drawing/2014/main" xmlns:mv="urn:schemas-microsoft-com:mac:vml" xmlns:mc="http://schemas.openxmlformats.org/markup-compatibility/2006" id="{023DBCDD-2F35-C34E-A3BD-EBA68BFB91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xmlns:mv="urn:schemas-microsoft-com:mac:vml" xmlns:mc="http://schemas.openxmlformats.org/markup-compatibility/2006"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 xmlns:a16="http://schemas.microsoft.com/office/drawing/2014/main" xmlns:mv="urn:schemas-microsoft-com:mac:vml" xmlns:mc="http://schemas.openxmlformats.org/markup-compatibility/2006" id="{2482A4D4-A2F6-AE4B-8C17-BE2813B56E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xmlns:mv="urn:schemas-microsoft-com:mac:vml" xmlns:mc="http://schemas.openxmlformats.org/markup-compatibility/2006"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0" name="Bilde 9">
            <a:extLst>
              <a:ext uri="{FF2B5EF4-FFF2-40B4-BE49-F238E27FC236}">
                <a16:creationId xmlns="" xmlns:a16="http://schemas.microsoft.com/office/drawing/2014/main" xmlns:mv="urn:schemas-microsoft-com:mac:vml" xmlns:mc="http://schemas.openxmlformats.org/markup-compatibility/2006" id="{D5E3D581-0210-FF47-A867-14394D59A7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 xmlns:a16="http://schemas.microsoft.com/office/drawing/2014/main" xmlns:mv="urn:schemas-microsoft-com:mac:vml" xmlns:mc="http://schemas.openxmlformats.org/markup-compatibility/2006"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3.xml"/><Relationship Id="rId9"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4.xml"/><Relationship Id="rId9"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xmlns:mv="urn:schemas-microsoft-com:mac:vml" xmlns:mc="http://schemas.openxmlformats.org/markup-compatibility/2006" id="{4283CD0B-DEB7-304A-BCE2-E76073FC3EA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a:extLst>
              <a:ext uri="{FF2B5EF4-FFF2-40B4-BE49-F238E27FC236}">
                <a16:creationId xmlns="" xmlns:a16="http://schemas.microsoft.com/office/drawing/2014/main" xmlns:mv="urn:schemas-microsoft-com:mac:vml" xmlns:mc="http://schemas.openxmlformats.org/markup-compatibility/2006" id="{03190670-AC69-EA42-B559-7C0C96D5E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 xmlns:a16="http://schemas.microsoft.com/office/drawing/2014/main" xmlns:mv="urn:schemas-microsoft-com:mac:vml" xmlns:mc="http://schemas.openxmlformats.org/markup-compatibility/2006" id="{6F1B4479-31E9-6A42-A685-E2B56040207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 xmlns:a16="http://schemas.microsoft.com/office/drawing/2014/main" xmlns:mv="urn:schemas-microsoft-com:mac:vml" xmlns:mc="http://schemas.openxmlformats.org/markup-compatibility/2006"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 xmlns:a16="http://schemas.microsoft.com/office/drawing/2014/main" xmlns:mv="urn:schemas-microsoft-com:mac:vml" xmlns:mc="http://schemas.openxmlformats.org/markup-compatibility/2006" id="{8C7C5DC6-A5BE-7E4F-98D3-9A09E4A8090B}"/>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0" r:id="rId6"/>
    <p:sldLayoutId id="2147483691"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 xmlns:a16="http://schemas.microsoft.com/office/drawing/2014/main" xmlns:mv="urn:schemas-microsoft-com:mac:vml" xmlns:mc="http://schemas.openxmlformats.org/markup-compatibility/2006" id="{9DF29554-A70E-354F-8E4C-3CDA6C4F061C}"/>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9"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s://www.youtube.com/watch?v=cEXVRtFi90M" TargetMode="External"/><Relationship Id="rId3" Type="http://schemas.openxmlformats.org/officeDocument/2006/relationships/hyperlink" Target="https://www.youtube.com/watch?v=B1KHSJSdy6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tv.nrk.no/serie/skam/sesong/2/episode/8/avspiller" TargetMode="External"/><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8DDF1D6C-452C-5F4C-9BC4-A330BA9D9222}"/>
              </a:ext>
            </a:extLst>
          </p:cNvPr>
          <p:cNvSpPr>
            <a:spLocks noGrp="1"/>
          </p:cNvSpPr>
          <p:nvPr>
            <p:ph type="title"/>
          </p:nvPr>
        </p:nvSpPr>
        <p:spPr>
          <a:xfrm>
            <a:off x="6687377" y="1349375"/>
            <a:ext cx="5314123" cy="2494232"/>
          </a:xfrm>
        </p:spPr>
        <p:txBody>
          <a:bodyPr/>
          <a:lstStyle/>
          <a:p>
            <a:r>
              <a:rPr lang="nb-NO" sz="5700" dirty="0" smtClean="0"/>
              <a:t>Ikke-voldelig kommunikasjon</a:t>
            </a:r>
            <a:endParaRPr lang="nb-NO" sz="5700" dirty="0"/>
          </a:p>
        </p:txBody>
      </p:sp>
      <p:sp>
        <p:nvSpPr>
          <p:cNvPr id="3" name="Undertittel 2"/>
          <p:cNvSpPr txBox="1">
            <a:spLocks/>
          </p:cNvSpPr>
          <p:nvPr/>
        </p:nvSpPr>
        <p:spPr>
          <a:xfrm>
            <a:off x="6687377" y="396875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ROBUST UNGDOM</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4000" dirty="0" smtClean="0"/>
              <a:t>Oppskrift: Ikke-voldelig kommunikasjon</a:t>
            </a:r>
            <a:endParaRPr lang="nb-NO" sz="4000" dirty="0"/>
          </a:p>
        </p:txBody>
      </p:sp>
      <p:sp>
        <p:nvSpPr>
          <p:cNvPr id="3" name="Plassholder for innhold 2"/>
          <p:cNvSpPr>
            <a:spLocks noGrp="1"/>
          </p:cNvSpPr>
          <p:nvPr>
            <p:ph idx="1"/>
          </p:nvPr>
        </p:nvSpPr>
        <p:spPr>
          <a:xfrm>
            <a:off x="2831313" y="1534288"/>
            <a:ext cx="10993584" cy="3899766"/>
          </a:xfrm>
        </p:spPr>
        <p:txBody>
          <a:bodyPr>
            <a:normAutofit fontScale="92500" lnSpcReduction="20000"/>
          </a:bodyPr>
          <a:lstStyle/>
          <a:p>
            <a:pPr lvl="0">
              <a:buFont typeface="Wingdings" charset="2"/>
              <a:buChar char="q"/>
            </a:pPr>
            <a:r>
              <a:rPr lang="nb-NO" sz="4000" dirty="0">
                <a:solidFill>
                  <a:srgbClr val="FF0000"/>
                </a:solidFill>
              </a:rPr>
              <a:t>Forstå situasjonen</a:t>
            </a:r>
          </a:p>
          <a:p>
            <a:pPr lvl="0">
              <a:buFont typeface="Wingdings" charset="2"/>
              <a:buChar char="q"/>
            </a:pPr>
            <a:r>
              <a:rPr lang="nb-NO" sz="4000" dirty="0">
                <a:solidFill>
                  <a:srgbClr val="FF0000"/>
                </a:solidFill>
              </a:rPr>
              <a:t>Beskrive situasjonen objektivt</a:t>
            </a:r>
          </a:p>
          <a:p>
            <a:pPr lvl="0">
              <a:buFont typeface="Wingdings" charset="2"/>
              <a:buChar char="q"/>
            </a:pPr>
            <a:r>
              <a:rPr lang="nb-NO" sz="4000" dirty="0">
                <a:solidFill>
                  <a:srgbClr val="FF0000"/>
                </a:solidFill>
              </a:rPr>
              <a:t>Hva føler du?</a:t>
            </a:r>
          </a:p>
          <a:p>
            <a:pPr lvl="0">
              <a:buFont typeface="Wingdings" charset="2"/>
              <a:buChar char="q"/>
            </a:pPr>
            <a:r>
              <a:rPr lang="nb-NO" sz="4000" dirty="0">
                <a:solidFill>
                  <a:srgbClr val="FF0000"/>
                </a:solidFill>
              </a:rPr>
              <a:t>Hva ønsker du skal skje?</a:t>
            </a:r>
          </a:p>
          <a:p>
            <a:pPr lvl="0">
              <a:buFont typeface="Wingdings" charset="2"/>
              <a:buChar char="q"/>
            </a:pPr>
            <a:r>
              <a:rPr lang="nb-NO" sz="4000" dirty="0">
                <a:solidFill>
                  <a:srgbClr val="FF0000"/>
                </a:solidFill>
              </a:rPr>
              <a:t>Hva trenger du nå?</a:t>
            </a:r>
          </a:p>
          <a:p>
            <a:pPr lvl="0">
              <a:buFont typeface="Wingdings" charset="2"/>
              <a:buChar char="q"/>
            </a:pPr>
            <a:r>
              <a:rPr lang="nb-NO" sz="4000" dirty="0">
                <a:solidFill>
                  <a:srgbClr val="FF0000"/>
                </a:solidFill>
              </a:rPr>
              <a:t>Hvordan forstår den andre situasjonen? </a:t>
            </a:r>
          </a:p>
          <a:p>
            <a:pPr lvl="0">
              <a:buFont typeface="Wingdings" charset="2"/>
              <a:buChar char="q"/>
            </a:pPr>
            <a:r>
              <a:rPr lang="nb-NO" sz="4000" dirty="0">
                <a:solidFill>
                  <a:srgbClr val="FF0000"/>
                </a:solidFill>
              </a:rPr>
              <a:t>Hva trenger den andre?</a:t>
            </a:r>
          </a:p>
          <a:p>
            <a:endParaRPr lang="nb-NO" sz="4000" dirty="0"/>
          </a:p>
        </p:txBody>
      </p:sp>
    </p:spTree>
    <p:extLst>
      <p:ext uri="{BB962C8B-B14F-4D97-AF65-F5344CB8AC3E}">
        <p14:creationId xmlns:p14="http://schemas.microsoft.com/office/powerpoint/2010/main" val="17405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340659"/>
            <a:ext cx="12192000" cy="9144001"/>
          </a:xfrm>
        </p:spPr>
      </p:pic>
    </p:spTree>
    <p:extLst>
      <p:ext uri="{BB962C8B-B14F-4D97-AF65-F5344CB8AC3E}">
        <p14:creationId xmlns:p14="http://schemas.microsoft.com/office/powerpoint/2010/main" val="1673194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idx="1"/>
          </p:nvPr>
        </p:nvPicPr>
        <p:blipFill>
          <a:blip r:embed="rId3" cstate="email">
            <a:extLst>
              <a:ext uri="{28A0092B-C50C-407E-A947-70E740481C1C}">
                <a14:useLocalDpi xmlns:a14="http://schemas.microsoft.com/office/drawing/2010/main"/>
              </a:ext>
            </a:extLst>
          </a:blip>
          <a:srcRect t="-23052" b="-23052"/>
          <a:stretch>
            <a:fillRect/>
          </a:stretch>
        </p:blipFill>
        <p:spPr>
          <a:xfrm>
            <a:off x="-187036" y="-1979853"/>
            <a:ext cx="12379036" cy="12063452"/>
          </a:xfrm>
          <a:prstGeom prst="rect">
            <a:avLst/>
          </a:prstGeom>
        </p:spPr>
      </p:pic>
    </p:spTree>
    <p:extLst>
      <p:ext uri="{BB962C8B-B14F-4D97-AF65-F5344CB8AC3E}">
        <p14:creationId xmlns:p14="http://schemas.microsoft.com/office/powerpoint/2010/main" val="224375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a:xfrm>
            <a:off x="1505290" y="1381125"/>
            <a:ext cx="7886700" cy="3626115"/>
          </a:xfrm>
          <a:prstGeom prst="rect">
            <a:avLst/>
          </a:prstGeom>
        </p:spPr>
        <p:txBody>
          <a:bodyPr vert="horz" lIns="71323" tIns="35662" rIns="71323" bIns="35662" rtlCol="0">
            <a:normAutofit lnSpcReduction="10000"/>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800" b="1" i="0" u="none" strike="noStrike" kern="1200" cap="none" spc="0" normalizeH="0" baseline="0" noProof="0" dirty="0" smtClean="0">
                <a:ln>
                  <a:noFill/>
                </a:ln>
                <a:effectLst/>
                <a:uLnTx/>
                <a:uFillTx/>
                <a:latin typeface="+mn-lt"/>
                <a:ea typeface="+mn-ea"/>
                <a:cs typeface="+mn-cs"/>
              </a:rPr>
              <a:t>Ikke si </a:t>
            </a:r>
            <a:r>
              <a:rPr kumimoji="0" lang="nb-NO" sz="4800" b="1" i="0" u="none" strike="noStrike" kern="1200" cap="none" spc="0" normalizeH="0" baseline="0" noProof="0" dirty="0" smtClean="0">
                <a:ln>
                  <a:noFill/>
                </a:ln>
                <a:solidFill>
                  <a:srgbClr val="FF0000"/>
                </a:solidFill>
                <a:effectLst/>
                <a:uLnTx/>
                <a:uFillTx/>
                <a:latin typeface="+mn-lt"/>
                <a:ea typeface="+mn-ea"/>
                <a:cs typeface="+mn-cs"/>
              </a:rPr>
              <a:t>MEN</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4800" b="1" i="0" u="none" strike="noStrike" kern="1200" cap="none" spc="0" normalizeH="0" baseline="0" noProof="0" dirty="0" smtClean="0">
              <a:ln>
                <a:noFill/>
              </a:ln>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4800" b="1" i="0" u="none" strike="noStrike" kern="1200" cap="none" spc="0" normalizeH="0" baseline="0" noProof="0" dirty="0" smtClean="0">
              <a:ln>
                <a:noFill/>
              </a:ln>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lang="nb-NO" sz="4800" b="1" dirty="0" smtClean="0"/>
              <a:t>Si: </a:t>
            </a:r>
            <a:r>
              <a:rPr kumimoji="0" lang="nb-NO" sz="4800" b="1" i="0" u="none" strike="noStrike" kern="1200" cap="none" spc="0" normalizeH="0" baseline="0" noProof="0" dirty="0" smtClean="0">
                <a:ln>
                  <a:noFill/>
                </a:ln>
                <a:effectLst/>
                <a:uLnTx/>
                <a:uFillTx/>
                <a:latin typeface="+mn-lt"/>
                <a:ea typeface="+mn-ea"/>
                <a:cs typeface="+mn-cs"/>
              </a:rPr>
              <a:t>Jeg skjønner at </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800" b="1" i="0" u="none" strike="noStrike" kern="1200" cap="none" spc="0" normalizeH="0" baseline="0" noProof="0" dirty="0" smtClean="0">
                <a:ln>
                  <a:noFill/>
                </a:ln>
                <a:effectLst/>
                <a:uLnTx/>
                <a:uFillTx/>
                <a:latin typeface="+mn-lt"/>
                <a:ea typeface="+mn-ea"/>
                <a:cs typeface="+mn-cs"/>
              </a:rPr>
              <a:t>du er sliten, </a:t>
            </a:r>
            <a:r>
              <a:rPr kumimoji="0" lang="nb-NO" sz="4800" b="1" i="0" u="none" strike="noStrike" kern="1200" cap="none" spc="0" normalizeH="0" baseline="0" noProof="0" dirty="0" smtClean="0">
                <a:ln>
                  <a:noFill/>
                </a:ln>
                <a:solidFill>
                  <a:srgbClr val="FF0000"/>
                </a:solidFill>
                <a:effectLst/>
                <a:uLnTx/>
                <a:uFillTx/>
                <a:latin typeface="+mn-lt"/>
                <a:ea typeface="+mn-ea"/>
                <a:cs typeface="+mn-cs"/>
              </a:rPr>
              <a:t>FORDI</a:t>
            </a:r>
            <a:r>
              <a:rPr kumimoji="0" lang="nb-NO" sz="4800" b="1" i="0" u="none" strike="noStrike" kern="1200" cap="none" spc="0" normalizeH="0" baseline="0" noProof="0" dirty="0" smtClean="0">
                <a:ln>
                  <a:noFill/>
                </a:ln>
                <a:effectLst/>
                <a:uLnTx/>
                <a:uFillTx/>
                <a:latin typeface="+mn-lt"/>
                <a:ea typeface="+mn-ea"/>
                <a:cs typeface="+mn-cs"/>
              </a:rPr>
              <a:t>...</a:t>
            </a:r>
            <a:endParaRPr kumimoji="0" lang="nb-NO" sz="48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723124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581888" y="1196398"/>
            <a:ext cx="11251523" cy="1325563"/>
          </a:xfrm>
        </p:spPr>
        <p:txBody>
          <a:bodyPr/>
          <a:lstStyle/>
          <a:p>
            <a:r>
              <a:rPr lang="nb-NO" sz="4000" dirty="0">
                <a:solidFill>
                  <a:srgbClr val="FF0000"/>
                </a:solidFill>
              </a:rPr>
              <a:t>Om du </a:t>
            </a:r>
            <a:r>
              <a:rPr lang="nb-NO" sz="4000" dirty="0" smtClean="0">
                <a:solidFill>
                  <a:srgbClr val="FF0000"/>
                </a:solidFill>
              </a:rPr>
              <a:t>blir med i Røde </a:t>
            </a:r>
            <a:r>
              <a:rPr lang="nb-NO" sz="4000" dirty="0">
                <a:solidFill>
                  <a:srgbClr val="FF0000"/>
                </a:solidFill>
              </a:rPr>
              <a:t>Kors ungdom, kan du lære mer </a:t>
            </a:r>
            <a:r>
              <a:rPr lang="nb-NO" sz="4000" dirty="0" smtClean="0">
                <a:solidFill>
                  <a:srgbClr val="FF0000"/>
                </a:solidFill>
              </a:rPr>
              <a:t>om </a:t>
            </a:r>
            <a:r>
              <a:rPr lang="nb-NO" sz="4000" dirty="0">
                <a:solidFill>
                  <a:srgbClr val="FF0000"/>
                </a:solidFill>
              </a:rPr>
              <a:t>gatemegling i </a:t>
            </a:r>
            <a:r>
              <a:rPr lang="nb-NO" sz="4000" dirty="0" smtClean="0">
                <a:solidFill>
                  <a:srgbClr val="FF0000"/>
                </a:solidFill>
              </a:rPr>
              <a:t>Norge</a:t>
            </a:r>
            <a:r>
              <a:rPr lang="nb-NO" sz="4000" dirty="0">
                <a:solidFill>
                  <a:srgbClr val="FF0000"/>
                </a:solidFill>
              </a:rPr>
              <a:t/>
            </a:r>
            <a:br>
              <a:rPr lang="nb-NO" sz="4000" dirty="0">
                <a:solidFill>
                  <a:srgbClr val="FF0000"/>
                </a:solidFill>
              </a:rPr>
            </a:br>
            <a:endParaRPr lang="nb-NO" sz="4000" dirty="0">
              <a:solidFill>
                <a:srgbClr val="FF0000"/>
              </a:solidFill>
            </a:endParaRPr>
          </a:p>
        </p:txBody>
      </p:sp>
      <p:sp>
        <p:nvSpPr>
          <p:cNvPr id="7" name="Plassholder for innhold 6"/>
          <p:cNvSpPr>
            <a:spLocks noGrp="1"/>
          </p:cNvSpPr>
          <p:nvPr>
            <p:ph idx="1"/>
          </p:nvPr>
        </p:nvSpPr>
        <p:spPr>
          <a:xfrm>
            <a:off x="581888" y="3304558"/>
            <a:ext cx="10993584" cy="3899766"/>
          </a:xfrm>
        </p:spPr>
        <p:txBody>
          <a:bodyPr/>
          <a:lstStyle/>
          <a:p>
            <a:pPr marL="0" indent="0">
              <a:buNone/>
            </a:pPr>
            <a:r>
              <a:rPr lang="nb-NO" b="1" dirty="0" smtClean="0"/>
              <a:t>Filmeksempel 1:</a:t>
            </a:r>
            <a:r>
              <a:rPr lang="nb-NO" dirty="0" smtClean="0"/>
              <a:t> </a:t>
            </a:r>
            <a:r>
              <a:rPr lang="nb-NO" dirty="0"/>
              <a:t>Røde Kors Gatemegling</a:t>
            </a:r>
          </a:p>
          <a:p>
            <a:pPr marL="0" indent="0">
              <a:buNone/>
            </a:pPr>
            <a:r>
              <a:rPr lang="nb-NO" u="sng" dirty="0">
                <a:hlinkClick r:id="rId2"/>
              </a:rPr>
              <a:t>https://www.youtube.com/watch?v=cEXVRtFi90M</a:t>
            </a:r>
            <a:endParaRPr lang="nb-NO" dirty="0"/>
          </a:p>
          <a:p>
            <a:pPr marL="0" indent="0">
              <a:buNone/>
            </a:pPr>
            <a:endParaRPr lang="nb-NO" dirty="0"/>
          </a:p>
          <a:p>
            <a:pPr marL="0" indent="0">
              <a:buNone/>
            </a:pPr>
            <a:r>
              <a:rPr lang="nb-NO" b="1" dirty="0" smtClean="0"/>
              <a:t>Filmeksempel 2:</a:t>
            </a:r>
            <a:r>
              <a:rPr lang="nb-NO" dirty="0" smtClean="0"/>
              <a:t> </a:t>
            </a:r>
            <a:r>
              <a:rPr lang="nb-NO" dirty="0"/>
              <a:t>Colombia: Gatemegling hjalp </a:t>
            </a:r>
            <a:r>
              <a:rPr lang="nb-NO" dirty="0" err="1"/>
              <a:t>Estiban</a:t>
            </a:r>
            <a:r>
              <a:rPr lang="nb-NO" dirty="0"/>
              <a:t> vekk fra kriminalitet</a:t>
            </a:r>
          </a:p>
          <a:p>
            <a:pPr marL="0" indent="0">
              <a:buNone/>
            </a:pPr>
            <a:r>
              <a:rPr lang="nb-NO" u="sng" dirty="0">
                <a:hlinkClick r:id="rId3"/>
              </a:rPr>
              <a:t>https://</a:t>
            </a:r>
            <a:r>
              <a:rPr lang="nb-NO" u="sng" dirty="0" smtClean="0">
                <a:hlinkClick r:id="rId3"/>
              </a:rPr>
              <a:t>www.youtube.com/watch?v=B1KHSJSdy64</a:t>
            </a:r>
            <a:endParaRPr lang="nb-NO" dirty="0"/>
          </a:p>
        </p:txBody>
      </p:sp>
    </p:spTree>
    <p:extLst>
      <p:ext uri="{BB962C8B-B14F-4D97-AF65-F5344CB8AC3E}">
        <p14:creationId xmlns:p14="http://schemas.microsoft.com/office/powerpoint/2010/main" val="47744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a:xfrm>
            <a:off x="1674370" y="1265398"/>
            <a:ext cx="7886700" cy="3626115"/>
          </a:xfrm>
          <a:prstGeom prst="rect">
            <a:avLst/>
          </a:prstGeom>
        </p:spPr>
        <p:txBody>
          <a:bodyPr vert="horz" lIns="71323" tIns="35662" rIns="71323" bIns="35662" rtlCol="0">
            <a:norm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200" b="1" i="0" u="none" strike="noStrike" kern="1200" cap="none" spc="0" normalizeH="0" baseline="0" noProof="0" dirty="0" smtClean="0">
                <a:ln>
                  <a:noFill/>
                </a:ln>
                <a:effectLst/>
                <a:uLnTx/>
                <a:uFillTx/>
                <a:latin typeface="+mn-lt"/>
                <a:ea typeface="+mn-ea"/>
                <a:cs typeface="+mn-cs"/>
              </a:rPr>
              <a:t>Beskrive objektivt</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200" b="1" i="0" u="none" strike="noStrike" kern="1200" cap="none" spc="0" normalizeH="0" baseline="0" noProof="0" dirty="0" smtClean="0">
                <a:ln>
                  <a:noFill/>
                </a:ln>
                <a:effectLst/>
                <a:uLnTx/>
                <a:uFillTx/>
                <a:latin typeface="+mn-lt"/>
                <a:ea typeface="+mn-ea"/>
                <a:cs typeface="+mn-cs"/>
              </a:rPr>
              <a:t>Si hva jeg føler</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200" b="1" i="0" u="none" strike="noStrike" kern="1200" cap="none" spc="0" normalizeH="0" baseline="0" noProof="0" dirty="0" smtClean="0">
                <a:ln>
                  <a:noFill/>
                </a:ln>
                <a:effectLst/>
                <a:uLnTx/>
                <a:uFillTx/>
                <a:latin typeface="+mn-lt"/>
                <a:ea typeface="+mn-ea"/>
                <a:cs typeface="+mn-cs"/>
              </a:rPr>
              <a:t>Si hva jeg trenger</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200" b="1" i="0" u="none" strike="noStrike" kern="1200" cap="none" spc="0" normalizeH="0" baseline="0" noProof="0" dirty="0" smtClean="0">
                <a:ln>
                  <a:noFill/>
                </a:ln>
                <a:effectLst/>
                <a:uLnTx/>
                <a:uFillTx/>
                <a:latin typeface="+mn-lt"/>
                <a:ea typeface="+mn-ea"/>
                <a:cs typeface="+mn-cs"/>
              </a:rPr>
              <a:t>Forstå den andre</a:t>
            </a:r>
            <a:endParaRPr kumimoji="0" lang="nb-NO" sz="42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2437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 xmlns:a16="http://schemas.microsoft.com/office/drawing/2014/main" xmlns:mv="urn:schemas-microsoft-com:mac:vml" xmlns:mc="http://schemas.openxmlformats.org/markup-compatibility/2006" id="{C0FA9807-ADA6-A343-921A-E07D03FF8D55}"/>
              </a:ext>
            </a:extLst>
          </p:cNvPr>
          <p:cNvSpPr>
            <a:spLocks noGrp="1"/>
          </p:cNvSpPr>
          <p:nvPr>
            <p:ph type="title"/>
          </p:nvPr>
        </p:nvSpPr>
        <p:spPr>
          <a:xfrm>
            <a:off x="3617844" y="254000"/>
            <a:ext cx="7981120" cy="1500320"/>
          </a:xfrm>
        </p:spPr>
        <p:txBody>
          <a:bodyPr>
            <a:normAutofit/>
          </a:bodyPr>
          <a:lstStyle/>
          <a:p>
            <a:r>
              <a:rPr lang="nb-NO" sz="3400" dirty="0" smtClean="0"/>
              <a:t>Bilder</a:t>
            </a:r>
            <a:endParaRPr lang="nb-NO" sz="3400" dirty="0"/>
          </a:p>
        </p:txBody>
      </p:sp>
      <p:sp>
        <p:nvSpPr>
          <p:cNvPr id="4" name="Plassholder for tekst 3"/>
          <p:cNvSpPr>
            <a:spLocks noGrp="1"/>
          </p:cNvSpPr>
          <p:nvPr>
            <p:ph type="body" idx="10"/>
          </p:nvPr>
        </p:nvSpPr>
        <p:spPr/>
        <p:txBody>
          <a:bodyPr/>
          <a:lstStyle/>
          <a:p>
            <a:r>
              <a:rPr lang="nb-NO" b="1" dirty="0" smtClean="0"/>
              <a:t>Fotograf </a:t>
            </a:r>
            <a:r>
              <a:rPr lang="nb-NO" b="1" dirty="0"/>
              <a:t>Jonas Ingstad </a:t>
            </a:r>
          </a:p>
          <a:p>
            <a:r>
              <a:rPr lang="nb-NO" b="1" dirty="0"/>
              <a:t>Elevene har gitt samtykke til </a:t>
            </a:r>
            <a:r>
              <a:rPr lang="nb-NO" b="1" dirty="0" smtClean="0"/>
              <a:t>bruk</a:t>
            </a:r>
          </a:p>
          <a:p>
            <a:endParaRPr lang="nb-NO" b="1" dirty="0"/>
          </a:p>
          <a:p>
            <a:r>
              <a:rPr lang="nb-NO" dirty="0" smtClean="0"/>
              <a:t>Fingre: </a:t>
            </a:r>
            <a:r>
              <a:rPr lang="nb-NO" dirty="0" err="1" smtClean="0"/>
              <a:t>Shutterstock</a:t>
            </a:r>
            <a:endParaRPr lang="nb-NO" dirty="0"/>
          </a:p>
          <a:p>
            <a:endParaRPr lang="nb-NO" dirty="0"/>
          </a:p>
          <a:p>
            <a:endParaRPr lang="nb-NO" dirty="0"/>
          </a:p>
          <a:p>
            <a:endParaRPr lang="nb-NO" dirty="0"/>
          </a:p>
        </p:txBody>
      </p:sp>
    </p:spTree>
    <p:extLst>
      <p:ext uri="{BB962C8B-B14F-4D97-AF65-F5344CB8AC3E}">
        <p14:creationId xmlns:p14="http://schemas.microsoft.com/office/powerpoint/2010/main" val="1438948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317506" cy="8211671"/>
          </a:xfrm>
        </p:spPr>
      </p:pic>
    </p:spTree>
    <p:extLst>
      <p:ext uri="{BB962C8B-B14F-4D97-AF65-F5344CB8AC3E}">
        <p14:creationId xmlns:p14="http://schemas.microsoft.com/office/powerpoint/2010/main" val="198652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319" y="-146114"/>
            <a:ext cx="12192000" cy="8128000"/>
          </a:xfrm>
        </p:spPr>
      </p:pic>
    </p:spTree>
    <p:extLst>
      <p:ext uri="{BB962C8B-B14F-4D97-AF65-F5344CB8AC3E}">
        <p14:creationId xmlns:p14="http://schemas.microsoft.com/office/powerpoint/2010/main" val="49421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1C51892F-16E4-184C-ACF8-359FB910871A}"/>
              </a:ext>
            </a:extLst>
          </p:cNvPr>
          <p:cNvSpPr>
            <a:spLocks noGrp="1"/>
          </p:cNvSpPr>
          <p:nvPr>
            <p:ph type="body" idx="10"/>
          </p:nvPr>
        </p:nvSpPr>
        <p:spPr/>
        <p:txBody>
          <a:bodyPr/>
          <a:lstStyle/>
          <a:p>
            <a:endParaRPr lang="nb-NO"/>
          </a:p>
        </p:txBody>
      </p:sp>
      <p:pic>
        <p:nvPicPr>
          <p:cNvPr id="8"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99" cy="7563764"/>
          </a:xfrm>
          <a:prstGeom prst="rect">
            <a:avLst/>
          </a:prstGeom>
        </p:spPr>
      </p:pic>
      <p:sp>
        <p:nvSpPr>
          <p:cNvPr id="9" name="TekstSylinder 8"/>
          <p:cNvSpPr txBox="1"/>
          <p:nvPr/>
        </p:nvSpPr>
        <p:spPr>
          <a:xfrm>
            <a:off x="1211746" y="4586576"/>
            <a:ext cx="5133586" cy="641407"/>
          </a:xfrm>
          <a:prstGeom prst="rect">
            <a:avLst/>
          </a:prstGeom>
          <a:noFill/>
        </p:spPr>
        <p:txBody>
          <a:bodyPr wrap="none" lIns="71323" tIns="35662" rIns="71323" bIns="35662" rtlCol="0">
            <a:spAutoFit/>
          </a:bodyPr>
          <a:lstStyle/>
          <a:p>
            <a:r>
              <a:rPr lang="nb-NO" sz="3700" b="1" dirty="0" smtClean="0">
                <a:solidFill>
                  <a:schemeClr val="bg1"/>
                </a:solidFill>
              </a:rPr>
              <a:t>Er det greit med litt vold?</a:t>
            </a:r>
            <a:endParaRPr lang="nb-NO" sz="3700" b="1" dirty="0">
              <a:solidFill>
                <a:schemeClr val="bg1"/>
              </a:solidFill>
            </a:endParaRPr>
          </a:p>
        </p:txBody>
      </p:sp>
      <p:sp>
        <p:nvSpPr>
          <p:cNvPr id="10" name="TekstSylinder 9"/>
          <p:cNvSpPr txBox="1"/>
          <p:nvPr/>
        </p:nvSpPr>
        <p:spPr>
          <a:xfrm>
            <a:off x="1211746" y="5095150"/>
            <a:ext cx="4415303" cy="718351"/>
          </a:xfrm>
          <a:prstGeom prst="rect">
            <a:avLst/>
          </a:prstGeom>
          <a:noFill/>
        </p:spPr>
        <p:txBody>
          <a:bodyPr wrap="none" lIns="71323" tIns="35662" rIns="71323" bIns="35662" rtlCol="0">
            <a:spAutoFit/>
          </a:bodyPr>
          <a:lstStyle/>
          <a:p>
            <a:r>
              <a:rPr lang="nb-NO" dirty="0"/>
              <a:t> </a:t>
            </a:r>
          </a:p>
          <a:p>
            <a:r>
              <a:rPr lang="nb-NO" u="sng" dirty="0">
                <a:hlinkClick r:id="rId4"/>
              </a:rPr>
              <a:t>https://</a:t>
            </a:r>
            <a:r>
              <a:rPr lang="nb-NO" u="sng" dirty="0" smtClean="0">
                <a:hlinkClick r:id="rId4"/>
              </a:rPr>
              <a:t>tv.nrk.no/serie/skam/sesong/2/episode/8/avspiller</a:t>
            </a:r>
            <a:endParaRPr lang="nb-NO" u="sng" dirty="0" smtClean="0"/>
          </a:p>
          <a:p>
            <a:endParaRPr lang="nb-NO" dirty="0"/>
          </a:p>
        </p:txBody>
      </p:sp>
    </p:spTree>
    <p:extLst>
      <p:ext uri="{BB962C8B-B14F-4D97-AF65-F5344CB8AC3E}">
        <p14:creationId xmlns:p14="http://schemas.microsoft.com/office/powerpoint/2010/main" val="1376277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1C51892F-16E4-184C-ACF8-359FB910871A}"/>
              </a:ext>
            </a:extLst>
          </p:cNvPr>
          <p:cNvSpPr>
            <a:spLocks noGrp="1"/>
          </p:cNvSpPr>
          <p:nvPr>
            <p:ph type="body" idx="10"/>
          </p:nvPr>
        </p:nvSpPr>
        <p:spPr/>
        <p:txBody>
          <a:bodyPr/>
          <a:lstStyle/>
          <a:p>
            <a:endParaRPr lang="nb-NO"/>
          </a:p>
        </p:txBody>
      </p:sp>
      <p:pic>
        <p:nvPicPr>
          <p:cNvPr id="8"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 y="-744133"/>
            <a:ext cx="12191985" cy="7619993"/>
          </a:xfrm>
          <a:prstGeom prst="rect">
            <a:avLst/>
          </a:prstGeom>
        </p:spPr>
      </p:pic>
    </p:spTree>
    <p:extLst>
      <p:ext uri="{BB962C8B-B14F-4D97-AF65-F5344CB8AC3E}">
        <p14:creationId xmlns:p14="http://schemas.microsoft.com/office/powerpoint/2010/main" val="65158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 xmlns:a16="http://schemas.microsoft.com/office/drawing/2014/main" xmlns:mv="urn:schemas-microsoft-com:mac:vml" xmlns:mc="http://schemas.openxmlformats.org/markup-compatibility/2006" id="{B45DC041-E007-8F42-947A-A8621428FE20}"/>
              </a:ext>
            </a:extLst>
          </p:cNvPr>
          <p:cNvSpPr>
            <a:spLocks noGrp="1"/>
          </p:cNvSpPr>
          <p:nvPr>
            <p:ph type="pic" idx="1"/>
          </p:nvPr>
        </p:nvSpPr>
        <p:spPr/>
      </p:sp>
      <p:sp>
        <p:nvSpPr>
          <p:cNvPr id="3" name="Plassholder for tekst 2">
            <a:extLst>
              <a:ext uri="{FF2B5EF4-FFF2-40B4-BE49-F238E27FC236}">
                <a16:creationId xmlns="" xmlns:a16="http://schemas.microsoft.com/office/drawing/2014/main" xmlns:mv="urn:schemas-microsoft-com:mac:vml" xmlns:mc="http://schemas.openxmlformats.org/markup-compatibility/2006" id="{840EE1F8-3F67-BA43-A07C-6D18811BE082}"/>
              </a:ext>
            </a:extLst>
          </p:cNvPr>
          <p:cNvSpPr>
            <a:spLocks noGrp="1"/>
          </p:cNvSpPr>
          <p:nvPr>
            <p:ph type="body" idx="10"/>
          </p:nvPr>
        </p:nvSpPr>
        <p:spPr/>
        <p:txBody>
          <a:bodyPr/>
          <a:lstStyle/>
          <a:p>
            <a:endParaRPr lang="nb-NO"/>
          </a:p>
        </p:txBody>
      </p:sp>
      <p:sp>
        <p:nvSpPr>
          <p:cNvPr id="4" name="Plassholder for innhold 2"/>
          <p:cNvSpPr txBox="1">
            <a:spLocks/>
          </p:cNvSpPr>
          <p:nvPr/>
        </p:nvSpPr>
        <p:spPr>
          <a:xfrm>
            <a:off x="941522" y="2222500"/>
            <a:ext cx="10478085" cy="3626115"/>
          </a:xfrm>
          <a:prstGeom prst="rect">
            <a:avLst/>
          </a:prstGeom>
        </p:spPr>
        <p:txBody>
          <a:bodyPr vert="horz" lIns="71323" tIns="35662" rIns="71323" bIns="35662" rtlCol="0">
            <a:normAutofit/>
          </a:bodyPr>
          <a:lstStyle/>
          <a:p>
            <a:pPr marL="0" marR="0" lvl="0" indent="0" algn="ctr" defTabSz="713232" rtl="0" eaLnBrk="1" fontAlgn="auto" latinLnBrk="0" hangingPunct="1">
              <a:lnSpc>
                <a:spcPct val="90000"/>
              </a:lnSpc>
              <a:spcBef>
                <a:spcPts val="780"/>
              </a:spcBef>
              <a:spcAft>
                <a:spcPts val="0"/>
              </a:spcAft>
              <a:buClrTx/>
              <a:buSzTx/>
              <a:buFont typeface="Arial"/>
              <a:buNone/>
              <a:tabLst/>
              <a:defRPr/>
            </a:pPr>
            <a:r>
              <a:rPr kumimoji="0" lang="nb-NO" sz="4200" b="1" i="0" u="none" strike="noStrike" kern="1200" cap="none" spc="0" normalizeH="0" baseline="0" noProof="0" dirty="0" smtClean="0">
                <a:ln>
                  <a:noFill/>
                </a:ln>
                <a:solidFill>
                  <a:srgbClr val="FF0000"/>
                </a:solidFill>
                <a:effectLst/>
                <a:uLnTx/>
                <a:uFillTx/>
                <a:latin typeface="+mn-lt"/>
                <a:ea typeface="+mn-ea"/>
                <a:cs typeface="+mn-cs"/>
              </a:rPr>
              <a:t>Vi har ikke tid til Robust ungdom!</a:t>
            </a:r>
          </a:p>
          <a:p>
            <a:pPr marL="0" marR="0" lvl="0" indent="0" algn="ctr" defTabSz="713232" rtl="0" eaLnBrk="1" fontAlgn="auto" latinLnBrk="0" hangingPunct="1">
              <a:lnSpc>
                <a:spcPct val="90000"/>
              </a:lnSpc>
              <a:spcBef>
                <a:spcPts val="780"/>
              </a:spcBef>
              <a:spcAft>
                <a:spcPts val="0"/>
              </a:spcAft>
              <a:buClrTx/>
              <a:buSzTx/>
              <a:buFont typeface="Arial"/>
              <a:buNone/>
              <a:tabLst/>
              <a:defRPr/>
            </a:pPr>
            <a:r>
              <a:rPr kumimoji="0" lang="nb-NO" sz="4200" b="1" i="0" u="none" strike="noStrike" kern="1200" cap="none" spc="0" normalizeH="0" baseline="0" noProof="0" dirty="0" smtClean="0">
                <a:ln>
                  <a:noFill/>
                </a:ln>
                <a:solidFill>
                  <a:srgbClr val="FF0000"/>
                </a:solidFill>
                <a:effectLst/>
                <a:uLnTx/>
                <a:uFillTx/>
                <a:latin typeface="+mn-lt"/>
                <a:ea typeface="+mn-ea"/>
                <a:cs typeface="+mn-cs"/>
              </a:rPr>
              <a:t>Leking stjeler undervisningstid!</a:t>
            </a:r>
            <a:endParaRPr kumimoji="0" lang="nb-NO" sz="42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243753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a:xfrm>
            <a:off x="1206212" y="864705"/>
            <a:ext cx="10223788" cy="4891859"/>
          </a:xfrm>
          <a:prstGeom prst="rect">
            <a:avLst/>
          </a:prstGeom>
        </p:spPr>
        <p:txBody>
          <a:bodyPr vert="horz" lIns="71323" tIns="35662" rIns="71323" bIns="35662" rtlCol="0">
            <a:noAutofit/>
          </a:bodyPr>
          <a:lstStyle/>
          <a:p>
            <a:pPr lvl="0" defTabSz="713232">
              <a:lnSpc>
                <a:spcPct val="90000"/>
              </a:lnSpc>
              <a:spcBef>
                <a:spcPts val="780"/>
              </a:spcBef>
              <a:defRPr/>
            </a:pPr>
            <a:r>
              <a:rPr lang="nb-NO" sz="2800" b="1" u="sng" dirty="0" smtClean="0">
                <a:solidFill>
                  <a:srgbClr val="00B050"/>
                </a:solidFill>
              </a:rPr>
              <a:t>Svare surt: </a:t>
            </a:r>
            <a:endParaRPr lang="nb-NO" sz="2800" b="1" u="sng" dirty="0">
              <a:solidFill>
                <a:srgbClr val="00B050"/>
              </a:solidFill>
            </a:endParaRPr>
          </a:p>
          <a:p>
            <a:pPr lvl="0" defTabSz="713232">
              <a:lnSpc>
                <a:spcPct val="90000"/>
              </a:lnSpc>
              <a:spcBef>
                <a:spcPts val="780"/>
              </a:spcBef>
              <a:defRPr/>
            </a:pPr>
            <a:r>
              <a:rPr lang="nb-NO" sz="2800" b="1" dirty="0">
                <a:solidFill>
                  <a:srgbClr val="00B050"/>
                </a:solidFill>
              </a:rPr>
              <a:t>	”</a:t>
            </a:r>
            <a:r>
              <a:rPr lang="nb-NO" sz="2800" dirty="0">
                <a:solidFill>
                  <a:srgbClr val="00B050"/>
                </a:solidFill>
              </a:rPr>
              <a:t> Det hjelper ikke med en sur og stressa lærer heller, da presterer elevene i alle fall dårligere”. </a:t>
            </a:r>
            <a:endParaRPr lang="nb-NO" sz="2800" dirty="0" smtClean="0">
              <a:solidFill>
                <a:srgbClr val="00B050"/>
              </a:solidFill>
            </a:endParaRPr>
          </a:p>
          <a:p>
            <a:pPr lvl="0" defTabSz="713232">
              <a:lnSpc>
                <a:spcPct val="90000"/>
              </a:lnSpc>
              <a:spcBef>
                <a:spcPts val="780"/>
              </a:spcBef>
              <a:defRPr/>
            </a:pPr>
            <a:endParaRPr lang="nb-NO" sz="2800" dirty="0">
              <a:solidFill>
                <a:srgbClr val="00B050"/>
              </a:solidFill>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800" b="1" i="0" u="sng" strike="noStrike" kern="1200" cap="none" spc="0" normalizeH="0" baseline="0" noProof="0" dirty="0" smtClean="0">
                <a:ln>
                  <a:noFill/>
                </a:ln>
                <a:solidFill>
                  <a:srgbClr val="00B050"/>
                </a:solidFill>
                <a:effectLst/>
                <a:uLnTx/>
                <a:uFillTx/>
              </a:rPr>
              <a:t>Svare dømmende: </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800" b="1" i="0" u="none" strike="noStrike" kern="1200" cap="none" spc="0" normalizeH="0" baseline="0" noProof="0" dirty="0" smtClean="0">
                <a:ln>
                  <a:noFill/>
                </a:ln>
                <a:solidFill>
                  <a:srgbClr val="00B050"/>
                </a:solidFill>
                <a:effectLst/>
                <a:uLnTx/>
                <a:uFillTx/>
              </a:rPr>
              <a:t>	</a:t>
            </a:r>
            <a:r>
              <a:rPr kumimoji="0" lang="nb-NO" sz="2800" i="0" u="none" strike="noStrike" kern="1200" cap="none" spc="0" normalizeH="0" baseline="0" noProof="0" dirty="0" smtClean="0">
                <a:ln>
                  <a:noFill/>
                </a:ln>
                <a:solidFill>
                  <a:srgbClr val="00B050"/>
                </a:solidFill>
                <a:effectLst/>
                <a:uLnTx/>
                <a:uFillTx/>
              </a:rPr>
              <a:t>”Noen er alltid sure og negative”</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2800" i="0" u="none" strike="noStrike" kern="1200" cap="none" spc="0" normalizeH="0" baseline="0" noProof="0" dirty="0" smtClean="0">
              <a:ln>
                <a:noFill/>
              </a:ln>
              <a:solidFill>
                <a:srgbClr val="00B050"/>
              </a:solidFill>
              <a:effectLst/>
              <a:uLnTx/>
              <a:uFillTx/>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800" b="1" i="0" u="sng" strike="noStrike" kern="1200" cap="none" spc="0" normalizeH="0" baseline="0" noProof="0" dirty="0" smtClean="0">
                <a:ln>
                  <a:noFill/>
                </a:ln>
                <a:solidFill>
                  <a:srgbClr val="00B050"/>
                </a:solidFill>
                <a:effectLst/>
                <a:uLnTx/>
                <a:uFillTx/>
              </a:rPr>
              <a:t>Svare nedlatende: </a:t>
            </a:r>
          </a:p>
          <a:p>
            <a:pPr lvl="0" defTabSz="713232">
              <a:lnSpc>
                <a:spcPct val="90000"/>
              </a:lnSpc>
              <a:spcBef>
                <a:spcPts val="780"/>
              </a:spcBef>
              <a:defRPr/>
            </a:pPr>
            <a:r>
              <a:rPr kumimoji="0" lang="nb-NO" sz="2800" b="1" i="0" u="none" strike="noStrike" kern="1200" cap="none" spc="0" normalizeH="0" baseline="0" noProof="0" dirty="0" smtClean="0">
                <a:ln>
                  <a:noFill/>
                </a:ln>
                <a:solidFill>
                  <a:srgbClr val="00B050"/>
                </a:solidFill>
                <a:effectLst/>
                <a:uLnTx/>
                <a:uFillTx/>
              </a:rPr>
              <a:t>	”</a:t>
            </a:r>
            <a:r>
              <a:rPr lang="nb-NO" sz="2800" dirty="0">
                <a:solidFill>
                  <a:srgbClr val="00B050"/>
                </a:solidFill>
              </a:rPr>
              <a:t> Du må jo skjønne at elevene presterer bedre når de trives, hallo?” </a:t>
            </a:r>
            <a:endParaRPr lang="nb-NO" sz="2800" dirty="0" smtClean="0">
              <a:solidFill>
                <a:srgbClr val="00B050"/>
              </a:solidFill>
            </a:endParaRPr>
          </a:p>
          <a:p>
            <a:pPr lvl="0" defTabSz="713232">
              <a:lnSpc>
                <a:spcPct val="90000"/>
              </a:lnSpc>
              <a:spcBef>
                <a:spcPts val="780"/>
              </a:spcBef>
              <a:defRPr/>
            </a:pPr>
            <a:endParaRPr lang="nb-NO" sz="2800" dirty="0" smtClean="0">
              <a:solidFill>
                <a:srgbClr val="00B050"/>
              </a:solidFill>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800" b="0" i="0" u="none" strike="noStrike" kern="1200" cap="none" spc="0" normalizeH="0" baseline="0" noProof="0" dirty="0" smtClean="0">
                <a:ln>
                  <a:noFill/>
                </a:ln>
                <a:solidFill>
                  <a:srgbClr val="FF0000"/>
                </a:solidFill>
                <a:effectLst/>
                <a:uLnTx/>
                <a:uFillTx/>
              </a:rPr>
              <a:t>- Men hjelper det? </a:t>
            </a:r>
            <a:endParaRPr kumimoji="0" lang="nb-NO" sz="2800" b="0" i="0"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08985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2"/>
          <p:cNvSpPr txBox="1">
            <a:spLocks/>
          </p:cNvSpPr>
          <p:nvPr/>
        </p:nvSpPr>
        <p:spPr>
          <a:xfrm>
            <a:off x="935182" y="1406138"/>
            <a:ext cx="10263043" cy="5451862"/>
          </a:xfrm>
          <a:prstGeom prst="rect">
            <a:avLst/>
          </a:prstGeom>
        </p:spPr>
        <p:txBody>
          <a:bodyPr vert="horz" lIns="71323" tIns="35662" rIns="71323" bIns="35662" rtlCol="0">
            <a:norm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3000" b="0" i="0" u="none" strike="noStrike" kern="1200" cap="none" spc="0" normalizeH="0" baseline="0" noProof="0" dirty="0" smtClean="0">
                <a:ln>
                  <a:noFill/>
                </a:ln>
                <a:solidFill>
                  <a:schemeClr val="tx1"/>
                </a:solidFill>
                <a:effectLst/>
                <a:uLnTx/>
                <a:uFillTx/>
                <a:latin typeface="+mn-lt"/>
                <a:ea typeface="+mn-ea"/>
                <a:cs typeface="+mn-cs"/>
              </a:rPr>
              <a:t>Er læreren egentlig </a:t>
            </a:r>
            <a:r>
              <a:rPr kumimoji="0" lang="nb-NO" sz="3000" b="1" i="0" u="none" strike="noStrike" kern="1200" cap="none" spc="0" normalizeH="0" baseline="0" noProof="0" dirty="0" smtClean="0">
                <a:ln>
                  <a:noFill/>
                </a:ln>
                <a:solidFill>
                  <a:srgbClr val="FF0000"/>
                </a:solidFill>
                <a:effectLst/>
                <a:uLnTx/>
                <a:uFillTx/>
                <a:latin typeface="+mn-lt"/>
                <a:ea typeface="+mn-ea"/>
                <a:cs typeface="+mn-cs"/>
              </a:rPr>
              <a:t>bekymret </a:t>
            </a:r>
            <a:r>
              <a:rPr kumimoji="0" lang="nb-NO" sz="3000" b="0" i="0" u="none" strike="noStrike" kern="1200" cap="none" spc="0" normalizeH="0" baseline="0" noProof="0" dirty="0" smtClean="0">
                <a:ln>
                  <a:noFill/>
                </a:ln>
                <a:solidFill>
                  <a:schemeClr val="tx1"/>
                </a:solidFill>
                <a:effectLst/>
                <a:uLnTx/>
                <a:uFillTx/>
                <a:latin typeface="+mn-lt"/>
                <a:ea typeface="+mn-ea"/>
                <a:cs typeface="+mn-cs"/>
              </a:rPr>
              <a:t>for at</a:t>
            </a:r>
            <a:r>
              <a:rPr kumimoji="0" lang="nb-NO" sz="3000" b="0" i="0" u="none" strike="noStrike" kern="1200" cap="none" spc="0" normalizeH="0" noProof="0" dirty="0" smtClean="0">
                <a:ln>
                  <a:noFill/>
                </a:ln>
                <a:solidFill>
                  <a:schemeClr val="tx1"/>
                </a:solidFill>
                <a:effectLst/>
                <a:uLnTx/>
                <a:uFillTx/>
                <a:latin typeface="+mn-lt"/>
                <a:ea typeface="+mn-ea"/>
                <a:cs typeface="+mn-cs"/>
              </a:rPr>
              <a:t> klassen</a:t>
            </a:r>
            <a:r>
              <a:rPr kumimoji="0" lang="nb-NO" sz="3000" b="0" i="0" u="none" strike="noStrike" kern="1200" cap="none" spc="0" normalizeH="0" baseline="0" noProof="0" dirty="0" smtClean="0">
                <a:ln>
                  <a:noFill/>
                </a:ln>
                <a:solidFill>
                  <a:schemeClr val="tx1"/>
                </a:solidFill>
                <a:effectLst/>
                <a:uLnTx/>
                <a:uFillTx/>
                <a:latin typeface="+mn-lt"/>
                <a:ea typeface="+mn-ea"/>
                <a:cs typeface="+mn-cs"/>
              </a:rPr>
              <a:t> ikke skal gjøre det så bra til eksamen?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3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3000" b="0" i="0" u="none" strike="noStrike" kern="1200" cap="none" spc="0" normalizeH="0" baseline="0" noProof="0" dirty="0" smtClean="0">
                <a:ln>
                  <a:noFill/>
                </a:ln>
                <a:solidFill>
                  <a:schemeClr val="tx1"/>
                </a:solidFill>
                <a:effectLst/>
                <a:uLnTx/>
                <a:uFillTx/>
                <a:latin typeface="+mn-lt"/>
                <a:ea typeface="+mn-ea"/>
                <a:cs typeface="+mn-cs"/>
              </a:rPr>
              <a:t>Er læreren </a:t>
            </a:r>
            <a:r>
              <a:rPr kumimoji="0" lang="nb-NO" sz="3000" b="1" i="0" u="none" strike="noStrike" kern="1200" cap="none" spc="0" normalizeH="0" baseline="0" noProof="0" dirty="0" smtClean="0">
                <a:ln>
                  <a:noFill/>
                </a:ln>
                <a:solidFill>
                  <a:srgbClr val="FF0000"/>
                </a:solidFill>
                <a:effectLst/>
                <a:uLnTx/>
                <a:uFillTx/>
                <a:latin typeface="+mn-lt"/>
                <a:ea typeface="+mn-ea"/>
                <a:cs typeface="+mn-cs"/>
              </a:rPr>
              <a:t>redd</a:t>
            </a:r>
            <a:r>
              <a:rPr kumimoji="0" lang="nb-NO" sz="3000" b="0" i="0" u="none" strike="noStrike" kern="1200" cap="none" spc="0" normalizeH="0" baseline="0" noProof="0" dirty="0" smtClean="0">
                <a:ln>
                  <a:noFill/>
                </a:ln>
                <a:solidFill>
                  <a:schemeClr val="tx1"/>
                </a:solidFill>
                <a:effectLst/>
                <a:uLnTx/>
                <a:uFillTx/>
                <a:latin typeface="+mn-lt"/>
                <a:ea typeface="+mn-ea"/>
                <a:cs typeface="+mn-cs"/>
              </a:rPr>
              <a:t> for at dere ikke skal lære nok?</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3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3000" b="0" i="0" u="none" strike="noStrike" kern="1200" cap="none" spc="0" normalizeH="0" baseline="0" noProof="0" dirty="0" smtClean="0">
                <a:ln>
                  <a:noFill/>
                </a:ln>
                <a:solidFill>
                  <a:schemeClr val="tx1"/>
                </a:solidFill>
                <a:effectLst/>
                <a:uLnTx/>
                <a:uFillTx/>
                <a:latin typeface="+mn-lt"/>
                <a:ea typeface="+mn-ea"/>
                <a:cs typeface="+mn-cs"/>
              </a:rPr>
              <a:t>Er</a:t>
            </a:r>
            <a:r>
              <a:rPr kumimoji="0" lang="nb-NO" sz="3000" b="0" i="0" u="none" strike="noStrike" kern="1200" cap="none" spc="0" normalizeH="0" noProof="0" dirty="0" smtClean="0">
                <a:ln>
                  <a:noFill/>
                </a:ln>
                <a:solidFill>
                  <a:schemeClr val="tx1"/>
                </a:solidFill>
                <a:effectLst/>
                <a:uLnTx/>
                <a:uFillTx/>
                <a:latin typeface="+mn-lt"/>
                <a:ea typeface="+mn-ea"/>
                <a:cs typeface="+mn-cs"/>
              </a:rPr>
              <a:t> han </a:t>
            </a:r>
            <a:r>
              <a:rPr kumimoji="0" lang="nb-NO" sz="3000" b="1" i="0" u="none" strike="noStrike" kern="1200" cap="none" spc="0" normalizeH="0" noProof="0" dirty="0" smtClean="0">
                <a:ln>
                  <a:noFill/>
                </a:ln>
                <a:solidFill>
                  <a:srgbClr val="FF0000"/>
                </a:solidFill>
                <a:effectLst/>
                <a:uLnTx/>
                <a:uFillTx/>
                <a:latin typeface="+mn-lt"/>
                <a:ea typeface="+mn-ea"/>
                <a:cs typeface="+mn-cs"/>
              </a:rPr>
              <a:t>redd </a:t>
            </a:r>
            <a:r>
              <a:rPr kumimoji="0" lang="nb-NO" sz="3000" b="0" i="0" u="none" strike="noStrike" kern="1200" cap="none" spc="0" normalizeH="0" baseline="0" noProof="0" dirty="0" smtClean="0">
                <a:ln>
                  <a:noFill/>
                </a:ln>
                <a:solidFill>
                  <a:schemeClr val="tx1"/>
                </a:solidFill>
                <a:effectLst/>
                <a:uLnTx/>
                <a:uFillTx/>
                <a:latin typeface="+mn-lt"/>
                <a:ea typeface="+mn-ea"/>
                <a:cs typeface="+mn-cs"/>
              </a:rPr>
              <a:t>dere ikke skal klare å få de karakterene dere trenger for å komme inn på ønsket linje til høsten?</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3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4375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25507" y="-1688740"/>
            <a:ext cx="12478871" cy="8726034"/>
          </a:xfrm>
        </p:spPr>
      </p:pic>
    </p:spTree>
    <p:extLst>
      <p:ext uri="{BB962C8B-B14F-4D97-AF65-F5344CB8AC3E}">
        <p14:creationId xmlns:p14="http://schemas.microsoft.com/office/powerpoint/2010/main" val="2031540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943</Words>
  <Application>Microsoft Macintosh PowerPoint</Application>
  <PresentationFormat>Widescreen</PresentationFormat>
  <Paragraphs>91</Paragraphs>
  <Slides>16</Slides>
  <Notes>12</Notes>
  <HiddenSlides>0</HiddenSlides>
  <MMClips>0</MMClips>
  <ScaleCrop>false</ScaleCrop>
  <HeadingPairs>
    <vt:vector size="6" baseType="variant">
      <vt:variant>
        <vt:lpstr>Brukte skrifter</vt:lpstr>
      </vt:variant>
      <vt:variant>
        <vt:i4>7</vt:i4>
      </vt:variant>
      <vt:variant>
        <vt:lpstr>Tema</vt:lpstr>
      </vt:variant>
      <vt:variant>
        <vt:i4>4</vt:i4>
      </vt:variant>
      <vt:variant>
        <vt:lpstr>Lysbildetitler</vt:lpstr>
      </vt:variant>
      <vt:variant>
        <vt:i4>16</vt:i4>
      </vt:variant>
    </vt:vector>
  </HeadingPairs>
  <TitlesOfParts>
    <vt:vector size="27" baseType="lpstr">
      <vt:lpstr>Calibri</vt:lpstr>
      <vt:lpstr>Calibri Light</vt:lpstr>
      <vt:lpstr>Century Gothic</vt:lpstr>
      <vt:lpstr>Georgia</vt:lpstr>
      <vt:lpstr>Verdana</vt:lpstr>
      <vt:lpstr>Wingdings</vt:lpstr>
      <vt:lpstr>Arial</vt:lpstr>
      <vt:lpstr>4_Office-tema</vt:lpstr>
      <vt:lpstr>5_Office-tema</vt:lpstr>
      <vt:lpstr>3_Office-tema</vt:lpstr>
      <vt:lpstr>6_Office-tema</vt:lpstr>
      <vt:lpstr>Ikke-voldelig kommunikasjon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Oppskrift: Ikke-voldelig kommunikasjon</vt:lpstr>
      <vt:lpstr>PowerPoint-presentasjon</vt:lpstr>
      <vt:lpstr>PowerPoint-presentasjon</vt:lpstr>
      <vt:lpstr>PowerPoint-presentasjon</vt:lpstr>
      <vt:lpstr>Om du blir med i Røde Kors ungdom, kan du lære mer om gatemegling i Norge </vt:lpstr>
      <vt:lpstr>PowerPoint-presentasjon</vt:lpstr>
      <vt:lpstr>Bilder</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39</cp:revision>
  <dcterms:created xsi:type="dcterms:W3CDTF">2020-06-03T17:12:30Z</dcterms:created>
  <dcterms:modified xsi:type="dcterms:W3CDTF">2020-08-05T05:32:22Z</dcterms:modified>
</cp:coreProperties>
</file>