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20"/>
  </p:notesMasterIdLst>
  <p:sldIdLst>
    <p:sldId id="272" r:id="rId9"/>
    <p:sldId id="269" r:id="rId10"/>
    <p:sldId id="291" r:id="rId11"/>
    <p:sldId id="296" r:id="rId12"/>
    <p:sldId id="295" r:id="rId13"/>
    <p:sldId id="273" r:id="rId14"/>
    <p:sldId id="276" r:id="rId15"/>
    <p:sldId id="293" r:id="rId16"/>
    <p:sldId id="266" r:id="rId17"/>
    <p:sldId id="285" r:id="rId18"/>
    <p:sldId id="270"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A1"/>
    <a:srgbClr val="008080"/>
    <a:srgbClr val="BCDAD1"/>
    <a:srgbClr val="1A1A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90A3A1-8658-42ED-B08D-18F717651BC0}" v="2" dt="2026-03-04T10:20:04.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673" autoAdjust="0"/>
  </p:normalViewPr>
  <p:slideViewPr>
    <p:cSldViewPr snapToGrid="0">
      <p:cViewPr varScale="1">
        <p:scale>
          <a:sx n="57" d="100"/>
          <a:sy n="57" d="100"/>
        </p:scale>
        <p:origin x="165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custSel addSld delSld modSld">
      <pc:chgData name="Renate Dybdal Hansen" userId="8f533bdc-1f06-46c5-8376-6b62126245f7" providerId="ADAL" clId="{AD18D0CB-5EBB-4FE2-9456-A51AD340C137}" dt="2026-03-04T10:20:06.621" v="10" actId="47"/>
      <pc:docMkLst>
        <pc:docMk/>
      </pc:docMkLst>
      <pc:sldChg chg="del">
        <pc:chgData name="Renate Dybdal Hansen" userId="8f533bdc-1f06-46c5-8376-6b62126245f7" providerId="ADAL" clId="{AD18D0CB-5EBB-4FE2-9456-A51AD340C137}" dt="2026-03-04T10:20:06.621" v="10" actId="47"/>
        <pc:sldMkLst>
          <pc:docMk/>
          <pc:sldMk cId="1576630516" sldId="263"/>
        </pc:sldMkLst>
      </pc:sldChg>
      <pc:sldChg chg="addSp delSp modSp new mod modAnim modNotesTx">
        <pc:chgData name="Renate Dybdal Hansen" userId="8f533bdc-1f06-46c5-8376-6b62126245f7" providerId="ADAL" clId="{AD18D0CB-5EBB-4FE2-9456-A51AD340C137}" dt="2026-03-04T10:20:04.407" v="9"/>
        <pc:sldMkLst>
          <pc:docMk/>
          <pc:sldMk cId="4103992724" sldId="296"/>
        </pc:sldMkLst>
        <pc:spChg chg="del">
          <ac:chgData name="Renate Dybdal Hansen" userId="8f533bdc-1f06-46c5-8376-6b62126245f7" providerId="ADAL" clId="{AD18D0CB-5EBB-4FE2-9456-A51AD340C137}" dt="2026-03-04T10:19:21.218" v="1" actId="478"/>
          <ac:spMkLst>
            <pc:docMk/>
            <pc:sldMk cId="4103992724" sldId="296"/>
            <ac:spMk id="2" creationId="{2C372FC2-B32B-E851-858D-3E89A44739B6}"/>
          </ac:spMkLst>
        </pc:spChg>
        <pc:spChg chg="del">
          <ac:chgData name="Renate Dybdal Hansen" userId="8f533bdc-1f06-46c5-8376-6b62126245f7" providerId="ADAL" clId="{AD18D0CB-5EBB-4FE2-9456-A51AD340C137}" dt="2026-03-04T10:19:23.733" v="2" actId="478"/>
          <ac:spMkLst>
            <pc:docMk/>
            <pc:sldMk cId="4103992724" sldId="296"/>
            <ac:spMk id="3" creationId="{D6FFC050-4B22-756D-BD3A-63216F581E5C}"/>
          </ac:spMkLst>
        </pc:spChg>
        <pc:picChg chg="add mod">
          <ac:chgData name="Renate Dybdal Hansen" userId="8f533bdc-1f06-46c5-8376-6b62126245f7" providerId="ADAL" clId="{AD18D0CB-5EBB-4FE2-9456-A51AD340C137}" dt="2026-03-04T10:20:04.407" v="9"/>
          <ac:picMkLst>
            <pc:docMk/>
            <pc:sldMk cId="4103992724" sldId="296"/>
            <ac:picMk id="4" creationId="{795FFCA0-5345-4838-A073-84BC2F3219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E9717-539A-418A-AE6A-03E2CF183B37}" type="datetimeFigureOut">
              <a:rPr lang="nb-NO" smtClean="0"/>
              <a:t>04.03.2026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2571-ACCF-4182-8A0F-3F17CB4C893E}" type="slidenum">
              <a:rPr lang="nb-NO" smtClean="0"/>
              <a:t>‹#›</a:t>
            </a:fld>
            <a:endParaRPr lang="nb-NO"/>
          </a:p>
        </p:txBody>
      </p:sp>
    </p:spTree>
    <p:extLst>
      <p:ext uri="{BB962C8B-B14F-4D97-AF65-F5344CB8AC3E}">
        <p14:creationId xmlns:p14="http://schemas.microsoft.com/office/powerpoint/2010/main" val="873526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KhfkYzUwYFk"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dreostfoldkommune.wistia.com/medias/18dkztz3k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o.kommune.no/tjenester/skole-og-utdanning/robuste-barn/pust-og-bevegels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https:/youtu.be/egAEUi5rr5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meo.com/488863247?embedded=true&amp;source=vimeo_logo&amp;owner=10592176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3362571-ACCF-4182-8A0F-3F17CB4C893E}" type="slidenum">
              <a:rPr lang="nb-NO" smtClean="0"/>
              <a:t>1</a:t>
            </a:fld>
            <a:endParaRPr lang="nb-NO"/>
          </a:p>
        </p:txBody>
      </p:sp>
    </p:spTree>
    <p:extLst>
      <p:ext uri="{BB962C8B-B14F-4D97-AF65-F5344CB8AC3E}">
        <p14:creationId xmlns:p14="http://schemas.microsoft.com/office/powerpoint/2010/main" val="289801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Bildet er tatt av </a:t>
            </a:r>
            <a:r>
              <a:rPr lang="nb-NO" sz="1200" b="0" i="0" kern="1200">
                <a:solidFill>
                  <a:schemeClr val="tx1"/>
                </a:solidFill>
                <a:effectLst/>
                <a:latin typeface="+mn-lt"/>
                <a:ea typeface="+mn-ea"/>
                <a:cs typeface="+mn-cs"/>
              </a:rPr>
              <a:t>Bildet er tatt av </a:t>
            </a:r>
            <a:r>
              <a:rPr lang="nb-NO" sz="1200" b="0" i="0" u="sng" kern="1200" err="1">
                <a:solidFill>
                  <a:schemeClr val="tx1"/>
                </a:solidFill>
                <a:effectLst/>
                <a:latin typeface="+mn-lt"/>
                <a:ea typeface="+mn-ea"/>
                <a:cs typeface="+mn-cs"/>
                <a:hlinkClick r:id="rId3"/>
              </a:rPr>
              <a:t>Alexas_Fotos</a:t>
            </a:r>
            <a:r>
              <a:rPr lang="nb-NO" sz="1200" b="0" i="0" kern="1200">
                <a:solidFill>
                  <a:schemeClr val="tx1"/>
                </a:solidFill>
                <a:effectLst/>
                <a:latin typeface="+mn-lt"/>
                <a:ea typeface="+mn-ea"/>
                <a:cs typeface="+mn-cs"/>
              </a:rPr>
              <a:t> fra </a:t>
            </a:r>
            <a:r>
              <a:rPr lang="nb-NO" sz="1200" b="0" i="0" u="sng" kern="1200" err="1">
                <a:solidFill>
                  <a:schemeClr val="tx1"/>
                </a:solidFill>
                <a:effectLst/>
                <a:latin typeface="+mn-lt"/>
                <a:ea typeface="+mn-ea"/>
                <a:cs typeface="+mn-cs"/>
                <a:hlinkClick r:id="rId4"/>
              </a:rPr>
              <a:t>Pixabay</a:t>
            </a:r>
            <a:r>
              <a:rPr lang="nb-NO" sz="1200" b="0" i="0" kern="1200">
                <a:solidFill>
                  <a:schemeClr val="tx1"/>
                </a:solidFill>
                <a:effectLst/>
                <a:latin typeface="+mn-lt"/>
                <a:ea typeface="+mn-ea"/>
                <a:cs typeface="+mn-cs"/>
              </a:rPr>
              <a:t> </a:t>
            </a:r>
          </a:p>
          <a:p>
            <a:endParaRPr lang="nb-NO" sz="1200" b="0" i="0" kern="1200">
              <a:solidFill>
                <a:schemeClr val="tx1"/>
              </a:solidFill>
              <a:effectLst/>
              <a:latin typeface="+mn-lt"/>
              <a:ea typeface="+mn-ea"/>
              <a:cs typeface="+mn-cs"/>
            </a:endParaRPr>
          </a:p>
          <a:p>
            <a:pPr marL="0" indent="0">
              <a:buNone/>
            </a:pPr>
            <a:r>
              <a:rPr lang="nb-NO" sz="1200">
                <a:ea typeface="+mn-lt"/>
                <a:cs typeface="+mn-lt"/>
              </a:rPr>
              <a:t>En badeball eller kosedyr sendes rundt i ringen etter tur. </a:t>
            </a:r>
          </a:p>
          <a:p>
            <a:pPr marL="0" indent="0">
              <a:buNone/>
            </a:pPr>
            <a:r>
              <a:rPr lang="nb-NO" sz="1200">
                <a:ea typeface="+mn-lt"/>
                <a:cs typeface="+mn-lt"/>
              </a:rPr>
              <a:t>Vi øver på å vente og lytte.  Vi sier en ting hver.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ea typeface="+mn-lt"/>
                <a:cs typeface="+mn-lt"/>
              </a:rPr>
              <a:t>Vi bytter spørsmål underveis, f. eks når 5-6 elever har svart.</a:t>
            </a:r>
          </a:p>
          <a:p>
            <a:pPr marL="0" indent="0">
              <a:buNone/>
            </a:pPr>
            <a:endParaRPr lang="nb-NO" sz="1200">
              <a:ea typeface="+mn-lt"/>
              <a:cs typeface="+mn-lt"/>
            </a:endParaRPr>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10</a:t>
            </a:fld>
            <a:endParaRPr lang="nb-NO"/>
          </a:p>
        </p:txBody>
      </p:sp>
    </p:spTree>
    <p:extLst>
      <p:ext uri="{BB962C8B-B14F-4D97-AF65-F5344CB8AC3E}">
        <p14:creationId xmlns:p14="http://schemas.microsoft.com/office/powerpoint/2010/main" val="165815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solidFill>
                  <a:schemeClr val="tx2"/>
                </a:solidFill>
              </a:rPr>
              <a:t>Sett på inngangsmusikk:</a:t>
            </a:r>
            <a:endParaRPr lang="en-US">
              <a:solidFill>
                <a:schemeClr val="tx2"/>
              </a:solidFill>
            </a:endParaRPr>
          </a:p>
          <a:p>
            <a:r>
              <a:rPr lang="en-US">
                <a:solidFill>
                  <a:schemeClr val="tx2"/>
                </a:solidFill>
              </a:rPr>
              <a:t>For Indre Østfold kommune: </a:t>
            </a:r>
            <a:r>
              <a:rPr lang="en-US" u="sng" dirty="0">
                <a:solidFill>
                  <a:schemeClr val="tx2"/>
                </a:solidFill>
                <a:hlinkClick r:id="rId3"/>
              </a:rPr>
              <a:t>Can't Stop The Feeling.mp4</a:t>
            </a:r>
            <a:r>
              <a:rPr lang="en-US">
                <a:solidFill>
                  <a:schemeClr val="tx2"/>
                </a:solidFill>
              </a:rPr>
              <a:t> </a:t>
            </a:r>
          </a:p>
          <a:p>
            <a:r>
              <a:rPr lang="en-US">
                <a:solidFill>
                  <a:schemeClr val="tx2"/>
                </a:solidFill>
              </a:rPr>
              <a:t>For eksterne kommuner: </a:t>
            </a:r>
            <a:r>
              <a:rPr lang="en-US" u="sng" dirty="0">
                <a:solidFill>
                  <a:schemeClr val="tx2"/>
                </a:solidFill>
                <a:hlinkClick r:id="rId4"/>
              </a:rPr>
              <a:t>Trolls: Can't Stop The Feeling | GoNoodle - YouTube</a:t>
            </a:r>
            <a:endParaRPr lang="en-US">
              <a:solidFill>
                <a:schemeClr val="tx2"/>
              </a:solidFill>
            </a:endParaRPr>
          </a:p>
          <a:p>
            <a:r>
              <a:rPr lang="nb-NO">
                <a:solidFill>
                  <a:schemeClr val="tx2"/>
                </a:solidFill>
              </a:rPr>
              <a:t> </a:t>
            </a:r>
            <a:endParaRPr lang="en-US">
              <a:solidFill>
                <a:schemeClr val="tx2"/>
              </a:solidFill>
            </a:endParaRPr>
          </a:p>
          <a:p>
            <a:pPr marL="285750" indent="-285750">
              <a:buFont typeface="Symbol"/>
              <a:buChar char="•"/>
            </a:pPr>
            <a:r>
              <a:rPr lang="nb-NO">
                <a:solidFill>
                  <a:schemeClr val="tx2"/>
                </a:solidFill>
              </a:rPr>
              <a:t>Vi rydder klasserom</a:t>
            </a:r>
            <a:endParaRPr lang="en-US">
              <a:solidFill>
                <a:schemeClr val="tx2"/>
              </a:solidFill>
            </a:endParaRPr>
          </a:p>
          <a:p>
            <a:pPr marL="285750" indent="-285750">
              <a:buFont typeface="Symbol"/>
              <a:buChar char="•"/>
            </a:pPr>
            <a:r>
              <a:rPr lang="nb-NO">
                <a:solidFill>
                  <a:schemeClr val="tx2"/>
                </a:solidFill>
              </a:rPr>
              <a:t>Vi samles i ringen</a:t>
            </a:r>
            <a:endParaRPr lang="en-US">
              <a:solidFill>
                <a:schemeClr val="tx2"/>
              </a:solidFill>
            </a:endParaRPr>
          </a:p>
          <a:p>
            <a:endParaRPr lang="en-US" dirty="0">
              <a:solidFill>
                <a:srgbClr val="44546A"/>
              </a:solidFill>
              <a:cs typeface="Calibri"/>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2</a:t>
            </a:fld>
            <a:endParaRPr lang="nb-NO"/>
          </a:p>
        </p:txBody>
      </p:sp>
    </p:spTree>
    <p:extLst>
      <p:ext uri="{BB962C8B-B14F-4D97-AF65-F5344CB8AC3E}">
        <p14:creationId xmlns:p14="http://schemas.microsoft.com/office/powerpoint/2010/main" val="320403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Øvelsen heter «ballongen» </a:t>
            </a:r>
            <a:r>
              <a:rPr lang="nb-NO" sz="1800" b="0" i="0" u="sng" strike="noStrike" dirty="0">
                <a:solidFill>
                  <a:srgbClr val="009D8F"/>
                </a:solidFill>
                <a:effectLst/>
                <a:latin typeface="Calibri" panose="020F0502020204030204" pitchFamily="34" charset="0"/>
                <a:hlinkClick r:id="rId3"/>
              </a:rPr>
              <a:t>Pusteøvelse - Ballongen</a:t>
            </a:r>
            <a:r>
              <a:rPr lang="nb-NO" sz="1800" b="0" i="0" dirty="0">
                <a:solidFill>
                  <a:srgbClr val="000000"/>
                </a:solidFill>
                <a:effectLst/>
                <a:latin typeface="Calibri" panose="020F0502020204030204" pitchFamily="34" charset="0"/>
              </a:rPr>
              <a:t> - trykk på «play-knappen» for å starte filmen</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Når du skal gjennomføre pusteøvelsen med elevene, velger du selv om du vil vise filmen eller om du modellerer selv.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Dersom du ønsker å benytte en annen øvelse, finner du flere eksempler på </a:t>
            </a:r>
            <a:r>
              <a:rPr lang="nb-NO" sz="1800" b="0" i="0" u="sng" strike="noStrike" dirty="0">
                <a:solidFill>
                  <a:srgbClr val="009D8F"/>
                </a:solidFill>
                <a:effectLst/>
                <a:latin typeface="Calibri" panose="020F0502020204030204" pitchFamily="34" charset="0"/>
                <a:hlinkClick r:id="rId4"/>
              </a:rPr>
              <a:t>https://www.io.kommune.no/tjenester/skole-og-utdanning/robuste-barn/pust-og-bevegelse/</a:t>
            </a:r>
            <a:r>
              <a:rPr lang="nb-NO" sz="1800" b="0" i="0" dirty="0">
                <a:solidFill>
                  <a:srgbClr val="000000"/>
                </a:solidFill>
                <a:effectLst/>
                <a:latin typeface="Calibri" panose="020F0502020204030204" pitchFamily="34" charset="0"/>
              </a:rPr>
              <a:t> </a:t>
            </a:r>
            <a:endParaRPr lang="nb-NO" b="0" i="0" dirty="0">
              <a:solidFill>
                <a:srgbClr val="000000"/>
              </a:solidFill>
              <a:effectLst/>
              <a:latin typeface="Segoe UI" panose="020B0502040204020203" pitchFamily="34" charset="0"/>
            </a:endParaRPr>
          </a:p>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9B86A1-72DB-48B8-A648-3BCAEE5FDD00}"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44614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Film: </a:t>
            </a:r>
            <a:r>
              <a:rPr lang="nb-NO" dirty="0">
                <a:hlinkClick r:id="rId3"/>
              </a:rPr>
              <a:t>https://youtu.be/egAEUi5rr50</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Varer 4 minutter</a:t>
            </a:r>
          </a:p>
          <a:p>
            <a:endParaRPr lang="nb-NO" dirty="0"/>
          </a:p>
        </p:txBody>
      </p:sp>
      <p:sp>
        <p:nvSpPr>
          <p:cNvPr id="4" name="Plassholder for lysbildenummer 3"/>
          <p:cNvSpPr>
            <a:spLocks noGrp="1"/>
          </p:cNvSpPr>
          <p:nvPr>
            <p:ph type="sldNum" sz="quarter" idx="5"/>
          </p:nvPr>
        </p:nvSpPr>
        <p:spPr/>
        <p:txBody>
          <a:bodyPr/>
          <a:lstStyle/>
          <a:p>
            <a:fld id="{63362571-ACCF-4182-8A0F-3F17CB4C893E}" type="slidenum">
              <a:rPr lang="nb-NO" smtClean="0"/>
              <a:t>4</a:t>
            </a:fld>
            <a:endParaRPr lang="nb-NO"/>
          </a:p>
        </p:txBody>
      </p:sp>
    </p:spTree>
    <p:extLst>
      <p:ext uri="{BB962C8B-B14F-4D97-AF65-F5344CB8AC3E}">
        <p14:creationId xmlns:p14="http://schemas.microsoft.com/office/powerpoint/2010/main" val="80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Hvilke følelser hadde du før du kom på skolen i dag?</a:t>
            </a:r>
          </a:p>
          <a:p>
            <a:r>
              <a:rPr lang="nb-NO" b="0" i="1"/>
              <a:t>La elevene komme med innspill, lærer kommer med forslag ved behov.</a:t>
            </a:r>
          </a:p>
          <a:p>
            <a:r>
              <a:rPr lang="nb-NO" b="0" i="1"/>
              <a:t>For eks:</a:t>
            </a:r>
          </a:p>
          <a:p>
            <a:r>
              <a:rPr lang="nb-NO" b="0" i="0"/>
              <a:t>Det </a:t>
            </a:r>
            <a:r>
              <a:rPr lang="nb-NO" b="0"/>
              <a:t>var sikkert noen som kjente på ulike følelser før de kom på skolen i dag. Mange barn er spente før de begynner på skolen, noen gleder seg og noen gruer seg. Noen kan kjenne på flere ulike følelser samtidig.</a:t>
            </a:r>
          </a:p>
          <a:p>
            <a:endParaRPr lang="nb-NO" b="1">
              <a:cs typeface="Calibri"/>
            </a:endParaRPr>
          </a:p>
          <a:p>
            <a:r>
              <a:rPr lang="nb-NO" b="0"/>
              <a:t>Dersom det er vanskelig å få i gang barna kan dere snakke om bildene, og hva dere tror disse barna føler.</a:t>
            </a:r>
            <a:endParaRPr lang="nb-NO" b="0">
              <a:cs typeface="Calibri"/>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5</a:t>
            </a:fld>
            <a:endParaRPr lang="nb-NO"/>
          </a:p>
        </p:txBody>
      </p:sp>
    </p:spTree>
    <p:extLst>
      <p:ext uri="{BB962C8B-B14F-4D97-AF65-F5344CB8AC3E}">
        <p14:creationId xmlns:p14="http://schemas.microsoft.com/office/powerpoint/2010/main" val="25287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Hva gjør vi i klassen som gir deg gode følelser?</a:t>
            </a:r>
            <a:endParaRPr lang="nb-NO" b="1"/>
          </a:p>
          <a:p>
            <a:r>
              <a:rPr lang="nb-NO" i="1"/>
              <a:t>La elevene komme med innspill, lærer kommer med forslag ved behov. </a:t>
            </a:r>
          </a:p>
          <a:p>
            <a:r>
              <a:rPr lang="nb-NO" i="1" err="1"/>
              <a:t>F.eks</a:t>
            </a:r>
            <a:r>
              <a:rPr lang="nb-NO" i="1"/>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a:cs typeface="Calibri"/>
              </a:rPr>
              <a:t>Leke, synge, samlingsstund, tegne, være med venner, leke ute. Vi kan få gode følelser hvis noen smiler til oss, gir en klem, hjelper oss og viser forståelse. Støtter og inkluderer hverandre.  etc.</a:t>
            </a:r>
          </a:p>
          <a:p>
            <a:endParaRPr lang="nb-NO"/>
          </a:p>
          <a:p>
            <a:r>
              <a:rPr lang="nb-NO"/>
              <a:t>Følelsene våre henger sammen med hva vi gjør. Vi får gode følelser når vi gjør ting vi liker.  </a:t>
            </a:r>
            <a:endParaRPr lang="nb-NO" b="1"/>
          </a:p>
          <a:p>
            <a:endParaRPr lang="nb-NO"/>
          </a:p>
        </p:txBody>
      </p:sp>
      <p:sp>
        <p:nvSpPr>
          <p:cNvPr id="4" name="Plassholder for lysbildenummer 3"/>
          <p:cNvSpPr>
            <a:spLocks noGrp="1"/>
          </p:cNvSpPr>
          <p:nvPr>
            <p:ph type="sldNum" sz="quarter" idx="5"/>
          </p:nvPr>
        </p:nvSpPr>
        <p:spPr/>
        <p:txBody>
          <a:bodyPr/>
          <a:lstStyle/>
          <a:p>
            <a:fld id="{63362571-ACCF-4182-8A0F-3F17CB4C893E}" type="slidenum">
              <a:rPr lang="nb-NO" smtClean="0"/>
              <a:t>6</a:t>
            </a:fld>
            <a:endParaRPr lang="nb-NO"/>
          </a:p>
        </p:txBody>
      </p:sp>
    </p:spTree>
    <p:extLst>
      <p:ext uri="{BB962C8B-B14F-4D97-AF65-F5344CB8AC3E}">
        <p14:creationId xmlns:p14="http://schemas.microsoft.com/office/powerpoint/2010/main" val="103302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Hva kan vi gjøre for at alle skal kjenne seg trygge i klassen vår og på vår skole?</a:t>
            </a:r>
          </a:p>
          <a:p>
            <a:r>
              <a:rPr lang="nb-NO" i="1">
                <a:cs typeface="Calibri"/>
              </a:rPr>
              <a:t>La eleven komme med innspill, lærer kommer med forslag ved behov:</a:t>
            </a:r>
            <a:endParaRPr lang="nb-NO" i="1"/>
          </a:p>
          <a:p>
            <a:r>
              <a:rPr lang="nb-NO" i="1"/>
              <a:t>F.eks.:</a:t>
            </a:r>
            <a:endParaRPr lang="nb-NO" i="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a:t>Spør de som er alene om de har lyst til å leke. Si ja hvis noen spør om å få være med i leken. Smile til hverandre, si hei og se på hverandre med et snilt blikk. </a:t>
            </a:r>
          </a:p>
          <a:p>
            <a:r>
              <a:rPr lang="nb-NO" b="0"/>
              <a:t>Hva er et snilt blikk?</a:t>
            </a:r>
          </a:p>
          <a:p>
            <a:r>
              <a:rPr lang="nb-NO" b="0"/>
              <a:t>Ikke le når noen sier noe feil, vær snille mot hverandre, lytte når noen prater og svare tilbake når noen snakker til deg. Ikke kommentere negativt på andres utseende og klær, hvis du ikke har noe pent å si kan du la være å si det. Være bevisst på kroppsspråket, stå vendt mot hverandre, ikke himle med øynene og sende stygge blikk. </a:t>
            </a:r>
          </a:p>
        </p:txBody>
      </p:sp>
      <p:sp>
        <p:nvSpPr>
          <p:cNvPr id="4" name="Plassholder for lysbildenummer 3"/>
          <p:cNvSpPr>
            <a:spLocks noGrp="1"/>
          </p:cNvSpPr>
          <p:nvPr>
            <p:ph type="sldNum" sz="quarter" idx="5"/>
          </p:nvPr>
        </p:nvSpPr>
        <p:spPr/>
        <p:txBody>
          <a:bodyPr/>
          <a:lstStyle/>
          <a:p>
            <a:fld id="{63362571-ACCF-4182-8A0F-3F17CB4C893E}" type="slidenum">
              <a:rPr lang="nb-NO" smtClean="0"/>
              <a:t>7</a:t>
            </a:fld>
            <a:endParaRPr lang="nb-NO"/>
          </a:p>
        </p:txBody>
      </p:sp>
    </p:spTree>
    <p:extLst>
      <p:ext uri="{BB962C8B-B14F-4D97-AF65-F5344CB8AC3E}">
        <p14:creationId xmlns:p14="http://schemas.microsoft.com/office/powerpoint/2010/main" val="19399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Introduser filmen: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Vi skal nå se en film som handler om at alle barn har rett til et trygt og godt skolemiljø. Skolen har plikt til å hjelpe deg hvis du ikke har det trygt og godt på skolen.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Si ifra til læreren din, foreldrene dine eller andre du stoler på dersom du ikke har det bra på skolen. Skolen må ta det på alvor og undersøke hvordan de kan hjelpe deg til å ha et trygt og godt skolemiljø.</a:t>
            </a:r>
          </a:p>
          <a:p>
            <a:endParaRPr lang="nb-NO"/>
          </a:p>
          <a:p>
            <a:r>
              <a:rPr lang="nb-NO"/>
              <a:t>Gå inn på nettsiden og vis filmen. Den varer 1 minutt og 20 sekunder</a:t>
            </a:r>
          </a:p>
          <a:p>
            <a:r>
              <a:rPr lang="nb-NO">
                <a:hlinkClick r:id="rId3"/>
              </a:rPr>
              <a:t>Trygt skolemiljø for alle barn </a:t>
            </a:r>
            <a:r>
              <a:rPr lang="nb-NO" err="1">
                <a:hlinkClick r:id="rId3"/>
              </a:rPr>
              <a:t>on</a:t>
            </a:r>
            <a:r>
              <a:rPr lang="nb-NO">
                <a:hlinkClick r:id="rId3"/>
              </a:rPr>
              <a:t> </a:t>
            </a:r>
            <a:r>
              <a:rPr lang="nb-NO" err="1">
                <a:hlinkClick r:id="rId3"/>
              </a:rPr>
              <a:t>Vimeo</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9B86A1-72DB-48B8-A648-3BCAEE5FDD00}" type="slidenum">
              <a:rPr kumimoji="0" lang="nb-N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632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Edderkoppnettet:</a:t>
            </a:r>
            <a:endParaRPr lang="nb-NO"/>
          </a:p>
          <a:p>
            <a:r>
              <a:rPr lang="nb-NO" b="1"/>
              <a:t>Formål: </a:t>
            </a:r>
            <a:r>
              <a:rPr lang="nb-NO"/>
              <a:t>Inkludere, felleskap, snakketrening</a:t>
            </a:r>
          </a:p>
          <a:p>
            <a:r>
              <a:rPr lang="nb-NO" b="1"/>
              <a:t>Utstyr: </a:t>
            </a:r>
            <a:r>
              <a:rPr lang="nb-NO"/>
              <a:t>Et nøste med stivt, tykt, fargesterkt garn, eller stiv hyssing.</a:t>
            </a:r>
          </a:p>
          <a:p>
            <a:r>
              <a:rPr lang="nb-NO" b="1"/>
              <a:t>Beskrivelse: </a:t>
            </a:r>
            <a:r>
              <a:rPr lang="nb-NO"/>
              <a:t>La barna sitte på gulvet i en ring. Lærer velger et tema, for eksempel snop, og sier «jeg liker sjokolade». Lærer kaster garnnøstet tvers over ringen, men holder fast på enden. Den som tar imot nøstet, sier «Jeg liker ...» og kaster nøstet videre tvers over ringen til en annen elev. NB: Den som kaster garnnøstet må holde igjen «sin» del av tråden.  Slik oppstår et edderkopp-nett som viser samholdet i klassen. Hvis gruppen er stor, eller det kommer mange like svar, kan man endre oppgaven underveis. Det er viktig å velge enkle oppgaver som er lette å svare på, for eksempel «Jeg liker å sykle» (aktiviteter), «Jeg liker pizza» (middagsretter). Det er ikke meningen at barna skal måtte tenke lenge før de svarer eller behøve å grue seg til deres tur fordi de ikke vet hva de skal si. Det er helt i orden å gjenta det andre har sagt. Hensikten med leken er å øve på å snakke i gruppen og oppleve samholdet etter hvert som nettet vokser.</a:t>
            </a:r>
          </a:p>
          <a:p>
            <a:r>
              <a:rPr lang="nb-NO"/>
              <a:t> </a:t>
            </a:r>
          </a:p>
          <a:p>
            <a:r>
              <a:rPr lang="nb-NO"/>
              <a:t>Når leken avsluttes, snakker dere om det fine nettet dere har mellom dere nå – og hvordan det viser bånd og vennskap mellom dere i klassen. Dere kan se hva som skjer når en f.eks. løfter hendene i været, hvordan det påvirker nettet og hva det gjør med fellesskapet. Til slutt får alle elevene en bit garnnøste som et minne om vennskapet i klassen. Har dere tid kan dere knyte båndet rundt håndleddet, er det knapt med tid kan det ligge i pennalet.</a:t>
            </a:r>
          </a:p>
          <a:p>
            <a:endParaRPr lang="nb-NO">
              <a:latin typeface="Calibri"/>
              <a:ea typeface="Calibri" panose="020F0502020204030204" pitchFamily="34" charset="0"/>
              <a:cs typeface="Calibri"/>
            </a:endParaRPr>
          </a:p>
          <a:p>
            <a:pPr>
              <a:lnSpc>
                <a:spcPct val="107000"/>
              </a:lnSpc>
              <a:spcAft>
                <a:spcPts val="800"/>
              </a:spcAft>
            </a:pPr>
            <a:r>
              <a:rPr lang="nb-NO" sz="1800">
                <a:latin typeface="Calibri"/>
                <a:ea typeface="Calibri" panose="020F0502020204030204" pitchFamily="34" charset="0"/>
                <a:cs typeface="Calibri"/>
              </a:rPr>
              <a:t> </a:t>
            </a:r>
          </a:p>
          <a:p>
            <a:endParaRPr lang="nb-NO">
              <a:effectLst/>
              <a:latin typeface="Calibri" panose="020F0502020204030204" pitchFamily="34" charset="0"/>
              <a:ea typeface="Calibri" panose="020F0502020204030204" pitchFamily="34" charset="0"/>
              <a:cs typeface="Calibri"/>
            </a:endParaRPr>
          </a:p>
        </p:txBody>
      </p:sp>
      <p:sp>
        <p:nvSpPr>
          <p:cNvPr id="4" name="Plassholder for lysbildenummer 3"/>
          <p:cNvSpPr>
            <a:spLocks noGrp="1"/>
          </p:cNvSpPr>
          <p:nvPr>
            <p:ph type="sldNum" sz="quarter" idx="5"/>
          </p:nvPr>
        </p:nvSpPr>
        <p:spPr/>
        <p:txBody>
          <a:bodyPr/>
          <a:lstStyle/>
          <a:p>
            <a:fld id="{63362571-ACCF-4182-8A0F-3F17CB4C893E}" type="slidenum">
              <a:rPr lang="nb-NO" smtClean="0"/>
              <a:t>9</a:t>
            </a:fld>
            <a:endParaRPr lang="nb-NO"/>
          </a:p>
        </p:txBody>
      </p:sp>
    </p:spTree>
    <p:extLst>
      <p:ext uri="{BB962C8B-B14F-4D97-AF65-F5344CB8AC3E}">
        <p14:creationId xmlns:p14="http://schemas.microsoft.com/office/powerpoint/2010/main" val="2843688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5207A21-D01A-1F51-5FF8-AF8A9EDA6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C8AE2F7-BD7C-C153-0FDD-23E1A1112A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74822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7506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5" name="Bilde 4" descr="Et bilde som inneholder silhuetter, vektorgrafikk&#10;&#10;Automatisk generert beskrivelse">
            <a:extLst>
              <a:ext uri="{FF2B5EF4-FFF2-40B4-BE49-F238E27FC236}">
                <a16:creationId xmlns:a16="http://schemas.microsoft.com/office/drawing/2014/main" id="{E9A678A4-823C-836F-BAAF-99FC72B60A1C}"/>
              </a:ext>
            </a:extLst>
          </p:cNvPr>
          <p:cNvPicPr>
            <a:picLocks noChangeAspect="1"/>
          </p:cNvPicPr>
          <p:nvPr userDrawn="1"/>
        </p:nvPicPr>
        <p:blipFill>
          <a:blip r:embed="rId2"/>
          <a:stretch>
            <a:fillRect/>
          </a:stretch>
        </p:blipFill>
        <p:spPr>
          <a:xfrm flipH="1">
            <a:off x="6774874" y="-1577883"/>
            <a:ext cx="8708664" cy="9106004"/>
          </a:xfrm>
          <a:prstGeom prst="rect">
            <a:avLst/>
          </a:prstGeom>
        </p:spPr>
      </p:pic>
    </p:spTree>
    <p:extLst>
      <p:ext uri="{BB962C8B-B14F-4D97-AF65-F5344CB8AC3E}">
        <p14:creationId xmlns:p14="http://schemas.microsoft.com/office/powerpoint/2010/main" val="118292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p:txBody>
          <a:bodyPr/>
          <a:lstStyle/>
          <a:p>
            <a:r>
              <a:rPr lang="nb-NO"/>
              <a:t>Klikk for å redigere tittelstil</a:t>
            </a:r>
          </a:p>
        </p:txBody>
      </p:sp>
      <p:sp>
        <p:nvSpPr>
          <p:cNvPr id="5" name="Plassholder for tekst 2">
            <a:extLst>
              <a:ext uri="{FF2B5EF4-FFF2-40B4-BE49-F238E27FC236}">
                <a16:creationId xmlns:a16="http://schemas.microsoft.com/office/drawing/2014/main" id="{F9BCAB48-F424-6D4B-AA19-81B8F95C9801}"/>
              </a:ext>
            </a:extLst>
          </p:cNvPr>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1435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a:extLst>
              <a:ext uri="{FF2B5EF4-FFF2-40B4-BE49-F238E27FC236}">
                <a16:creationId xmlns:a16="http://schemas.microsoft.com/office/drawing/2014/main" id="{255CCC1D-290E-D24F-8E8C-DCD80863DF85}"/>
              </a:ext>
            </a:extLst>
          </p:cNvPr>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pic>
        <p:nvPicPr>
          <p:cNvPr id="8" name="Bilde 7">
            <a:extLst>
              <a:ext uri="{FF2B5EF4-FFF2-40B4-BE49-F238E27FC236}">
                <a16:creationId xmlns:a16="http://schemas.microsoft.com/office/drawing/2014/main" id="{3A422E9A-A3FB-EE0A-EF08-C93ED821EFD6}"/>
              </a:ext>
            </a:extLst>
          </p:cNvPr>
          <p:cNvPicPr>
            <a:picLocks noChangeAspect="1"/>
          </p:cNvPicPr>
          <p:nvPr userDrawn="1"/>
        </p:nvPicPr>
        <p:blipFill>
          <a:blip r:embed="rId2"/>
          <a:stretch>
            <a:fillRect/>
          </a:stretch>
        </p:blipFill>
        <p:spPr>
          <a:xfrm>
            <a:off x="-2549306" y="1118464"/>
            <a:ext cx="10007343" cy="7072416"/>
          </a:xfrm>
          <a:prstGeom prst="rect">
            <a:avLst/>
          </a:prstGeom>
        </p:spPr>
      </p:pic>
    </p:spTree>
    <p:extLst>
      <p:ext uri="{BB962C8B-B14F-4D97-AF65-F5344CB8AC3E}">
        <p14:creationId xmlns:p14="http://schemas.microsoft.com/office/powerpoint/2010/main" val="2847431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7037408"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pic>
        <p:nvPicPr>
          <p:cNvPr id="3" name="Bilde 2">
            <a:extLst>
              <a:ext uri="{FF2B5EF4-FFF2-40B4-BE49-F238E27FC236}">
                <a16:creationId xmlns:a16="http://schemas.microsoft.com/office/drawing/2014/main" id="{99B1B098-01B8-9E4B-56A8-CB64DD5F2E3D}"/>
              </a:ext>
            </a:extLst>
          </p:cNvPr>
          <p:cNvPicPr>
            <a:picLocks noChangeAspect="1"/>
          </p:cNvPicPr>
          <p:nvPr userDrawn="1"/>
        </p:nvPicPr>
        <p:blipFill>
          <a:blip r:embed="rId2"/>
          <a:stretch>
            <a:fillRect/>
          </a:stretch>
        </p:blipFill>
        <p:spPr>
          <a:xfrm>
            <a:off x="10386009" y="926472"/>
            <a:ext cx="3039619" cy="1838094"/>
          </a:xfrm>
          <a:prstGeom prst="rect">
            <a:avLst/>
          </a:prstGeom>
        </p:spPr>
      </p:pic>
    </p:spTree>
    <p:extLst>
      <p:ext uri="{BB962C8B-B14F-4D97-AF65-F5344CB8AC3E}">
        <p14:creationId xmlns:p14="http://schemas.microsoft.com/office/powerpoint/2010/main" val="166715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437322" y="447261"/>
            <a:ext cx="6758608" cy="4726056"/>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a:extLst>
              <a:ext uri="{FF2B5EF4-FFF2-40B4-BE49-F238E27FC236}">
                <a16:creationId xmlns:a16="http://schemas.microsoft.com/office/drawing/2014/main" id="{A3C7CC5C-DB45-7649-A246-96AE37B0DA16}"/>
              </a:ext>
            </a:extLst>
          </p:cNvPr>
          <p:cNvSpPr>
            <a:spLocks noGrp="1"/>
          </p:cNvSpPr>
          <p:nvPr>
            <p:ph type="pic" idx="11"/>
          </p:nvPr>
        </p:nvSpPr>
        <p:spPr>
          <a:xfrm>
            <a:off x="7494104" y="447261"/>
            <a:ext cx="3462131" cy="2256182"/>
          </a:xfrm>
          <a:prstGeom prst="rect">
            <a:avLst/>
          </a:prstGeom>
        </p:spPr>
      </p:sp>
      <p:sp>
        <p:nvSpPr>
          <p:cNvPr id="8" name="Plassholder for bilde 7">
            <a:extLst>
              <a:ext uri="{FF2B5EF4-FFF2-40B4-BE49-F238E27FC236}">
                <a16:creationId xmlns:a16="http://schemas.microsoft.com/office/drawing/2014/main" id="{CA394562-8932-984B-AB93-8DC6578417D3}"/>
              </a:ext>
            </a:extLst>
          </p:cNvPr>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180116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a:extLst>
              <a:ext uri="{FF2B5EF4-FFF2-40B4-BE49-F238E27FC236}">
                <a16:creationId xmlns:a16="http://schemas.microsoft.com/office/drawing/2014/main" id="{9D8BCDAE-31FE-2648-95DC-BAF966608118}"/>
              </a:ext>
            </a:extLst>
          </p:cNvPr>
          <p:cNvSpPr>
            <a:spLocks noGrp="1"/>
          </p:cNvSpPr>
          <p:nvPr>
            <p:ph type="pic" idx="1"/>
          </p:nvPr>
        </p:nvSpPr>
        <p:spPr>
          <a:xfrm>
            <a:off x="0" y="0"/>
            <a:ext cx="12192000" cy="6858000"/>
          </a:xfrm>
          <a:prstGeom prst="rect">
            <a:avLst/>
          </a:prstGeom>
        </p:spPr>
      </p:sp>
      <p:sp>
        <p:nvSpPr>
          <p:cNvPr id="6" name="Plassholder for tekst 2">
            <a:extLst>
              <a:ext uri="{FF2B5EF4-FFF2-40B4-BE49-F238E27FC236}">
                <a16:creationId xmlns:a16="http://schemas.microsoft.com/office/drawing/2014/main" id="{8ED785BC-86D4-6C45-9C2A-7263EBECEE6E}"/>
              </a:ext>
            </a:extLst>
          </p:cNvPr>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47711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73B5D5-4245-884C-B3E4-1AED4E22599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EC55E50-CA30-1E47-8D59-F697AEC38129}"/>
              </a:ext>
            </a:extLst>
          </p:cNvPr>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12803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245CC-55DE-3F40-9525-7AFED5EB6AA2}"/>
              </a:ext>
            </a:extLst>
          </p:cNvPr>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D9A233D2-3A60-E849-B5F1-64355023F21F}"/>
              </a:ext>
            </a:extLst>
          </p:cNvPr>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203393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1244CA-01E8-4941-9C4F-C7D22418BB32}"/>
              </a:ext>
            </a:extLst>
          </p:cNvPr>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C1BD739-4466-EE4A-8335-F7F1373C42F9}"/>
              </a:ext>
            </a:extLst>
          </p:cNvPr>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507E102-81DF-024D-9060-93851F9FE2E7}"/>
              </a:ext>
            </a:extLst>
          </p:cNvPr>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00334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47E672-3AB7-CD63-6C69-0E787AE561BE}"/>
              </a:ext>
            </a:extLst>
          </p:cNvPr>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127208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bg>
      <p:bgRef idx="1001">
        <a:schemeClr val="bg2"/>
      </p:bgRef>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50D1785-77B1-9B5E-84E2-5C6379AE05EB}"/>
              </a:ext>
            </a:extLst>
          </p:cNvPr>
          <p:cNvPicPr>
            <a:picLocks noChangeAspect="1"/>
          </p:cNvPicPr>
          <p:nvPr userDrawn="1"/>
        </p:nvPicPr>
        <p:blipFill>
          <a:blip r:embed="rId2"/>
          <a:stretch>
            <a:fillRect/>
          </a:stretch>
        </p:blipFill>
        <p:spPr>
          <a:xfrm>
            <a:off x="4725193" y="1832732"/>
            <a:ext cx="2741613" cy="3192536"/>
          </a:xfrm>
          <a:prstGeom prst="rect">
            <a:avLst/>
          </a:prstGeom>
        </p:spPr>
      </p:pic>
      <p:pic>
        <p:nvPicPr>
          <p:cNvPr id="6" name="Bilde 5" descr="Et bilde som inneholder vektorgrafikk&#10;&#10;Automatisk generert beskrivelse">
            <a:extLst>
              <a:ext uri="{FF2B5EF4-FFF2-40B4-BE49-F238E27FC236}">
                <a16:creationId xmlns:a16="http://schemas.microsoft.com/office/drawing/2014/main" id="{D1670B37-2F34-60AB-DDB6-3F87E6726890}"/>
              </a:ext>
            </a:extLst>
          </p:cNvPr>
          <p:cNvPicPr>
            <a:picLocks noChangeAspect="1"/>
          </p:cNvPicPr>
          <p:nvPr userDrawn="1"/>
        </p:nvPicPr>
        <p:blipFill>
          <a:blip r:embed="rId3"/>
          <a:stretch>
            <a:fillRect/>
          </a:stretch>
        </p:blipFill>
        <p:spPr>
          <a:xfrm>
            <a:off x="-4342387" y="-270927"/>
            <a:ext cx="12221943" cy="8637524"/>
          </a:xfrm>
          <a:prstGeom prst="rect">
            <a:avLst/>
          </a:prstGeom>
        </p:spPr>
      </p:pic>
    </p:spTree>
    <p:extLst>
      <p:ext uri="{BB962C8B-B14F-4D97-AF65-F5344CB8AC3E}">
        <p14:creationId xmlns:p14="http://schemas.microsoft.com/office/powerpoint/2010/main" val="44289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bg>
      <p:bgRef idx="1001">
        <a:schemeClr val="bg2"/>
      </p:bgRef>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7D9C9F5-E853-14D8-6FEB-851962EE0C33}"/>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7" name="Bilde 6">
            <a:extLst>
              <a:ext uri="{FF2B5EF4-FFF2-40B4-BE49-F238E27FC236}">
                <a16:creationId xmlns:a16="http://schemas.microsoft.com/office/drawing/2014/main" id="{82C591DC-4BA5-EC5F-8D00-97DA1AE1F2C2}"/>
              </a:ext>
            </a:extLst>
          </p:cNvPr>
          <p:cNvPicPr>
            <a:picLocks noChangeAspect="1"/>
          </p:cNvPicPr>
          <p:nvPr userDrawn="1"/>
        </p:nvPicPr>
        <p:blipFill>
          <a:blip r:embed="rId3"/>
          <a:stretch>
            <a:fillRect/>
          </a:stretch>
        </p:blipFill>
        <p:spPr>
          <a:xfrm>
            <a:off x="-2027812" y="-947667"/>
            <a:ext cx="13498293" cy="9539549"/>
          </a:xfrm>
          <a:prstGeom prst="rect">
            <a:avLst/>
          </a:prstGeom>
        </p:spPr>
      </p:pic>
    </p:spTree>
    <p:extLst>
      <p:ext uri="{BB962C8B-B14F-4D97-AF65-F5344CB8AC3E}">
        <p14:creationId xmlns:p14="http://schemas.microsoft.com/office/powerpoint/2010/main" val="21021195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55F2080-DA26-FE88-6D25-532394502286}"/>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14" name="Bilde 13">
            <a:extLst>
              <a:ext uri="{FF2B5EF4-FFF2-40B4-BE49-F238E27FC236}">
                <a16:creationId xmlns:a16="http://schemas.microsoft.com/office/drawing/2014/main" id="{C194DBD9-7579-69BE-3C8A-50066CB53645}"/>
              </a:ext>
            </a:extLst>
          </p:cNvPr>
          <p:cNvPicPr>
            <a:picLocks noChangeAspect="1"/>
          </p:cNvPicPr>
          <p:nvPr userDrawn="1"/>
        </p:nvPicPr>
        <p:blipFill>
          <a:blip r:embed="rId3"/>
          <a:stretch>
            <a:fillRect/>
          </a:stretch>
        </p:blipFill>
        <p:spPr>
          <a:xfrm>
            <a:off x="-868689" y="-1128714"/>
            <a:ext cx="8683951" cy="8873557"/>
          </a:xfrm>
          <a:prstGeom prst="rect">
            <a:avLst/>
          </a:prstGeom>
        </p:spPr>
      </p:pic>
    </p:spTree>
    <p:extLst>
      <p:ext uri="{BB962C8B-B14F-4D97-AF65-F5344CB8AC3E}">
        <p14:creationId xmlns:p14="http://schemas.microsoft.com/office/powerpoint/2010/main" val="299741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bg>
      <p:bgRef idx="1001">
        <a:schemeClr val="bg2"/>
      </p:bgRef>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564F2221-E1FA-6C8B-69CE-066B58D92E25}"/>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5" name="Bilde 4" descr="Et bilde som inneholder sport, idrett&#10;&#10;Automatisk generert beskrivelse">
            <a:extLst>
              <a:ext uri="{FF2B5EF4-FFF2-40B4-BE49-F238E27FC236}">
                <a16:creationId xmlns:a16="http://schemas.microsoft.com/office/drawing/2014/main" id="{74F869F4-A9BB-3B80-29DF-2E099B546DE3}"/>
              </a:ext>
            </a:extLst>
          </p:cNvPr>
          <p:cNvPicPr>
            <a:picLocks noChangeAspect="1"/>
          </p:cNvPicPr>
          <p:nvPr userDrawn="1"/>
        </p:nvPicPr>
        <p:blipFill>
          <a:blip r:embed="rId3"/>
          <a:stretch>
            <a:fillRect/>
          </a:stretch>
        </p:blipFill>
        <p:spPr>
          <a:xfrm>
            <a:off x="5045075" y="-100012"/>
            <a:ext cx="7563644" cy="7728789"/>
          </a:xfrm>
          <a:prstGeom prst="rect">
            <a:avLst/>
          </a:prstGeom>
        </p:spPr>
      </p:pic>
    </p:spTree>
    <p:extLst>
      <p:ext uri="{BB962C8B-B14F-4D97-AF65-F5344CB8AC3E}">
        <p14:creationId xmlns:p14="http://schemas.microsoft.com/office/powerpoint/2010/main" val="349886458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F33B1B9A-56AB-0438-C127-EE398D2EAF36}"/>
              </a:ext>
            </a:extLst>
          </p:cNvPr>
          <p:cNvPicPr>
            <a:picLocks noChangeAspect="1"/>
          </p:cNvPicPr>
          <p:nvPr userDrawn="1"/>
        </p:nvPicPr>
        <p:blipFill>
          <a:blip r:embed="rId2"/>
          <a:stretch>
            <a:fillRect/>
          </a:stretch>
        </p:blipFill>
        <p:spPr>
          <a:xfrm>
            <a:off x="11079133" y="5823557"/>
            <a:ext cx="659963" cy="768510"/>
          </a:xfrm>
          <a:prstGeom prst="rect">
            <a:avLst/>
          </a:prstGeom>
        </p:spPr>
      </p:pic>
      <p:pic>
        <p:nvPicPr>
          <p:cNvPr id="5" name="Bilde 4">
            <a:extLst>
              <a:ext uri="{FF2B5EF4-FFF2-40B4-BE49-F238E27FC236}">
                <a16:creationId xmlns:a16="http://schemas.microsoft.com/office/drawing/2014/main" id="{EACA3921-4FFD-2029-34BE-EC8370C83645}"/>
              </a:ext>
            </a:extLst>
          </p:cNvPr>
          <p:cNvPicPr>
            <a:picLocks noChangeAspect="1"/>
          </p:cNvPicPr>
          <p:nvPr userDrawn="1"/>
        </p:nvPicPr>
        <p:blipFill>
          <a:blip r:embed="rId3"/>
          <a:stretch>
            <a:fillRect/>
          </a:stretch>
        </p:blipFill>
        <p:spPr>
          <a:xfrm>
            <a:off x="-483347" y="264212"/>
            <a:ext cx="5816600" cy="5943600"/>
          </a:xfrm>
          <a:prstGeom prst="rect">
            <a:avLst/>
          </a:prstGeom>
        </p:spPr>
      </p:pic>
    </p:spTree>
    <p:extLst>
      <p:ext uri="{BB962C8B-B14F-4D97-AF65-F5344CB8AC3E}">
        <p14:creationId xmlns:p14="http://schemas.microsoft.com/office/powerpoint/2010/main" val="183656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107049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627321-09CD-7E4C-A03E-E063D1D59C47}"/>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82A6FC44-80E3-004E-86FA-1113D21DBEC9}"/>
              </a:ext>
            </a:extLst>
          </p:cNvPr>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3483282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80FC79D-184C-6445-B130-27F3CDC780D7}"/>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9" name="Bilde 8" descr="Et bilde som inneholder leke, vektorgrafikk&#10;&#10;Automatisk generert beskrivelse">
            <a:extLst>
              <a:ext uri="{FF2B5EF4-FFF2-40B4-BE49-F238E27FC236}">
                <a16:creationId xmlns:a16="http://schemas.microsoft.com/office/drawing/2014/main" id="{5692691E-C84D-CE6A-B806-DEA8130DAAB8}"/>
              </a:ext>
            </a:extLst>
          </p:cNvPr>
          <p:cNvPicPr>
            <a:picLocks noChangeAspect="1"/>
          </p:cNvPicPr>
          <p:nvPr userDrawn="1"/>
        </p:nvPicPr>
        <p:blipFill>
          <a:blip r:embed="rId4"/>
          <a:stretch>
            <a:fillRect/>
          </a:stretch>
        </p:blipFill>
        <p:spPr>
          <a:xfrm>
            <a:off x="-935831" y="-315760"/>
            <a:ext cx="7329488" cy="7489520"/>
          </a:xfrm>
          <a:prstGeom prst="rect">
            <a:avLst/>
          </a:prstGeom>
        </p:spPr>
      </p:pic>
    </p:spTree>
    <p:extLst>
      <p:ext uri="{BB962C8B-B14F-4D97-AF65-F5344CB8AC3E}">
        <p14:creationId xmlns:p14="http://schemas.microsoft.com/office/powerpoint/2010/main" val="4060189657"/>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EAE3014C-5444-7690-3015-000DC900ECDF}"/>
              </a:ext>
            </a:extLst>
          </p:cNvPr>
          <p:cNvPicPr>
            <a:picLocks noChangeAspect="1"/>
          </p:cNvPicPr>
          <p:nvPr userDrawn="1"/>
        </p:nvPicPr>
        <p:blipFill>
          <a:blip r:embed="rId3"/>
          <a:stretch>
            <a:fillRect/>
          </a:stretch>
        </p:blipFill>
        <p:spPr>
          <a:xfrm>
            <a:off x="11079133" y="5823557"/>
            <a:ext cx="659963" cy="768510"/>
          </a:xfrm>
          <a:prstGeom prst="rect">
            <a:avLst/>
          </a:prstGeom>
        </p:spPr>
      </p:pic>
      <p:pic>
        <p:nvPicPr>
          <p:cNvPr id="8" name="Bilde 7">
            <a:extLst>
              <a:ext uri="{FF2B5EF4-FFF2-40B4-BE49-F238E27FC236}">
                <a16:creationId xmlns:a16="http://schemas.microsoft.com/office/drawing/2014/main" id="{7AB584A9-7338-F410-0FE6-B44C313B48DB}"/>
              </a:ext>
            </a:extLst>
          </p:cNvPr>
          <p:cNvPicPr>
            <a:picLocks noChangeAspect="1"/>
          </p:cNvPicPr>
          <p:nvPr userDrawn="1"/>
        </p:nvPicPr>
        <p:blipFill>
          <a:blip r:embed="rId4"/>
          <a:stretch>
            <a:fillRect/>
          </a:stretch>
        </p:blipFill>
        <p:spPr>
          <a:xfrm>
            <a:off x="-301292" y="-1427170"/>
            <a:ext cx="12181768" cy="8609131"/>
          </a:xfrm>
          <a:prstGeom prst="rect">
            <a:avLst/>
          </a:prstGeom>
        </p:spPr>
      </p:pic>
    </p:spTree>
    <p:extLst>
      <p:ext uri="{BB962C8B-B14F-4D97-AF65-F5344CB8AC3E}">
        <p14:creationId xmlns:p14="http://schemas.microsoft.com/office/powerpoint/2010/main" val="378386387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123268"/>
      </p:ext>
    </p:extLst>
  </p:cSld>
  <p:clrMap bg1="lt1" tx1="dk1" bg2="lt2" tx2="dk2" accent1="accent1" accent2="accent2" accent3="accent3" accent4="accent4" accent5="accent5" accent6="accent6" hlink="hlink" folHlink="folHlink"/>
  <p:sldLayoutIdLst>
    <p:sldLayoutId id="2147483688" r:id="rId1"/>
    <p:sldLayoutId id="2147483685" r:id="rId2"/>
    <p:sldLayoutId id="2147483684" r:id="rId3"/>
    <p:sldLayoutId id="2147483686" r:id="rId4"/>
    <p:sldLayoutId id="2147483689" r:id="rId5"/>
    <p:sldLayoutId id="214748369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B7AD31D-6C6F-F141-A9F4-79ED8780319D}"/>
              </a:ext>
            </a:extLst>
          </p:cNvPr>
          <p:cNvSpPr>
            <a:spLocks noGrp="1"/>
          </p:cNvSpPr>
          <p:nvPr>
            <p:ph type="title"/>
          </p:nvPr>
        </p:nvSpPr>
        <p:spPr>
          <a:xfrm>
            <a:off x="581889" y="365125"/>
            <a:ext cx="10993584"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82C29AA-83AD-2D40-B1F3-B0BBA9B8EC05}"/>
              </a:ext>
            </a:extLst>
          </p:cNvPr>
          <p:cNvSpPr>
            <a:spLocks noGrp="1"/>
          </p:cNvSpPr>
          <p:nvPr>
            <p:ph type="body" idx="1"/>
          </p:nvPr>
        </p:nvSpPr>
        <p:spPr>
          <a:xfrm>
            <a:off x="581889" y="1825625"/>
            <a:ext cx="10993584" cy="389976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53BBEC1B-A70D-831A-9E5A-594CCDFD7BD1}"/>
              </a:ext>
            </a:extLst>
          </p:cNvPr>
          <p:cNvPicPr>
            <a:picLocks noChangeAspect="1"/>
          </p:cNvPicPr>
          <p:nvPr userDrawn="1"/>
        </p:nvPicPr>
        <p:blipFill>
          <a:blip r:embed="rId7"/>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04748744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82" r:id="rId5"/>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54E7C3C-030F-654A-F5C0-A0471AF801FB}"/>
              </a:ext>
            </a:extLst>
          </p:cNvPr>
          <p:cNvPicPr>
            <a:picLocks noChangeAspect="1"/>
          </p:cNvPicPr>
          <p:nvPr userDrawn="1"/>
        </p:nvPicPr>
        <p:blipFill>
          <a:blip r:embed="rId8"/>
          <a:stretch>
            <a:fillRect/>
          </a:stretch>
        </p:blipFill>
        <p:spPr>
          <a:xfrm>
            <a:off x="11079133" y="5823557"/>
            <a:ext cx="659963" cy="768510"/>
          </a:xfrm>
          <a:prstGeom prst="rect">
            <a:avLst/>
          </a:prstGeom>
        </p:spPr>
      </p:pic>
    </p:spTree>
    <p:extLst>
      <p:ext uri="{BB962C8B-B14F-4D97-AF65-F5344CB8AC3E}">
        <p14:creationId xmlns:p14="http://schemas.microsoft.com/office/powerpoint/2010/main" val="2527318826"/>
      </p:ext>
    </p:extLst>
  </p:cSld>
  <p:clrMap bg1="lt1" tx1="dk1" bg2="lt2" tx2="dk2" accent1="accent1" accent2="accent2" accent3="accent3" accent4="accent4" accent5="accent5" accent6="accent6" hlink="hlink" folHlink="folHlink"/>
  <p:sldLayoutIdLst>
    <p:sldLayoutId id="2147483676" r:id="rId1"/>
    <p:sldLayoutId id="2147483681" r:id="rId2"/>
    <p:sldLayoutId id="2147483680"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50000"/>
            </a:schemeClr>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iokommune.sharepoint.com/:v:/s/OPVOppvekst543/EXI3YirT0Y5IpjkIsSanIPMBw9WmIh5Ye-et7CWVUiAoZQ?e=ZataZS&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video" Target="https://www.youtube.com/embed/egAEUi5rr50?feature=oembed" TargetMode="Externa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488863247?embedded=true&amp;source=vimeo_logo&amp;owner=105921765"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2809C-BFDE-562D-EE79-82D5A1E7E3FD}"/>
              </a:ext>
            </a:extLst>
          </p:cNvPr>
          <p:cNvSpPr>
            <a:spLocks noGrp="1"/>
          </p:cNvSpPr>
          <p:nvPr>
            <p:ph type="ctrTitle"/>
          </p:nvPr>
        </p:nvSpPr>
        <p:spPr>
          <a:xfrm>
            <a:off x="1550893" y="4914276"/>
            <a:ext cx="8980968" cy="1327304"/>
          </a:xfrm>
        </p:spPr>
        <p:txBody>
          <a:bodyPr lIns="91440" tIns="45720" rIns="91440" bIns="45720" anchor="b"/>
          <a:lstStyle/>
          <a:p>
            <a:r>
              <a:rPr lang="nb-NO">
                <a:solidFill>
                  <a:srgbClr val="00A7A1"/>
                </a:solidFill>
                <a:latin typeface="Georgia"/>
              </a:rPr>
              <a:t>Trygg på skolen </a:t>
            </a:r>
            <a:br>
              <a:rPr lang="nb-NO">
                <a:solidFill>
                  <a:srgbClr val="00A7A1"/>
                </a:solidFill>
                <a:latin typeface="Georgia"/>
              </a:rPr>
            </a:br>
            <a:r>
              <a:rPr lang="nb-NO">
                <a:solidFill>
                  <a:srgbClr val="00A7A1"/>
                </a:solidFill>
                <a:latin typeface="Georgia"/>
              </a:rPr>
              <a:t>3. og 4. trinn</a:t>
            </a:r>
            <a:endParaRPr lang="nb-NO">
              <a:solidFill>
                <a:srgbClr val="00A7A1"/>
              </a:solidFill>
              <a:latin typeface="Georgia"/>
              <a:cs typeface="Calibri Light"/>
            </a:endParaRPr>
          </a:p>
        </p:txBody>
      </p:sp>
    </p:spTree>
    <p:extLst>
      <p:ext uri="{BB962C8B-B14F-4D97-AF65-F5344CB8AC3E}">
        <p14:creationId xmlns:p14="http://schemas.microsoft.com/office/powerpoint/2010/main" val="2792964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394984" y="379502"/>
            <a:ext cx="11798715" cy="1325563"/>
          </a:xfrm>
        </p:spPr>
        <p:txBody>
          <a:bodyPr lIns="91440" tIns="45720" rIns="91440" bIns="45720" anchor="t"/>
          <a:lstStyle/>
          <a:p>
            <a:br>
              <a:rPr lang="nb-NO"/>
            </a:br>
            <a:r>
              <a:rPr lang="nb-NO" sz="6000" b="0">
                <a:solidFill>
                  <a:schemeClr val="accent1"/>
                </a:solidFill>
                <a:latin typeface="Georgia"/>
              </a:rPr>
              <a:t>Vi oppsummerer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4616003" y="2122488"/>
            <a:ext cx="6386816" cy="3806248"/>
          </a:xfrm>
        </p:spPr>
        <p:txBody>
          <a:bodyPr lIns="91440" tIns="45720" rIns="91440" bIns="45720" anchor="t"/>
          <a:lstStyle/>
          <a:p>
            <a:pPr marL="0" indent="0">
              <a:buNone/>
            </a:pPr>
            <a:endParaRPr lang="nb-NO" sz="2400">
              <a:ea typeface="+mn-lt"/>
              <a:cs typeface="+mn-lt"/>
            </a:endParaRPr>
          </a:p>
          <a:p>
            <a:pPr lvl="2"/>
            <a:r>
              <a:rPr lang="nb-NO" sz="4000">
                <a:solidFill>
                  <a:schemeClr val="accent1"/>
                </a:solidFill>
                <a:latin typeface="Georgia"/>
                <a:ea typeface="+mn-lt"/>
                <a:cs typeface="+mn-lt"/>
              </a:rPr>
              <a:t>Hva likte du i dag? </a:t>
            </a:r>
          </a:p>
          <a:p>
            <a:pPr lvl="2"/>
            <a:r>
              <a:rPr lang="nb-NO" sz="4000">
                <a:solidFill>
                  <a:schemeClr val="accent1"/>
                </a:solidFill>
                <a:latin typeface="Georgia"/>
                <a:ea typeface="+mn-lt"/>
                <a:cs typeface="+mn-lt"/>
              </a:rPr>
              <a:t>Hva lærte du? </a:t>
            </a:r>
          </a:p>
          <a:p>
            <a:pPr lvl="2"/>
            <a:r>
              <a:rPr lang="nb-NO" sz="4000">
                <a:solidFill>
                  <a:schemeClr val="accent1"/>
                </a:solidFill>
                <a:latin typeface="Georgia"/>
                <a:ea typeface="+mn-lt"/>
                <a:cs typeface="+mn-lt"/>
              </a:rPr>
              <a:t>Hvorfor er dette viktig å snakke om? </a:t>
            </a:r>
          </a:p>
          <a:p>
            <a:pPr lvl="2"/>
            <a:r>
              <a:rPr lang="nb-NO" sz="4000">
                <a:solidFill>
                  <a:schemeClr val="accent1"/>
                </a:solidFill>
                <a:latin typeface="Georgia"/>
                <a:ea typeface="+mn-lt"/>
                <a:cs typeface="+mn-lt"/>
              </a:rPr>
              <a:t>Hva kan vi øve på?</a:t>
            </a: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0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3C91EEEA-28B3-4E4E-158F-D3834BCABE74}"/>
              </a:ext>
            </a:extLst>
          </p:cNvPr>
          <p:cNvSpPr txBox="1"/>
          <p:nvPr/>
        </p:nvSpPr>
        <p:spPr>
          <a:xfrm>
            <a:off x="999337" y="2366398"/>
            <a:ext cx="6305106" cy="2123658"/>
          </a:xfrm>
          <a:prstGeom prst="rect">
            <a:avLst/>
          </a:prstGeom>
          <a:noFill/>
        </p:spPr>
        <p:txBody>
          <a:bodyPr wrap="square" lIns="91440" tIns="45720" rIns="91440" bIns="45720" anchor="t">
            <a:spAutoFit/>
          </a:bodyPr>
          <a:lstStyle/>
          <a:p>
            <a:r>
              <a:rPr lang="nb-NO" sz="6000" dirty="0">
                <a:latin typeface="Georgia"/>
                <a:hlinkClick r:id="rId3">
                  <a:extLst>
                    <a:ext uri="{A12FA001-AC4F-418D-AE19-62706E023703}">
                      <ahyp:hlinkClr xmlns:ahyp="http://schemas.microsoft.com/office/drawing/2018/hyperlinkcolor" val="tx"/>
                    </a:ext>
                  </a:extLst>
                </a:hlinkClick>
              </a:rPr>
              <a:t>Inngangsmusikk</a:t>
            </a:r>
            <a:br>
              <a:rPr lang="nb-NO" sz="6000" u="sng" dirty="0">
                <a:highlight>
                  <a:srgbClr val="BCDAD1"/>
                </a:highlight>
                <a:latin typeface="Georgia"/>
              </a:rPr>
            </a:br>
            <a:br>
              <a:rPr lang="nb-NO" sz="3600" dirty="0"/>
            </a:br>
            <a:endParaRPr lang="nb-NO" sz="3600">
              <a:solidFill>
                <a:schemeClr val="tx2"/>
              </a:solidFill>
              <a:cs typeface="Calibri"/>
            </a:endParaRPr>
          </a:p>
        </p:txBody>
      </p:sp>
    </p:spTree>
    <p:extLst>
      <p:ext uri="{BB962C8B-B14F-4D97-AF65-F5344CB8AC3E}">
        <p14:creationId xmlns:p14="http://schemas.microsoft.com/office/powerpoint/2010/main" val="2848325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usteøvelse - Ballongen-18dkztz3ks">
            <a:hlinkClick r:id="" action="ppaction://media"/>
            <a:extLst>
              <a:ext uri="{FF2B5EF4-FFF2-40B4-BE49-F238E27FC236}">
                <a16:creationId xmlns:a16="http://schemas.microsoft.com/office/drawing/2014/main" id="{1EF8E3BC-BF23-5EC1-1F26-8AE046191038}"/>
              </a:ext>
            </a:extLst>
          </p:cNvPr>
          <p:cNvPicPr>
            <a:picLocks noChangeAspect="1"/>
          </p:cNvPicPr>
          <p:nvPr>
            <a:videoFile r:link="rId1"/>
            <p:extLst>
              <p:ext uri="{DAA4B4D4-6D71-4841-9C94-3DE7FCFB9230}">
                <p14:media xmlns:p14="http://schemas.microsoft.com/office/powerpoint/2010/main" r:embed="rId2">
                  <p14:trim st="4603"/>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195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Trygg skolestart">
            <a:hlinkClick r:id="" action="ppaction://media"/>
            <a:extLst>
              <a:ext uri="{FF2B5EF4-FFF2-40B4-BE49-F238E27FC236}">
                <a16:creationId xmlns:a16="http://schemas.microsoft.com/office/drawing/2014/main" id="{795FFCA0-5345-4838-A073-84BC2F32196D}"/>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41039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9E89FE-AB51-BD4B-A525-9D721A0EC598}"/>
              </a:ext>
            </a:extLst>
          </p:cNvPr>
          <p:cNvSpPr>
            <a:spLocks noGrp="1"/>
          </p:cNvSpPr>
          <p:nvPr>
            <p:ph type="title"/>
          </p:nvPr>
        </p:nvSpPr>
        <p:spPr/>
        <p:txBody>
          <a:bodyPr>
            <a:noAutofit/>
          </a:bodyPr>
          <a:lstStyle/>
          <a:p>
            <a:pPr algn="ctr"/>
            <a:r>
              <a:rPr lang="nb-NO" sz="6000" b="0">
                <a:solidFill>
                  <a:schemeClr val="tx2"/>
                </a:solidFill>
                <a:latin typeface="Georgia"/>
              </a:rPr>
              <a:t>Hvilke følelser hadde du før du kom på skolen i dag?</a:t>
            </a:r>
          </a:p>
        </p:txBody>
      </p:sp>
      <p:pic>
        <p:nvPicPr>
          <p:cNvPr id="5" name="Plassholder for innhold 4" descr="Et bilde som inneholder person, Menneskeansikt, utendørs, smårolling&#10;&#10;Automatisk generert beskrivelse">
            <a:extLst>
              <a:ext uri="{FF2B5EF4-FFF2-40B4-BE49-F238E27FC236}">
                <a16:creationId xmlns:a16="http://schemas.microsoft.com/office/drawing/2014/main" id="{C796B53E-F867-A6CE-F978-755EA9FFDE54}"/>
              </a:ext>
            </a:extLst>
          </p:cNvPr>
          <p:cNvPicPr>
            <a:picLocks noGrp="1" noChangeAspect="1"/>
          </p:cNvPicPr>
          <p:nvPr>
            <p:ph idx="1"/>
          </p:nvPr>
        </p:nvPicPr>
        <p:blipFill>
          <a:blip r:embed="rId3"/>
          <a:stretch>
            <a:fillRect/>
          </a:stretch>
        </p:blipFill>
        <p:spPr>
          <a:xfrm>
            <a:off x="2405854" y="4205684"/>
            <a:ext cx="3018507" cy="2058669"/>
          </a:xfrm>
        </p:spPr>
      </p:pic>
      <p:pic>
        <p:nvPicPr>
          <p:cNvPr id="7" name="Bilde 6" descr="Et bilde som inneholder Menneskeansikt, person, Tann, smil&#10;&#10;Automatisk generert beskrivelse">
            <a:extLst>
              <a:ext uri="{FF2B5EF4-FFF2-40B4-BE49-F238E27FC236}">
                <a16:creationId xmlns:a16="http://schemas.microsoft.com/office/drawing/2014/main" id="{5D20469E-8C08-F08B-36ED-B600979A0868}"/>
              </a:ext>
            </a:extLst>
          </p:cNvPr>
          <p:cNvPicPr>
            <a:picLocks noChangeAspect="1"/>
          </p:cNvPicPr>
          <p:nvPr/>
        </p:nvPicPr>
        <p:blipFill>
          <a:blip r:embed="rId4"/>
          <a:stretch>
            <a:fillRect/>
          </a:stretch>
        </p:blipFill>
        <p:spPr>
          <a:xfrm>
            <a:off x="6329879" y="1846967"/>
            <a:ext cx="1983536" cy="1994839"/>
          </a:xfrm>
          <a:prstGeom prst="rect">
            <a:avLst/>
          </a:prstGeom>
        </p:spPr>
      </p:pic>
      <p:pic>
        <p:nvPicPr>
          <p:cNvPr id="9" name="Bilde 8" descr="Et bilde som inneholder klær, person, utendørs, Menneskeansikt&#10;&#10;Automatisk generert beskrivelse">
            <a:extLst>
              <a:ext uri="{FF2B5EF4-FFF2-40B4-BE49-F238E27FC236}">
                <a16:creationId xmlns:a16="http://schemas.microsoft.com/office/drawing/2014/main" id="{B8583504-30A4-4B1F-61BE-6DA0833DFB4C}"/>
              </a:ext>
            </a:extLst>
          </p:cNvPr>
          <p:cNvPicPr>
            <a:picLocks noChangeAspect="1"/>
          </p:cNvPicPr>
          <p:nvPr/>
        </p:nvPicPr>
        <p:blipFill>
          <a:blip r:embed="rId5"/>
          <a:stretch>
            <a:fillRect/>
          </a:stretch>
        </p:blipFill>
        <p:spPr>
          <a:xfrm>
            <a:off x="6327931" y="4169925"/>
            <a:ext cx="3222428" cy="2136281"/>
          </a:xfrm>
          <a:prstGeom prst="rect">
            <a:avLst/>
          </a:prstGeom>
        </p:spPr>
      </p:pic>
      <p:pic>
        <p:nvPicPr>
          <p:cNvPr id="11" name="Bilde 10" descr="Et bilde som inneholder person, Menneskeansikt, smårolling, hud&#10;&#10;Automatisk generert beskrivelse">
            <a:extLst>
              <a:ext uri="{FF2B5EF4-FFF2-40B4-BE49-F238E27FC236}">
                <a16:creationId xmlns:a16="http://schemas.microsoft.com/office/drawing/2014/main" id="{DAD5F975-11B2-ADD9-2928-756E5EF99B1C}"/>
              </a:ext>
            </a:extLst>
          </p:cNvPr>
          <p:cNvPicPr>
            <a:picLocks noChangeAspect="1"/>
          </p:cNvPicPr>
          <p:nvPr/>
        </p:nvPicPr>
        <p:blipFill>
          <a:blip r:embed="rId6"/>
          <a:stretch>
            <a:fillRect/>
          </a:stretch>
        </p:blipFill>
        <p:spPr>
          <a:xfrm>
            <a:off x="6052596" y="3400166"/>
            <a:ext cx="86807" cy="57668"/>
          </a:xfrm>
          <a:prstGeom prst="rect">
            <a:avLst/>
          </a:prstGeom>
        </p:spPr>
      </p:pic>
      <p:pic>
        <p:nvPicPr>
          <p:cNvPr id="12" name="Bilde 11">
            <a:extLst>
              <a:ext uri="{FF2B5EF4-FFF2-40B4-BE49-F238E27FC236}">
                <a16:creationId xmlns:a16="http://schemas.microsoft.com/office/drawing/2014/main" id="{A6785A59-323E-ACA5-B7F3-92FEBBE68204}"/>
              </a:ext>
            </a:extLst>
          </p:cNvPr>
          <p:cNvPicPr>
            <a:picLocks noChangeAspect="1"/>
          </p:cNvPicPr>
          <p:nvPr/>
        </p:nvPicPr>
        <p:blipFill>
          <a:blip r:embed="rId7"/>
          <a:stretch>
            <a:fillRect/>
          </a:stretch>
        </p:blipFill>
        <p:spPr>
          <a:xfrm>
            <a:off x="2402937" y="1846688"/>
            <a:ext cx="2902562" cy="1928247"/>
          </a:xfrm>
          <a:prstGeom prst="rect">
            <a:avLst/>
          </a:prstGeom>
        </p:spPr>
      </p:pic>
    </p:spTree>
    <p:extLst>
      <p:ext uri="{BB962C8B-B14F-4D97-AF65-F5344CB8AC3E}">
        <p14:creationId xmlns:p14="http://schemas.microsoft.com/office/powerpoint/2010/main" val="2949278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C345D-9644-875B-C571-CD172907B0EE}"/>
              </a:ext>
            </a:extLst>
          </p:cNvPr>
          <p:cNvSpPr>
            <a:spLocks noGrp="1"/>
          </p:cNvSpPr>
          <p:nvPr>
            <p:ph type="title"/>
          </p:nvPr>
        </p:nvSpPr>
        <p:spPr/>
        <p:txBody>
          <a:bodyPr>
            <a:noAutofit/>
          </a:bodyPr>
          <a:lstStyle/>
          <a:p>
            <a:pPr algn="ctr"/>
            <a:r>
              <a:rPr lang="nb-NO" sz="6000" b="0">
                <a:solidFill>
                  <a:schemeClr val="tx2"/>
                </a:solidFill>
                <a:latin typeface="Georgia"/>
              </a:rPr>
              <a:t>Hva gjør vi i klassen som gir deg gode følelser?</a:t>
            </a:r>
          </a:p>
        </p:txBody>
      </p:sp>
      <p:pic>
        <p:nvPicPr>
          <p:cNvPr id="2050" name="Picture 2" descr="Illustrasjon som viser elevar som held på med kreativ maling saman med læraren sin.">
            <a:extLst>
              <a:ext uri="{FF2B5EF4-FFF2-40B4-BE49-F238E27FC236}">
                <a16:creationId xmlns:a16="http://schemas.microsoft.com/office/drawing/2014/main" id="{D7C9ECD7-610E-EC19-8A43-0F43A98F5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04" y="1825625"/>
            <a:ext cx="9732723" cy="454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461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C345D-9644-875B-C571-CD172907B0EE}"/>
              </a:ext>
            </a:extLst>
          </p:cNvPr>
          <p:cNvSpPr>
            <a:spLocks noGrp="1"/>
          </p:cNvSpPr>
          <p:nvPr>
            <p:ph type="title"/>
          </p:nvPr>
        </p:nvSpPr>
        <p:spPr>
          <a:xfrm>
            <a:off x="411292" y="365125"/>
            <a:ext cx="12017166" cy="1336936"/>
          </a:xfrm>
        </p:spPr>
        <p:txBody>
          <a:bodyPr>
            <a:noAutofit/>
          </a:bodyPr>
          <a:lstStyle/>
          <a:p>
            <a:r>
              <a:rPr lang="nb-NO" sz="5400" b="0">
                <a:solidFill>
                  <a:schemeClr val="tx2"/>
                </a:solidFill>
                <a:latin typeface="Georgia"/>
              </a:rPr>
              <a:t>Hva kan vi gjøre for at alle skal kjenne seg trygge i klassen vår og på skolen?</a:t>
            </a:r>
          </a:p>
        </p:txBody>
      </p:sp>
      <p:pic>
        <p:nvPicPr>
          <p:cNvPr id="3074" name="Picture 2" descr="Illustrasjon som viser mange barn som er ulike på mange måtar.">
            <a:extLst>
              <a:ext uri="{FF2B5EF4-FFF2-40B4-BE49-F238E27FC236}">
                <a16:creationId xmlns:a16="http://schemas.microsoft.com/office/drawing/2014/main" id="{037D621B-0141-62E1-D93B-4E2BDB698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045" y="1825625"/>
            <a:ext cx="7401838" cy="416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68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005A4-E709-3532-41D0-4012C8C0E3FE}"/>
              </a:ext>
            </a:extLst>
          </p:cNvPr>
          <p:cNvSpPr>
            <a:spLocks noGrp="1"/>
          </p:cNvSpPr>
          <p:nvPr>
            <p:ph type="title"/>
          </p:nvPr>
        </p:nvSpPr>
        <p:spPr>
          <a:xfrm>
            <a:off x="365800" y="365125"/>
            <a:ext cx="11209673" cy="1336936"/>
          </a:xfrm>
        </p:spPr>
        <p:txBody>
          <a:bodyPr>
            <a:normAutofit fontScale="90000"/>
          </a:bodyPr>
          <a:lstStyle/>
          <a:p>
            <a:br>
              <a:rPr lang="nb-NO"/>
            </a:br>
            <a:br>
              <a:rPr lang="nb-NO"/>
            </a:br>
            <a:endParaRPr lang="nb-NO">
              <a:solidFill>
                <a:schemeClr val="accent1"/>
              </a:solidFill>
            </a:endParaRPr>
          </a:p>
        </p:txBody>
      </p:sp>
      <p:sp>
        <p:nvSpPr>
          <p:cNvPr id="4" name="Plassholder for innhold 3">
            <a:extLst>
              <a:ext uri="{FF2B5EF4-FFF2-40B4-BE49-F238E27FC236}">
                <a16:creationId xmlns:a16="http://schemas.microsoft.com/office/drawing/2014/main" id="{9776E805-706B-22DA-DA3D-E786B361EBA7}"/>
              </a:ext>
            </a:extLst>
          </p:cNvPr>
          <p:cNvSpPr>
            <a:spLocks noGrp="1"/>
          </p:cNvSpPr>
          <p:nvPr>
            <p:ph idx="1"/>
          </p:nvPr>
        </p:nvSpPr>
        <p:spPr>
          <a:xfrm>
            <a:off x="587834" y="535388"/>
            <a:ext cx="10788868" cy="3046782"/>
          </a:xfrm>
        </p:spPr>
        <p:txBody>
          <a:bodyPr vert="horz" lIns="91440" tIns="45720" rIns="91440" bIns="45720" rtlCol="0" anchor="t">
            <a:normAutofit/>
          </a:bodyPr>
          <a:lstStyle/>
          <a:p>
            <a:endParaRPr lang="nb-NO">
              <a:solidFill>
                <a:srgbClr val="276AA5"/>
              </a:solidFill>
              <a:hlinkClick r:id="rId3">
                <a:extLst>
                  <a:ext uri="{A12FA001-AC4F-418D-AE19-62706E023703}">
                    <ahyp:hlinkClr xmlns:ahyp="http://schemas.microsoft.com/office/drawing/2018/hyperlinkcolor" val="tx"/>
                  </a:ext>
                </a:extLst>
              </a:hlinkClick>
            </a:endParaRPr>
          </a:p>
          <a:p>
            <a:endParaRPr lang="nb-NO">
              <a:solidFill>
                <a:srgbClr val="276AA5"/>
              </a:solidFill>
              <a:hlinkClick r:id="rId3">
                <a:extLst>
                  <a:ext uri="{A12FA001-AC4F-418D-AE19-62706E023703}">
                    <ahyp:hlinkClr xmlns:ahyp="http://schemas.microsoft.com/office/drawing/2018/hyperlinkcolor" val="tx"/>
                  </a:ext>
                </a:extLst>
              </a:hlinkClick>
            </a:endParaRPr>
          </a:p>
          <a:p>
            <a:pPr marL="0" indent="0" algn="ctr">
              <a:buNone/>
            </a:pPr>
            <a:r>
              <a:rPr lang="nb-NO" sz="6000">
                <a:solidFill>
                  <a:srgbClr val="00A7A1"/>
                </a:solidFill>
                <a:latin typeface="Georgia"/>
                <a:ea typeface="Verdana"/>
                <a:cs typeface="Calibri"/>
                <a:hlinkClick r:id="rId3">
                  <a:extLst>
                    <a:ext uri="{A12FA001-AC4F-418D-AE19-62706E023703}">
                      <ahyp:hlinkClr xmlns:ahyp="http://schemas.microsoft.com/office/drawing/2018/hyperlinkcolor" val="tx"/>
                    </a:ext>
                  </a:extLst>
                </a:hlinkClick>
              </a:rPr>
              <a:t>Alle barn har rett til et trygt og godt skolemiljø</a:t>
            </a:r>
            <a:endParaRPr lang="nb-NO" sz="6000">
              <a:solidFill>
                <a:srgbClr val="00A7A1"/>
              </a:solidFill>
              <a:latin typeface="Georgia"/>
              <a:ea typeface="Verdana"/>
              <a:cs typeface="Calibri"/>
            </a:endParaRPr>
          </a:p>
          <a:p>
            <a:endParaRPr lang="nb-NO">
              <a:solidFill>
                <a:srgbClr val="008080"/>
              </a:solidFill>
            </a:endParaRPr>
          </a:p>
          <a:p>
            <a:endParaRPr lang="nb-NO"/>
          </a:p>
        </p:txBody>
      </p:sp>
      <p:pic>
        <p:nvPicPr>
          <p:cNvPr id="5" name="Bilde 4">
            <a:extLst>
              <a:ext uri="{FF2B5EF4-FFF2-40B4-BE49-F238E27FC236}">
                <a16:creationId xmlns:a16="http://schemas.microsoft.com/office/drawing/2014/main" id="{599B9952-5C53-267A-5164-BDB7BC68376D}"/>
              </a:ext>
            </a:extLst>
          </p:cNvPr>
          <p:cNvPicPr>
            <a:picLocks noChangeAspect="1"/>
          </p:cNvPicPr>
          <p:nvPr/>
        </p:nvPicPr>
        <p:blipFill>
          <a:blip r:embed="rId4"/>
          <a:stretch>
            <a:fillRect/>
          </a:stretch>
        </p:blipFill>
        <p:spPr>
          <a:xfrm>
            <a:off x="1761095" y="4382923"/>
            <a:ext cx="7829550" cy="1466850"/>
          </a:xfrm>
          <a:prstGeom prst="rect">
            <a:avLst/>
          </a:prstGeom>
        </p:spPr>
      </p:pic>
    </p:spTree>
    <p:extLst>
      <p:ext uri="{BB962C8B-B14F-4D97-AF65-F5344CB8AC3E}">
        <p14:creationId xmlns:p14="http://schemas.microsoft.com/office/powerpoint/2010/main" val="424256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77C4BF5-5BBB-DE45-9C4A-923D09ABE45C}"/>
              </a:ext>
            </a:extLst>
          </p:cNvPr>
          <p:cNvSpPr>
            <a:spLocks noGrp="1"/>
          </p:cNvSpPr>
          <p:nvPr>
            <p:ph type="body" idx="10"/>
          </p:nvPr>
        </p:nvSpPr>
        <p:spPr>
          <a:xfrm>
            <a:off x="4383962" y="2281254"/>
            <a:ext cx="7981121" cy="1856200"/>
          </a:xfrm>
        </p:spPr>
        <p:txBody>
          <a:bodyPr vert="horz" lIns="91440" tIns="45720" rIns="91440" bIns="45720" rtlCol="0" anchor="t">
            <a:normAutofit lnSpcReduction="10000"/>
          </a:bodyPr>
          <a:lstStyle/>
          <a:p>
            <a:endParaRPr lang="nb-NO" sz="6000">
              <a:solidFill>
                <a:schemeClr val="tx2"/>
              </a:solidFill>
              <a:latin typeface="Georgia"/>
              <a:ea typeface="Verdana"/>
              <a:cs typeface="Calibri"/>
            </a:endParaRPr>
          </a:p>
          <a:p>
            <a:r>
              <a:rPr lang="nb-NO" sz="6000">
                <a:solidFill>
                  <a:schemeClr val="tx2"/>
                </a:solidFill>
                <a:latin typeface="Georgia"/>
                <a:ea typeface="Verdana"/>
                <a:cs typeface="Calibri"/>
              </a:rPr>
              <a:t>Edderkoppnettet</a:t>
            </a:r>
            <a:endParaRPr lang="nb-NO" sz="6000">
              <a:solidFill>
                <a:schemeClr val="tx2"/>
              </a:solidFill>
              <a:latin typeface="Georgia" panose="02040502050405020303" pitchFamily="18" charset="0"/>
            </a:endParaRPr>
          </a:p>
        </p:txBody>
      </p:sp>
      <p:sp>
        <p:nvSpPr>
          <p:cNvPr id="3" name="Tittel 2">
            <a:extLst>
              <a:ext uri="{FF2B5EF4-FFF2-40B4-BE49-F238E27FC236}">
                <a16:creationId xmlns:a16="http://schemas.microsoft.com/office/drawing/2014/main" id="{C0FA9807-ADA6-A343-921A-E07D03FF8D55}"/>
              </a:ext>
            </a:extLst>
          </p:cNvPr>
          <p:cNvSpPr>
            <a:spLocks noGrp="1"/>
          </p:cNvSpPr>
          <p:nvPr>
            <p:ph type="title"/>
          </p:nvPr>
        </p:nvSpPr>
        <p:spPr>
          <a:xfrm>
            <a:off x="4383962" y="884703"/>
            <a:ext cx="8883162" cy="1500320"/>
          </a:xfrm>
        </p:spPr>
        <p:txBody>
          <a:bodyPr>
            <a:normAutofit/>
          </a:bodyPr>
          <a:lstStyle/>
          <a:p>
            <a:r>
              <a:rPr lang="nb-NO" sz="5400" b="0">
                <a:solidFill>
                  <a:schemeClr val="tx2"/>
                </a:solidFill>
                <a:latin typeface="Georgia"/>
              </a:rPr>
              <a:t>Vi leker!</a:t>
            </a:r>
            <a:endParaRPr lang="nb-NO" sz="5400" b="0">
              <a:solidFill>
                <a:schemeClr val="tx2"/>
              </a:solidFill>
            </a:endParaRPr>
          </a:p>
        </p:txBody>
      </p:sp>
    </p:spTree>
    <p:extLst>
      <p:ext uri="{BB962C8B-B14F-4D97-AF65-F5344CB8AC3E}">
        <p14:creationId xmlns:p14="http://schemas.microsoft.com/office/powerpoint/2010/main" val="486478165"/>
      </p:ext>
    </p:extLst>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40F78B-DFD0-4DA3-A20C-0C8B2FC4FE62}">
  <ds:schemaRefs>
    <ds:schemaRef ds:uri="http://schemas.microsoft.com/sharepoint/v3/contenttype/forms"/>
  </ds:schemaRefs>
</ds:datastoreItem>
</file>

<file path=customXml/itemProps2.xml><?xml version="1.0" encoding="utf-8"?>
<ds:datastoreItem xmlns:ds="http://schemas.openxmlformats.org/officeDocument/2006/customXml" ds:itemID="{A1C276B6-875B-45C6-8DFF-C750ACEC269B}">
  <ds:schemaRefs>
    <ds:schemaRef ds:uri="http://purl.org/dc/terms/"/>
    <ds:schemaRef ds:uri="http://schemas.microsoft.com/office/2006/documentManagement/types"/>
    <ds:schemaRef ds:uri="b8da453c-6e37-4915-9292-e90fa68e84a7"/>
    <ds:schemaRef ds:uri="http://purl.org/dc/elements/1.1/"/>
    <ds:schemaRef ds:uri="http://schemas.microsoft.com/office/infopath/2007/PartnerControls"/>
    <ds:schemaRef ds:uri="http://schemas.openxmlformats.org/package/2006/metadata/core-properties"/>
    <ds:schemaRef ds:uri="http://purl.org/dc/dcmitype/"/>
    <ds:schemaRef ds:uri="ee598b89-8811-470d-ad8e-f3a66432fe1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3891A2A-8212-4EC5-AF89-E52A531141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598b89-8811-470d-ad8e-f3a66432fe16"/>
    <ds:schemaRef ds:uri="b8da453c-6e37-4915-9292-e90fa68e8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TotalTime>
  <Words>1055</Words>
  <Application>Microsoft Office PowerPoint</Application>
  <PresentationFormat>Widescreen</PresentationFormat>
  <Paragraphs>79</Paragraphs>
  <Slides>11</Slides>
  <Notes>10</Notes>
  <HiddenSlides>0</HiddenSlides>
  <MMClips>2</MMClips>
  <ScaleCrop>false</ScaleCrop>
  <HeadingPairs>
    <vt:vector size="6" baseType="variant">
      <vt:variant>
        <vt:lpstr>Brukte skrifter</vt:lpstr>
      </vt:variant>
      <vt:variant>
        <vt:i4>5</vt:i4>
      </vt:variant>
      <vt:variant>
        <vt:lpstr>Tema</vt:lpstr>
      </vt:variant>
      <vt:variant>
        <vt:i4>5</vt:i4>
      </vt:variant>
      <vt:variant>
        <vt:lpstr>Lysbildetitler</vt:lpstr>
      </vt:variant>
      <vt:variant>
        <vt:i4>11</vt:i4>
      </vt:variant>
    </vt:vector>
  </HeadingPairs>
  <TitlesOfParts>
    <vt:vector size="21" baseType="lpstr">
      <vt:lpstr>Arial</vt:lpstr>
      <vt:lpstr>Calibri</vt:lpstr>
      <vt:lpstr>Georgia</vt:lpstr>
      <vt:lpstr>Segoe UI</vt:lpstr>
      <vt:lpstr>Symbol</vt:lpstr>
      <vt:lpstr>4_Office-tema</vt:lpstr>
      <vt:lpstr>Egendefinert utforming</vt:lpstr>
      <vt:lpstr>5_Office-tema</vt:lpstr>
      <vt:lpstr>3_Office-tema</vt:lpstr>
      <vt:lpstr>6_Office-tema</vt:lpstr>
      <vt:lpstr>Trygg på skolen  3. og 4. trinn</vt:lpstr>
      <vt:lpstr>PowerPoint-presentasjon</vt:lpstr>
      <vt:lpstr>PowerPoint-presentasjon</vt:lpstr>
      <vt:lpstr>PowerPoint-presentasjon</vt:lpstr>
      <vt:lpstr>Hvilke følelser hadde du før du kom på skolen i dag?</vt:lpstr>
      <vt:lpstr>Hva gjør vi i klassen som gir deg gode følelser?</vt:lpstr>
      <vt:lpstr>Hva kan vi gjøre for at alle skal kjenne seg trygge i klassen vår og på skolen?</vt:lpstr>
      <vt:lpstr>  </vt:lpstr>
      <vt:lpstr>Vi leker!</vt:lpstr>
      <vt:lpstr> Vi oppsummerer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Guro M. Dalsegg</dc:creator>
  <cp:lastModifiedBy>Renate Dybdal Hansen</cp:lastModifiedBy>
  <cp:revision>7</cp:revision>
  <dcterms:created xsi:type="dcterms:W3CDTF">2020-02-24T12:22:26Z</dcterms:created>
  <dcterms:modified xsi:type="dcterms:W3CDTF">2026-03-04T10:20:11Z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