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8"/>
  </p:notesMasterIdLst>
  <p:sldIdLst>
    <p:sldId id="261" r:id="rId9"/>
    <p:sldId id="312" r:id="rId10"/>
    <p:sldId id="272" r:id="rId11"/>
    <p:sldId id="314" r:id="rId12"/>
    <p:sldId id="291" r:id="rId13"/>
    <p:sldId id="313" r:id="rId14"/>
    <p:sldId id="287" r:id="rId15"/>
    <p:sldId id="284" r:id="rId16"/>
    <p:sldId id="270" r:id="rId17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19773-83FE-49D2-9B32-4C2AE6F9ACE2}" v="7" dt="2026-01-19T11:56:06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86" autoAdjust="0"/>
  </p:normalViewPr>
  <p:slideViewPr>
    <p:cSldViewPr snapToGrid="0">
      <p:cViewPr varScale="1">
        <p:scale>
          <a:sx n="64" d="100"/>
          <a:sy n="64" d="100"/>
        </p:scale>
        <p:origin x="177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Dybdal Hansen" userId="8f533bdc-1f06-46c5-8376-6b62126245f7" providerId="ADAL" clId="{AD18D0CB-5EBB-4FE2-9456-A51AD340C137}"/>
    <pc:docChg chg="custSel addSld delSld modSld">
      <pc:chgData name="Renate Dybdal Hansen" userId="8f533bdc-1f06-46c5-8376-6b62126245f7" providerId="ADAL" clId="{AD18D0CB-5EBB-4FE2-9456-A51AD340C137}" dt="2026-01-19T11:55:42.251" v="26" actId="47"/>
      <pc:docMkLst>
        <pc:docMk/>
      </pc:docMkLst>
      <pc:sldChg chg="del">
        <pc:chgData name="Renate Dybdal Hansen" userId="8f533bdc-1f06-46c5-8376-6b62126245f7" providerId="ADAL" clId="{AD18D0CB-5EBB-4FE2-9456-A51AD340C137}" dt="2026-01-19T11:55:42.251" v="26" actId="47"/>
        <pc:sldMkLst>
          <pc:docMk/>
          <pc:sldMk cId="0" sldId="263"/>
        </pc:sldMkLst>
      </pc:sldChg>
      <pc:sldChg chg="addSp delSp modSp mod modAnim">
        <pc:chgData name="Renate Dybdal Hansen" userId="8f533bdc-1f06-46c5-8376-6b62126245f7" providerId="ADAL" clId="{AD18D0CB-5EBB-4FE2-9456-A51AD340C137}" dt="2026-01-19T11:53:51.172" v="1"/>
        <pc:sldMkLst>
          <pc:docMk/>
          <pc:sldMk cId="0" sldId="272"/>
        </pc:sldMkLst>
        <pc:spChg chg="del">
          <ac:chgData name="Renate Dybdal Hansen" userId="8f533bdc-1f06-46c5-8376-6b62126245f7" providerId="ADAL" clId="{AD18D0CB-5EBB-4FE2-9456-A51AD340C137}" dt="2026-01-19T11:53:39.002" v="0" actId="478"/>
          <ac:spMkLst>
            <pc:docMk/>
            <pc:sldMk cId="0" sldId="272"/>
            <ac:spMk id="2" creationId="{55D8B4F8-2CFD-C780-A59E-085F9ED6B7C7}"/>
          </ac:spMkLst>
        </pc:spChg>
        <pc:picChg chg="add mod">
          <ac:chgData name="Renate Dybdal Hansen" userId="8f533bdc-1f06-46c5-8376-6b62126245f7" providerId="ADAL" clId="{AD18D0CB-5EBB-4FE2-9456-A51AD340C137}" dt="2026-01-19T11:53:51.172" v="1"/>
          <ac:picMkLst>
            <pc:docMk/>
            <pc:sldMk cId="0" sldId="272"/>
            <ac:picMk id="3" creationId="{215EC955-618D-78D6-6C6A-9DE144F17444}"/>
          </ac:picMkLst>
        </pc:picChg>
      </pc:sldChg>
      <pc:sldChg chg="addSp delSp modSp new modAnim modNotesTx">
        <pc:chgData name="Renate Dybdal Hansen" userId="8f533bdc-1f06-46c5-8376-6b62126245f7" providerId="ADAL" clId="{AD18D0CB-5EBB-4FE2-9456-A51AD340C137}" dt="2026-01-19T11:55:37.903" v="25" actId="114"/>
        <pc:sldMkLst>
          <pc:docMk/>
          <pc:sldMk cId="1967581982" sldId="314"/>
        </pc:sldMkLst>
        <pc:spChg chg="del">
          <ac:chgData name="Renate Dybdal Hansen" userId="8f533bdc-1f06-46c5-8376-6b62126245f7" providerId="ADAL" clId="{AD18D0CB-5EBB-4FE2-9456-A51AD340C137}" dt="2026-01-19T11:54:22.428" v="3" actId="478"/>
          <ac:spMkLst>
            <pc:docMk/>
            <pc:sldMk cId="1967581982" sldId="314"/>
            <ac:spMk id="2" creationId="{CB8D392B-9A2E-1620-F13C-FFBEC7EE0970}"/>
          </ac:spMkLst>
        </pc:spChg>
        <pc:picChg chg="add mod">
          <ac:chgData name="Renate Dybdal Hansen" userId="8f533bdc-1f06-46c5-8376-6b62126245f7" providerId="ADAL" clId="{AD18D0CB-5EBB-4FE2-9456-A51AD340C137}" dt="2026-01-19T11:55:04.915" v="16"/>
          <ac:picMkLst>
            <pc:docMk/>
            <pc:sldMk cId="1967581982" sldId="314"/>
            <ac:picMk id="3" creationId="{C143328F-E9C6-A76F-A410-7C3F89FB74E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E4B5-B5E6-4427-B489-AD5D27D9B061}" type="datetimeFigureOut">
              <a:t>19.01.2026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88DDE-4F28-41E1-9152-C5B6FD9BECA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43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.com/ovp/11/05GBKOUMR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30H1t0EqU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44052-FD8E-FD4E-CBD7-14043BAE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AF1B88-C323-FCEE-93A9-DD0756CEF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8F6274-CA98-B6E1-14C6-D28FA98D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rgbClr val="44546A"/>
                </a:solidFill>
              </a:rPr>
              <a:t>Sett på inngangsmusikk:</a:t>
            </a:r>
            <a:r>
              <a:rPr lang="nb-NO">
                <a:solidFill>
                  <a:srgbClr val="44546A"/>
                </a:solidFill>
              </a:rPr>
              <a:t>  </a:t>
            </a:r>
            <a:endParaRPr lang="nb-NO" dirty="0">
              <a:solidFill>
                <a:srgbClr val="44546A"/>
              </a:solidFill>
            </a:endParaRPr>
          </a:p>
          <a:p>
            <a:r>
              <a:rPr lang="nb-NO">
                <a:solidFill>
                  <a:srgbClr val="44546A"/>
                </a:solidFill>
              </a:rPr>
              <a:t>For Indre Østfold kommune: </a:t>
            </a:r>
            <a:r>
              <a:rPr lang="nb-NO" u="sng">
                <a:solidFill>
                  <a:srgbClr val="44546A"/>
                </a:solidFill>
                <a:hlinkClick r:id="rId3"/>
              </a:rPr>
              <a:t>Waterloo.mp4</a:t>
            </a:r>
            <a:r>
              <a:rPr lang="nb-NO">
                <a:solidFill>
                  <a:srgbClr val="44546A"/>
                </a:solidFill>
              </a:rPr>
              <a:t> </a:t>
            </a:r>
            <a:endParaRPr lang="nb-NO" dirty="0">
              <a:solidFill>
                <a:srgbClr val="44546A"/>
              </a:solidFill>
            </a:endParaRPr>
          </a:p>
          <a:p>
            <a:r>
              <a:rPr lang="nb-NO">
                <a:solidFill>
                  <a:srgbClr val="44546A"/>
                </a:solidFill>
              </a:rPr>
              <a:t>For eksterne kommuner: </a:t>
            </a:r>
            <a:r>
              <a:rPr lang="en-US" u="sng">
                <a:solidFill>
                  <a:srgbClr val="44546A"/>
                </a:solidFill>
                <a:hlinkClick r:id="rId4"/>
              </a:rPr>
              <a:t>ABBA - Waterloo (Official Lyric Video) (youtube.com)</a:t>
            </a:r>
            <a:r>
              <a:rPr lang="en-US">
                <a:solidFill>
                  <a:srgbClr val="44546A"/>
                </a:solidFill>
              </a:rPr>
              <a:t> </a:t>
            </a:r>
            <a:endParaRPr lang="nb-NO" dirty="0">
              <a:solidFill>
                <a:srgbClr val="44546A"/>
              </a:solidFill>
            </a:endParaRPr>
          </a:p>
          <a:p>
            <a:endParaRPr lang="nb-NO" dirty="0">
              <a:solidFill>
                <a:srgbClr val="44546A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rydder klasserom</a:t>
            </a:r>
            <a:endParaRPr lang="nb-NO" dirty="0">
              <a:solidFill>
                <a:srgbClr val="44546A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samles i ringen</a:t>
            </a:r>
            <a:endParaRPr lang="nb-NO" dirty="0">
              <a:solidFill>
                <a:srgbClr val="44546A"/>
              </a:solidFill>
            </a:endParaRPr>
          </a:p>
          <a:p>
            <a:endParaRPr lang="nb-NO" dirty="0">
              <a:solidFill>
                <a:srgbClr val="44546A"/>
              </a:solidFill>
              <a:cs typeface="Calibri"/>
            </a:endParaRPr>
          </a:p>
          <a:p>
            <a:endParaRPr lang="nb-NO">
              <a:cs typeface="Calibri" panose="020F0502020204030204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D5C4BB-310E-5F59-E33D-28C9909A1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7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Øvelsen heter «Sprayboksen»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https://play.mediaflow.com/ovp/11/05GBKOUMR8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trykk på «play-knappen» for å se filmen</a:t>
            </a: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/>
              <a:t>Når du skal gjennomføre pusteøvelsen med elevene, velger du selv om du vil vise filmen eller om du modellerer selv.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Dersom du ønsker å benytte en annen øvelse, finner du flere eksempler på </a:t>
            </a:r>
            <a:r>
              <a:rPr lang="nb-NO" dirty="0">
                <a:hlinkClick r:id="rId4"/>
              </a:rPr>
              <a:t>https://www.io.kommune.no/tjenester/skole-og-utdanning/robuste-barn/pust-og-bevegelse/</a:t>
            </a:r>
            <a:endParaRPr lang="nb-NO" dirty="0"/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31685-9D4F-4ECC-918D-9DA8C0B050E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93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Introduser temaet før vi ser filmen.</a:t>
            </a:r>
            <a:r>
              <a:rPr lang="nb-NO" dirty="0"/>
              <a:t> </a:t>
            </a:r>
            <a:endParaRPr lang="en-US" dirty="0"/>
          </a:p>
          <a:p>
            <a:r>
              <a:rPr lang="nb-NO" dirty="0"/>
              <a:t>I dag skal vi snakke om at det bor mennesker i Norge med mange ulike kulturer og vi lever sammen i et flerkulturelt mangfold. </a:t>
            </a:r>
            <a:endParaRPr lang="en-US" dirty="0">
              <a:cs typeface="Calibri"/>
            </a:endParaRPr>
          </a:p>
          <a:p>
            <a:endParaRPr lang="nb-NO" dirty="0"/>
          </a:p>
          <a:p>
            <a:r>
              <a:rPr lang="nb-NO" dirty="0">
                <a:hlinkClick r:id="rId3"/>
              </a:rPr>
              <a:t>https://www.youtube.com/watch?v=a30H1t0EqU0</a:t>
            </a:r>
            <a:endParaRPr lang="nb-NO" dirty="0"/>
          </a:p>
          <a:p>
            <a:r>
              <a:rPr lang="nb-NO" i="1" dirty="0"/>
              <a:t>Varighet: 2.16 min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734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b-NO" sz="1800" b="1" dirty="0">
                <a:solidFill>
                  <a:srgbClr val="00756A"/>
                </a:solidFill>
                <a:effectLst/>
                <a:latin typeface="Calibri Light"/>
                <a:ea typeface="Yu Gothic Light"/>
                <a:cs typeface="Calibri Light"/>
              </a:rPr>
              <a:t>Par på tid – i ringen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deler elevene inn i par. Inndelingen må være forberedt på forhånd for å ta hensyn til elevenes ulike behov og forutsetninger.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Paret finner nye plasser og sitter ved siden av hverandre i ringen.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Læreren gir elevene et spørsmål eller en ting å tenke på. </a:t>
            </a:r>
            <a:endParaRPr lang="nb-NO" sz="180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En av elevene får begynne å snakke på tid (30-60 sekunder). Lærer tar tiden.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Elevene bytter rolle.</a:t>
            </a:r>
            <a:r>
              <a:rPr lang="nb-NO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Neste rolle formidler sine ideer om innholdet, på tid (30-60 sekunder).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I ringen: Elevene legger sammen frem hva de har snakket om, to og to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takker for alle innspill, gjengir og utvider på en positiv måte.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Font typeface="+mj-lt"/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 err="1"/>
              <a:t>Spørsmål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CL- </a:t>
            </a:r>
            <a:r>
              <a:rPr lang="en-US" b="1" dirty="0" err="1"/>
              <a:t>aktiviteten</a:t>
            </a:r>
            <a:r>
              <a:rPr lang="en-US" b="1" dirty="0"/>
              <a:t>:</a:t>
            </a:r>
            <a:endParaRPr lang="en-US" b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Hva</a:t>
            </a:r>
            <a:r>
              <a:rPr lang="en-US" dirty="0"/>
              <a:t> er </a:t>
            </a:r>
            <a:r>
              <a:rPr lang="en-US" dirty="0" err="1"/>
              <a:t>typiske</a:t>
            </a:r>
            <a:r>
              <a:rPr lang="en-US" dirty="0"/>
              <a:t> </a:t>
            </a:r>
            <a:r>
              <a:rPr lang="en-US" dirty="0" err="1"/>
              <a:t>kjennetegn</a:t>
            </a:r>
            <a:r>
              <a:rPr lang="en-US" dirty="0"/>
              <a:t> for din kultur?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du </a:t>
            </a:r>
            <a:r>
              <a:rPr lang="en-US" dirty="0" err="1">
                <a:cs typeface="Calibri"/>
              </a:rPr>
              <a:t>gjøre</a:t>
            </a:r>
            <a:r>
              <a:rPr lang="en-US" dirty="0">
                <a:cs typeface="Calibri"/>
              </a:rPr>
              <a:t> for å </a:t>
            </a:r>
            <a:r>
              <a:rPr lang="en-US" dirty="0" err="1">
                <a:cs typeface="Calibri"/>
              </a:rPr>
              <a:t>lære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mer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andres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kulturer</a:t>
            </a:r>
            <a:r>
              <a:rPr lang="en-US" dirty="0">
                <a:cs typeface="Calibri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tenker</a:t>
            </a:r>
            <a:r>
              <a:rPr lang="en-US" dirty="0">
                <a:cs typeface="Calibri"/>
              </a:rPr>
              <a:t> du er bra med å ha et </a:t>
            </a:r>
            <a:r>
              <a:rPr lang="en-US" dirty="0" err="1">
                <a:cs typeface="Calibri"/>
              </a:rPr>
              <a:t>kulturmangfold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slik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vi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Norge?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89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Klassens «Alt vi deler»</a:t>
            </a:r>
            <a:endParaRPr lang="nb-NO" dirty="0"/>
          </a:p>
          <a:p>
            <a:r>
              <a:rPr lang="nb-NO" dirty="0"/>
              <a:t>Læreren kommer med ulike utsagn. Elevene som kjenner seg igjen, kommer inn i midten av ringen. Når elevene har stilt seg i midten av ringen, samtaler dere rundt hvorfor elevene valgte å reise seg,</a:t>
            </a:r>
            <a:endParaRPr lang="nb-NO" dirty="0">
              <a:ea typeface="Calibri"/>
              <a:cs typeface="Calibri"/>
            </a:endParaRPr>
          </a:p>
          <a:p>
            <a:endParaRPr lang="nb-NO" i="1" dirty="0"/>
          </a:p>
          <a:p>
            <a:r>
              <a:rPr lang="nb-NO" i="1" dirty="0"/>
              <a:t>Forslag til utsagn: </a:t>
            </a:r>
            <a:endParaRPr lang="nb-NO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liker sport – </a:t>
            </a:r>
            <a:r>
              <a:rPr lang="nb-NO" i="1" dirty="0"/>
              <a:t>refleksjon: Hvilken sport liker du? Deltar du på sportsaktiviteter? Er det andre sportsgrener som ikke er nevnt, </a:t>
            </a:r>
            <a:r>
              <a:rPr lang="nb-NO" i="1" dirty="0" err="1"/>
              <a:t>f.eks</a:t>
            </a:r>
            <a:r>
              <a:rPr lang="nb-NO" i="1" dirty="0"/>
              <a:t>: ridning, sjakk, skøyter, dans etc.</a:t>
            </a:r>
            <a:endParaRPr lang="nb-NO" i="1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liker kjæledyr – </a:t>
            </a:r>
            <a:r>
              <a:rPr lang="nb-NO" i="1" dirty="0"/>
              <a:t>refleksjon: Hvilke dyr liker du? Har du et kjæledyr?</a:t>
            </a:r>
            <a:endParaRPr lang="nb-NO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Calibri"/>
              </a:rPr>
              <a:t>liker å være ute –</a:t>
            </a:r>
            <a:r>
              <a:rPr lang="nb-NO" i="1" dirty="0">
                <a:cs typeface="Calibri"/>
              </a:rPr>
              <a:t> refleksjon: Hva liker du å gjøre ute? Hvem liker du å være ute sammen med?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liker kebab – </a:t>
            </a:r>
            <a:r>
              <a:rPr lang="nb-NO" i="1" dirty="0"/>
              <a:t>refleksjon: Hvor kommer kebab fra? Hva slags kebab liker du? Til de utenfor ringen: Hva slags mat liker dere?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i="0" dirty="0">
                <a:ea typeface="Calibri"/>
                <a:cs typeface="Calibri"/>
              </a:rPr>
              <a:t>Vet hva en folkedrakt er</a:t>
            </a:r>
            <a:r>
              <a:rPr lang="nb-NO" i="1" dirty="0">
                <a:ea typeface="Calibri"/>
                <a:cs typeface="Calibri"/>
              </a:rPr>
              <a:t> – refleksjon: Om mange står utenfor ringen kan dere snakke om hva en folkedrakt er og bruke bunad som et eksempel. Er det noen i klassen med annen kultur som kjenner til hva slags folkedrakt de har fra deres land?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i="0" dirty="0">
                <a:ea typeface="Calibri"/>
                <a:cs typeface="Calibri"/>
              </a:rPr>
              <a:t>De som kan mer enn to språk</a:t>
            </a:r>
            <a:r>
              <a:rPr lang="nb-NO" i="1" dirty="0">
                <a:ea typeface="Calibri"/>
                <a:cs typeface="Calibri"/>
              </a:rPr>
              <a:t> – refleksjon: Hvilket språk kan dere? Hvem bruker dere språket sammen med? Er det et språk du kunne tenkt deg å lære, og hvorfor? </a:t>
            </a:r>
          </a:p>
          <a:p>
            <a:endParaRPr lang="nb-NO" dirty="0">
              <a:cs typeface="Calibri"/>
            </a:endParaRPr>
          </a:p>
          <a:p>
            <a:r>
              <a:rPr lang="nb-NO" b="1" dirty="0"/>
              <a:t>Refleksjon til slutt: Hva har vi lært om hverandre som vi ikke visste fra før? </a:t>
            </a:r>
            <a:endParaRPr lang="nb-NO" b="1" dirty="0"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3883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Finn din make </a:t>
            </a:r>
            <a:endParaRPr lang="nb-NO"/>
          </a:p>
          <a:p>
            <a:r>
              <a:rPr lang="en-US" i="1" err="1"/>
              <a:t>Formål</a:t>
            </a:r>
            <a:r>
              <a:rPr lang="en-US" i="1"/>
              <a:t>: </a:t>
            </a:r>
            <a:r>
              <a:rPr lang="en-US" err="1"/>
              <a:t>Kreativitet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av </a:t>
            </a:r>
            <a:r>
              <a:rPr lang="en-US" err="1"/>
              <a:t>komfortsonen</a:t>
            </a:r>
            <a:r>
              <a:rPr lang="en-US"/>
              <a:t>, by </a:t>
            </a:r>
            <a:r>
              <a:rPr lang="en-US" err="1"/>
              <a:t>på</a:t>
            </a:r>
            <a:r>
              <a:rPr lang="en-US"/>
              <a:t> seg </a:t>
            </a:r>
            <a:r>
              <a:rPr lang="en-US" err="1"/>
              <a:t>selv</a:t>
            </a:r>
            <a:r>
              <a:rPr lang="en-US"/>
              <a:t>, latter </a:t>
            </a:r>
            <a:endParaRPr lang="nb-NO"/>
          </a:p>
          <a:p>
            <a:r>
              <a:rPr lang="en-US" i="1" err="1"/>
              <a:t>Utstyr</a:t>
            </a:r>
            <a:r>
              <a:rPr lang="en-US" i="1"/>
              <a:t>: </a:t>
            </a:r>
            <a:r>
              <a:rPr lang="en-US" err="1"/>
              <a:t>Kort</a:t>
            </a:r>
            <a:r>
              <a:rPr lang="en-US"/>
              <a:t> med </a:t>
            </a:r>
            <a:r>
              <a:rPr lang="en-US" err="1"/>
              <a:t>dyrenavn</a:t>
            </a:r>
            <a:r>
              <a:rPr lang="en-US"/>
              <a:t> </a:t>
            </a:r>
            <a:r>
              <a:rPr lang="en-US" err="1"/>
              <a:t>påskrevet</a:t>
            </a:r>
            <a:r>
              <a:rPr lang="en-US"/>
              <a:t>, to av </a:t>
            </a:r>
            <a:r>
              <a:rPr lang="en-US" err="1"/>
              <a:t>hver</a:t>
            </a:r>
            <a:r>
              <a:rPr lang="en-US"/>
              <a:t> </a:t>
            </a:r>
            <a:endParaRPr lang="nb-NO"/>
          </a:p>
          <a:p>
            <a:r>
              <a:rPr lang="en-US" i="1" err="1"/>
              <a:t>Beskrivelse</a:t>
            </a:r>
            <a:r>
              <a:rPr lang="en-US" i="1"/>
              <a:t>: </a:t>
            </a:r>
            <a:r>
              <a:rPr lang="en-US"/>
              <a:t>Bland </a:t>
            </a:r>
            <a:r>
              <a:rPr lang="en-US" err="1"/>
              <a:t>kortene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del dem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.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skjul</a:t>
            </a:r>
            <a:r>
              <a:rPr lang="en-US"/>
              <a:t> lese </a:t>
            </a:r>
            <a:r>
              <a:rPr lang="en-US" err="1"/>
              <a:t>hvert</a:t>
            </a:r>
            <a:r>
              <a:rPr lang="en-US"/>
              <a:t> </a:t>
            </a:r>
            <a:r>
              <a:rPr lang="en-US" err="1"/>
              <a:t>sitt</a:t>
            </a:r>
            <a:r>
              <a:rPr lang="en-US"/>
              <a:t> </a:t>
            </a:r>
            <a:r>
              <a:rPr lang="en-US" err="1"/>
              <a:t>kort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noen</a:t>
            </a:r>
            <a:r>
              <a:rPr lang="en-US"/>
              <a:t> </a:t>
            </a:r>
            <a:r>
              <a:rPr lang="en-US" err="1"/>
              <a:t>hvilket</a:t>
            </a:r>
            <a:r>
              <a:rPr lang="en-US"/>
              <a:t> </a:t>
            </a:r>
            <a:r>
              <a:rPr lang="en-US" err="1"/>
              <a:t>dyr</a:t>
            </a:r>
            <a:r>
              <a:rPr lang="en-US"/>
              <a:t> de </a:t>
            </a:r>
            <a:r>
              <a:rPr lang="en-US" err="1"/>
              <a:t>fikk</a:t>
            </a:r>
            <a:r>
              <a:rPr lang="en-US"/>
              <a:t>. </a:t>
            </a:r>
            <a:r>
              <a:rPr lang="en-US" err="1"/>
              <a:t>Kortene</a:t>
            </a:r>
            <a:r>
              <a:rPr lang="en-US"/>
              <a:t> </a:t>
            </a:r>
            <a:r>
              <a:rPr lang="en-US" err="1"/>
              <a:t>samles</a:t>
            </a:r>
            <a:r>
              <a:rPr lang="en-US"/>
              <a:t> inn </a:t>
            </a:r>
            <a:r>
              <a:rPr lang="en-US" err="1"/>
              <a:t>igjen</a:t>
            </a:r>
            <a:r>
              <a:rPr lang="en-US"/>
              <a:t>. </a:t>
            </a:r>
            <a:r>
              <a:rPr lang="en-US" err="1"/>
              <a:t>Forklar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at </a:t>
            </a:r>
            <a:r>
              <a:rPr lang="en-US" err="1"/>
              <a:t>på</a:t>
            </a:r>
            <a:r>
              <a:rPr lang="en-US"/>
              <a:t> signal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hjelp</a:t>
            </a:r>
            <a:r>
              <a:rPr lang="en-US"/>
              <a:t> av </a:t>
            </a:r>
            <a:r>
              <a:rPr lang="en-US" err="1"/>
              <a:t>lyd</a:t>
            </a:r>
            <a:r>
              <a:rPr lang="en-US"/>
              <a:t>, </a:t>
            </a:r>
            <a:r>
              <a:rPr lang="en-US" err="1"/>
              <a:t>bevegelser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fysiske</a:t>
            </a:r>
            <a:r>
              <a:rPr lang="en-US"/>
              <a:t> </a:t>
            </a:r>
            <a:r>
              <a:rPr lang="en-US" err="1"/>
              <a:t>kjennetegn</a:t>
            </a:r>
            <a:r>
              <a:rPr lang="en-US"/>
              <a:t>, vise </a:t>
            </a:r>
            <a:r>
              <a:rPr lang="en-US" err="1"/>
              <a:t>hva</a:t>
            </a:r>
            <a:r>
              <a:rPr lang="en-US"/>
              <a:t> slags </a:t>
            </a:r>
            <a:r>
              <a:rPr lang="en-US" err="1"/>
              <a:t>dyr</a:t>
            </a:r>
            <a:r>
              <a:rPr lang="en-US"/>
              <a:t> de er. De </a:t>
            </a:r>
            <a:r>
              <a:rPr lang="en-US" err="1"/>
              <a:t>kan</a:t>
            </a:r>
            <a:r>
              <a:rPr lang="en-US"/>
              <a:t> ule, </a:t>
            </a:r>
            <a:r>
              <a:rPr lang="en-US" err="1"/>
              <a:t>vrinske</a:t>
            </a:r>
            <a:r>
              <a:rPr lang="en-US"/>
              <a:t>, </a:t>
            </a:r>
            <a:r>
              <a:rPr lang="en-US" err="1"/>
              <a:t>brøle</a:t>
            </a:r>
            <a:r>
              <a:rPr lang="en-US"/>
              <a:t>, </a:t>
            </a:r>
            <a:r>
              <a:rPr lang="en-US" err="1"/>
              <a:t>plystre</a:t>
            </a:r>
            <a:r>
              <a:rPr lang="en-US"/>
              <a:t>, </a:t>
            </a:r>
            <a:r>
              <a:rPr lang="en-US" err="1"/>
              <a:t>bruke</a:t>
            </a:r>
            <a:r>
              <a:rPr lang="en-US"/>
              <a:t> </a:t>
            </a:r>
            <a:r>
              <a:rPr lang="en-US" err="1"/>
              <a:t>armene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snabel</a:t>
            </a:r>
            <a:r>
              <a:rPr lang="en-US"/>
              <a:t>, </a:t>
            </a:r>
            <a:r>
              <a:rPr lang="en-US" err="1"/>
              <a:t>lage</a:t>
            </a:r>
            <a:r>
              <a:rPr lang="en-US"/>
              <a:t> </a:t>
            </a:r>
            <a:r>
              <a:rPr lang="en-US" err="1"/>
              <a:t>vinger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nebb</a:t>
            </a:r>
            <a:r>
              <a:rPr lang="en-US"/>
              <a:t>, </a:t>
            </a:r>
            <a:r>
              <a:rPr lang="en-US" err="1"/>
              <a:t>krabbe</a:t>
            </a:r>
            <a:r>
              <a:rPr lang="en-US"/>
              <a:t>, </a:t>
            </a:r>
            <a:r>
              <a:rPr lang="en-US" err="1"/>
              <a:t>hoppe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vise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positur</a:t>
            </a:r>
            <a:r>
              <a:rPr lang="en-US"/>
              <a:t>. Her er det </a:t>
            </a:r>
            <a:r>
              <a:rPr lang="en-US" err="1"/>
              <a:t>fritt</a:t>
            </a:r>
            <a:r>
              <a:rPr lang="en-US"/>
              <a:t> </a:t>
            </a:r>
            <a:r>
              <a:rPr lang="en-US" err="1"/>
              <a:t>frem</a:t>
            </a:r>
            <a:r>
              <a:rPr lang="en-US"/>
              <a:t> å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kreativ</a:t>
            </a:r>
            <a:r>
              <a:rPr lang="en-US"/>
              <a:t>. Det </a:t>
            </a:r>
            <a:r>
              <a:rPr lang="en-US" err="1"/>
              <a:t>eneste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er </a:t>
            </a:r>
            <a:r>
              <a:rPr lang="en-US" err="1"/>
              <a:t>lov</a:t>
            </a:r>
            <a:r>
              <a:rPr lang="en-US"/>
              <a:t> er å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hvilket</a:t>
            </a:r>
            <a:r>
              <a:rPr lang="en-US"/>
              <a:t> </a:t>
            </a:r>
            <a:r>
              <a:rPr lang="en-US" err="1"/>
              <a:t>dyr</a:t>
            </a:r>
            <a:r>
              <a:rPr lang="en-US"/>
              <a:t> man er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hjelp</a:t>
            </a:r>
            <a:r>
              <a:rPr lang="en-US"/>
              <a:t> av ord.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finne</a:t>
            </a:r>
            <a:r>
              <a:rPr lang="en-US"/>
              <a:t> sin make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flokken</a:t>
            </a:r>
            <a:r>
              <a:rPr lang="en-US"/>
              <a:t> av alle </a:t>
            </a:r>
            <a:r>
              <a:rPr lang="en-US" err="1"/>
              <a:t>dyrene</a:t>
            </a:r>
            <a:r>
              <a:rPr lang="en-US"/>
              <a:t>. La </a:t>
            </a:r>
            <a:r>
              <a:rPr lang="en-US" err="1"/>
              <a:t>jakten</a:t>
            </a:r>
            <a:r>
              <a:rPr lang="en-US"/>
              <a:t> </a:t>
            </a:r>
            <a:r>
              <a:rPr lang="en-US" err="1"/>
              <a:t>begynne</a:t>
            </a:r>
            <a:r>
              <a:rPr lang="en-US"/>
              <a:t>! </a:t>
            </a:r>
            <a:r>
              <a:rPr lang="en-US" err="1"/>
              <a:t>Når</a:t>
            </a:r>
            <a:r>
              <a:rPr lang="en-US"/>
              <a:t> alle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funnet</a:t>
            </a:r>
            <a:r>
              <a:rPr lang="en-US"/>
              <a:t> sin make,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kortene</a:t>
            </a:r>
            <a:r>
              <a:rPr lang="en-US"/>
              <a:t> deles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nytt</a:t>
            </a:r>
            <a:r>
              <a:rPr lang="en-US"/>
              <a:t>, for </a:t>
            </a:r>
            <a:r>
              <a:rPr lang="en-US" err="1"/>
              <a:t>deretter</a:t>
            </a:r>
            <a:r>
              <a:rPr lang="en-US"/>
              <a:t> å </a:t>
            </a:r>
            <a:r>
              <a:rPr lang="en-US" err="1"/>
              <a:t>starte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ny</a:t>
            </a:r>
            <a:r>
              <a:rPr lang="en-US"/>
              <a:t> </a:t>
            </a:r>
            <a:r>
              <a:rPr lang="en-US" err="1"/>
              <a:t>jakt</a:t>
            </a:r>
            <a:r>
              <a:rPr lang="en-US"/>
              <a:t>. Man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også</a:t>
            </a:r>
            <a:r>
              <a:rPr lang="en-US"/>
              <a:t> be </a:t>
            </a:r>
            <a:r>
              <a:rPr lang="en-US" err="1"/>
              <a:t>hvert</a:t>
            </a:r>
            <a:r>
              <a:rPr lang="en-US"/>
              <a:t> </a:t>
            </a:r>
            <a:r>
              <a:rPr lang="en-US" err="1"/>
              <a:t>dyrepar</a:t>
            </a:r>
            <a:r>
              <a:rPr lang="en-US"/>
              <a:t> </a:t>
            </a:r>
            <a:r>
              <a:rPr lang="en-US" err="1"/>
              <a:t>presentere</a:t>
            </a:r>
            <a:r>
              <a:rPr lang="en-US"/>
              <a:t> seg for de </a:t>
            </a:r>
            <a:r>
              <a:rPr lang="en-US" err="1"/>
              <a:t>andre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be dem vise </a:t>
            </a:r>
            <a:r>
              <a:rPr lang="en-US" err="1"/>
              <a:t>hvordan</a:t>
            </a:r>
            <a:r>
              <a:rPr lang="en-US"/>
              <a:t> de </a:t>
            </a:r>
            <a:r>
              <a:rPr lang="en-US" err="1"/>
              <a:t>fant</a:t>
            </a:r>
            <a:r>
              <a:rPr lang="en-US"/>
              <a:t> </a:t>
            </a:r>
            <a:r>
              <a:rPr lang="en-US" err="1"/>
              <a:t>hverandre</a:t>
            </a:r>
            <a:r>
              <a:rPr lang="en-US"/>
              <a:t>.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C39-32DF-421D-8EE2-4FB98AEC09A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259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r>
              <a:rPr lang="nb-NO">
                <a:cs typeface="Calibri" panose="020F0502020204030204"/>
              </a:rPr>
              <a:t>Vi setter oss i ringen og oppsummerer sammen.</a:t>
            </a:r>
          </a:p>
          <a:p>
            <a:r>
              <a:rPr lang="nb-NO">
                <a:cs typeface="Calibri" panose="020F0502020204030204"/>
              </a:rPr>
              <a:t>Prosess: Sende en ball e.l. rundt i ringen. Alle får ordet etter tur. Elevene sier en ting hver. Det er helt fint å si det samme som de andre, eller noe annet. Vi tar et spørsmål av </a:t>
            </a:r>
            <a:r>
              <a:rPr lang="nb-NO" err="1">
                <a:cs typeface="Calibri" panose="020F0502020204030204"/>
              </a:rPr>
              <a:t>gangen</a:t>
            </a:r>
            <a:r>
              <a:rPr lang="nb-NO">
                <a:cs typeface="Calibri" panose="020F0502020204030204"/>
              </a:rPr>
              <a:t>. Vi bytter spørsmål underveis, f. eks når 5-6 elever har svart.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9072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8431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4195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091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7943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  <p:sldLayoutId id="2147483744" r:id="rId6"/>
    <p:sldLayoutId id="2147483745" r:id="rId7"/>
    <p:sldLayoutId id="2147483747" r:id="rId8"/>
    <p:sldLayoutId id="2147483748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okommune.sharepoint.com/sites/OPVRobustebarn-prosjekt/_layouts/15/stream.aspx?id=%2Fsites%2FOPVRobustebarn%2Dprosjekt%2FShared%20Documents%2FGeneral%2FMusikkvideo%2FWaterloo%2Emp4&amp;referrer=StreamWebApp%2EWeb&amp;referrerScenario=AddressBarCopied%2Eview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a30H1t0EqU0?feature=oembed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 dirty="0">
                <a:solidFill>
                  <a:srgbClr val="009999"/>
                </a:solidFill>
                <a:latin typeface="Georgia"/>
                <a:cs typeface="Calibri Light"/>
              </a:rPr>
              <a:t>Mangfold 6. trinn</a:t>
            </a:r>
            <a:endParaRPr lang="nb-NO" dirty="0">
              <a:solidFill>
                <a:srgbClr val="009999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25B4-132F-5B78-40B1-87C4F27F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26A85-1A50-0BCA-891D-10EB0BB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79" y="1779533"/>
            <a:ext cx="8429299" cy="2852737"/>
          </a:xfrm>
        </p:spPr>
        <p:txBody>
          <a:bodyPr/>
          <a:lstStyle/>
          <a:p>
            <a:br>
              <a:rPr lang="nb-NO" b="0">
                <a:latin typeface="Georgia"/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4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5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b="0">
                <a:solidFill>
                  <a:srgbClr val="1DB4AE"/>
                </a:solidFill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r>
              <a:rPr lang="nb-NO" b="0">
                <a:latin typeface="Georgia"/>
              </a:rPr>
              <a:t> </a:t>
            </a:r>
            <a:br>
              <a:rPr lang="nb-NO" sz="2800"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5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steøvelse - Sprayboksen-j77suiswsr">
            <a:hlinkClick r:id="" action="ppaction://media"/>
            <a:extLst>
              <a:ext uri="{FF2B5EF4-FFF2-40B4-BE49-F238E27FC236}">
                <a16:creationId xmlns:a16="http://schemas.microsoft.com/office/drawing/2014/main" id="{215EC955-618D-78D6-6C6A-9DE144F174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edia på Internett 2" title="Zmekk - Flere kulturer i Norge / Norsk">
            <a:hlinkClick r:id="" action="ppaction://media"/>
            <a:extLst>
              <a:ext uri="{FF2B5EF4-FFF2-40B4-BE49-F238E27FC236}">
                <a16:creationId xmlns:a16="http://schemas.microsoft.com/office/drawing/2014/main" id="{C143328F-E9C6-A76F-A410-7C3F89FB74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8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8A2547-70F4-6582-A916-14E7F51E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365125"/>
            <a:ext cx="10993437" cy="1988608"/>
          </a:xfrm>
        </p:spPr>
        <p:txBody>
          <a:bodyPr/>
          <a:lstStyle/>
          <a:p>
            <a:pPr algn="ctr"/>
            <a:r>
              <a:rPr lang="nb-NO" sz="6000" b="0">
                <a:solidFill>
                  <a:srgbClr val="009999"/>
                </a:solidFill>
                <a:latin typeface="Georgia"/>
              </a:rPr>
              <a:t>CL : Par på tid - i ringen</a:t>
            </a:r>
            <a:br>
              <a:rPr lang="nb-NO" sz="6000" b="0">
                <a:solidFill>
                  <a:srgbClr val="009999"/>
                </a:solidFill>
                <a:latin typeface="Georgia"/>
              </a:rPr>
            </a:br>
            <a:endParaRPr lang="nb-NO" sz="6000" b="0">
              <a:solidFill>
                <a:srgbClr val="009999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1F4555-4C5C-6D1E-33E6-1D6618495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8550" y="1685040"/>
            <a:ext cx="8774899" cy="4379233"/>
          </a:xfrm>
        </p:spPr>
      </p:pic>
    </p:spTree>
    <p:extLst>
      <p:ext uri="{BB962C8B-B14F-4D97-AF65-F5344CB8AC3E}">
        <p14:creationId xmlns:p14="http://schemas.microsoft.com/office/powerpoint/2010/main" val="304584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E5E4CC00-B46C-9CB9-8577-39E790D6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</p:spPr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</a:rPr>
              <a:t>Alt vi deler</a:t>
            </a:r>
          </a:p>
        </p:txBody>
      </p:sp>
    </p:spTree>
    <p:extLst>
      <p:ext uri="{BB962C8B-B14F-4D97-AF65-F5344CB8AC3E}">
        <p14:creationId xmlns:p14="http://schemas.microsoft.com/office/powerpoint/2010/main" val="253805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C362D-509D-9070-9E40-C36F63E4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nb-NO">
                <a:solidFill>
                  <a:srgbClr val="009999"/>
                </a:solidFill>
                <a:latin typeface="Georgia"/>
                <a:cs typeface="Calibri Light"/>
              </a:rPr>
            </a:br>
            <a:r>
              <a:rPr lang="nb-NO">
                <a:solidFill>
                  <a:srgbClr val="009999"/>
                </a:solidFill>
                <a:latin typeface="Georgia"/>
                <a:cs typeface="Calibri Light"/>
              </a:rPr>
              <a:t>Vi leker!</a:t>
            </a:r>
            <a:br>
              <a:rPr lang="nb-NO">
                <a:latin typeface="Georgia"/>
                <a:cs typeface="Calibri Light"/>
              </a:rPr>
            </a:br>
            <a:br>
              <a:rPr lang="nb-NO">
                <a:latin typeface="Georgia"/>
                <a:cs typeface="Calibri Light"/>
              </a:rPr>
            </a:br>
            <a:r>
              <a:rPr lang="nb-NO" sz="4000">
                <a:solidFill>
                  <a:srgbClr val="009999"/>
                </a:solidFill>
                <a:latin typeface="Georgia"/>
                <a:cs typeface="Calibri Light"/>
              </a:rPr>
              <a:t>Finn din make</a:t>
            </a:r>
          </a:p>
        </p:txBody>
      </p:sp>
    </p:spTree>
    <p:extLst>
      <p:ext uri="{BB962C8B-B14F-4D97-AF65-F5344CB8AC3E}">
        <p14:creationId xmlns:p14="http://schemas.microsoft.com/office/powerpoint/2010/main" val="264915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365125"/>
            <a:ext cx="11310778" cy="1325563"/>
          </a:xfrm>
        </p:spPr>
        <p:txBody>
          <a:bodyPr lIns="91440" tIns="45720" rIns="91440" bIns="45720" anchor="t"/>
          <a:lstStyle/>
          <a:p>
            <a:br>
              <a:rPr lang="nb-NO"/>
            </a:br>
            <a:r>
              <a:rPr lang="nb-NO">
                <a:solidFill>
                  <a:srgbClr val="1DB4AE"/>
                </a:solidFill>
                <a:latin typeface="Georgia"/>
              </a:rPr>
              <a:t> </a:t>
            </a:r>
            <a:r>
              <a:rPr lang="nb-NO" sz="6000" b="0">
                <a:solidFill>
                  <a:srgbClr val="1DB4AE"/>
                </a:solidFill>
                <a:latin typeface="Georgia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3926" y="2122488"/>
            <a:ext cx="5748894" cy="38062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kan vi øve på?</a:t>
            </a:r>
          </a:p>
          <a:p>
            <a:pPr lvl="2"/>
            <a:endParaRPr lang="nb-NO" sz="4000">
              <a:solidFill>
                <a:srgbClr val="1DB4AE"/>
              </a:solidFill>
              <a:latin typeface="Georgia"/>
              <a:ea typeface="+mn-lt"/>
              <a:cs typeface="+mn-lt"/>
            </a:endParaRP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ppt/theme/themeOverride2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6" ma:contentTypeDescription="Create a new document." ma:contentTypeScope="" ma:versionID="783647a80f22e87b0efb0416de826df2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47bc7a35b7bf179a766a3910708f1c6e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9ED5F0-CFFA-4AC8-9C41-9301FDC4AE56}">
  <ds:schemaRefs>
    <ds:schemaRef ds:uri="ee598b89-8811-470d-ad8e-f3a66432fe16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8da453c-6e37-4915-9292-e90fa68e84a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2E805C-EC79-4080-8947-66D1F1C7ACD7}"/>
</file>

<file path=customXml/itemProps3.xml><?xml version="1.0" encoding="utf-8"?>
<ds:datastoreItem xmlns:ds="http://schemas.openxmlformats.org/officeDocument/2006/customXml" ds:itemID="{4D1C4714-EBEE-46B1-A94C-B950790E17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45</TotalTime>
  <Words>929</Words>
  <Application>Microsoft Office PowerPoint</Application>
  <PresentationFormat>Widescreen</PresentationFormat>
  <Paragraphs>69</Paragraphs>
  <Slides>9</Slides>
  <Notes>7</Notes>
  <HiddenSlides>0</HiddenSlides>
  <MMClips>2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Symbol</vt:lpstr>
      <vt:lpstr>4_Office-tema</vt:lpstr>
      <vt:lpstr>Egendefinert utforming</vt:lpstr>
      <vt:lpstr>5_Office-tema</vt:lpstr>
      <vt:lpstr>3_Office-tema</vt:lpstr>
      <vt:lpstr>6_Office-tema</vt:lpstr>
      <vt:lpstr>Mangfold 6. trinn</vt:lpstr>
      <vt:lpstr>   Inngangsmusikk  </vt:lpstr>
      <vt:lpstr>PowerPoint-presentasjon</vt:lpstr>
      <vt:lpstr>PowerPoint-presentasjon</vt:lpstr>
      <vt:lpstr>CL : Par på tid - i ringen </vt:lpstr>
      <vt:lpstr>Alt vi deler</vt:lpstr>
      <vt:lpstr> Vi leker!  Finn din make</vt:lpstr>
      <vt:lpstr> 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29</cp:revision>
  <dcterms:created xsi:type="dcterms:W3CDTF">2023-01-27T13:13:49Z</dcterms:created>
  <dcterms:modified xsi:type="dcterms:W3CDTF">2026-01-19T11:56:15Z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