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5"/>
  </p:notesMasterIdLst>
  <p:sldIdLst>
    <p:sldId id="261" r:id="rId5"/>
    <p:sldId id="278" r:id="rId6"/>
    <p:sldId id="279" r:id="rId7"/>
    <p:sldId id="286" r:id="rId8"/>
    <p:sldId id="285" r:id="rId9"/>
    <p:sldId id="284" r:id="rId10"/>
    <p:sldId id="283" r:id="rId11"/>
    <p:sldId id="287" r:id="rId12"/>
    <p:sldId id="290" r:id="rId13"/>
    <p:sldId id="291" r:id="rId14"/>
    <p:sldId id="292" r:id="rId15"/>
    <p:sldId id="288" r:id="rId16"/>
    <p:sldId id="268" r:id="rId17"/>
    <p:sldId id="264" r:id="rId18"/>
    <p:sldId id="293" r:id="rId19"/>
    <p:sldId id="272" r:id="rId20"/>
    <p:sldId id="277" r:id="rId21"/>
    <p:sldId id="265" r:id="rId22"/>
    <p:sldId id="275" r:id="rId23"/>
    <p:sldId id="289"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2355" autoAdjust="0"/>
  </p:normalViewPr>
  <p:slideViewPr>
    <p:cSldViewPr snapToGrid="0" snapToObjects="1">
      <p:cViewPr>
        <p:scale>
          <a:sx n="66" d="100"/>
          <a:sy n="66" d="100"/>
        </p:scale>
        <p:origin x="-384" y="10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0325-5DB0-F94A-91E6-4EFF918EB4AC}" type="datetimeFigureOut">
              <a:rPr lang="nn-NO" smtClean="0"/>
              <a:pPr/>
              <a:t>30.07.2020</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0138F-A87A-8A4E-BE6B-3B21D384FC6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Hva er følelser? Hvorfor har vi følelser?</a:t>
            </a:r>
            <a:r>
              <a:rPr lang="nb-NO" sz="1200" kern="1200" dirty="0" smtClean="0">
                <a:solidFill>
                  <a:schemeClr val="tx1"/>
                </a:solidFill>
                <a:effectLst/>
                <a:latin typeface="+mn-lt"/>
                <a:ea typeface="+mn-ea"/>
                <a:cs typeface="+mn-cs"/>
              </a:rPr>
              <a:t> Følelser er instinkter, men de er også mer enn det. De er vårt viktigste signalsystem. Følelsene oppfatter og tolker kompleks informasjon. Magefølelse kaller vi det, når vi vet hva vi bør gjøre, uten at vi helt vet eksakt hvorfor. Dyr har også følelser, men mennesker skiller seg fra dyr på den måten at vi kan </a:t>
            </a:r>
            <a:r>
              <a:rPr lang="nb-NO" sz="1200" i="1" kern="1200" dirty="0" smtClean="0">
                <a:solidFill>
                  <a:schemeClr val="tx1"/>
                </a:solidFill>
                <a:effectLst/>
                <a:latin typeface="+mn-lt"/>
                <a:ea typeface="+mn-ea"/>
                <a:cs typeface="+mn-cs"/>
              </a:rPr>
              <a:t>snakke </a:t>
            </a:r>
            <a:r>
              <a:rPr lang="nb-NO" sz="1200" kern="1200" dirty="0" smtClean="0">
                <a:solidFill>
                  <a:schemeClr val="tx1"/>
                </a:solidFill>
                <a:effectLst/>
                <a:latin typeface="+mn-lt"/>
                <a:ea typeface="+mn-ea"/>
                <a:cs typeface="+mn-cs"/>
              </a:rPr>
              <a:t>om følelser. Slik kan vi forstå mer enn dyr.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a:t>
            </a:fld>
            <a:endParaRPr lang="nn-NO"/>
          </a:p>
        </p:txBody>
      </p:sp>
    </p:spTree>
    <p:extLst>
      <p:ext uri="{BB962C8B-B14F-4D97-AF65-F5344CB8AC3E}">
        <p14:creationId xmlns:p14="http://schemas.microsoft.com/office/powerpoint/2010/main" val="135184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Følelsene våre er ofte negative. Vi har flere negative følelser enn positive. </a:t>
            </a:r>
            <a:r>
              <a:rPr lang="nb-NO" sz="1200" kern="1200" dirty="0" smtClean="0">
                <a:solidFill>
                  <a:schemeClr val="tx1"/>
                </a:solidFill>
                <a:effectLst/>
                <a:latin typeface="+mn-lt"/>
                <a:ea typeface="+mn-ea"/>
                <a:cs typeface="+mn-cs"/>
              </a:rPr>
              <a:t>Det er ikke så rart, for i steinalderen var det mange farer. Den gang var det viktigere å være redd eller bekymret enn glad, for å sikre overlevelse.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extLst>
      <p:ext uri="{BB962C8B-B14F-4D97-AF65-F5344CB8AC3E}">
        <p14:creationId xmlns:p14="http://schemas.microsoft.com/office/powerpoint/2010/main" val="12914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Følelser er smittsomme. </a:t>
            </a:r>
            <a:r>
              <a:rPr lang="nb-NO" sz="1200" kern="1200" dirty="0" smtClean="0">
                <a:solidFill>
                  <a:schemeClr val="tx1"/>
                </a:solidFill>
                <a:effectLst/>
                <a:latin typeface="+mn-lt"/>
                <a:ea typeface="+mn-ea"/>
                <a:cs typeface="+mn-cs"/>
              </a:rPr>
              <a:t>En lærer som har en dårlig dag, kan smitte en hel klasse. Elevene på første rad har oppfattet det dårlige humøret lenge før læreren har åpnet munnen. En sur mamma kan smitte et helt hus og lage dårlig stemning uten at hun vil det. Hvorfor smitter følelser? Hvorfor blir vi så lett berørt av andres følelser?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11</a:t>
            </a:fld>
            <a:endParaRPr lang="nn-NO"/>
          </a:p>
        </p:txBody>
      </p:sp>
    </p:spTree>
    <p:extLst>
      <p:ext uri="{BB962C8B-B14F-4D97-AF65-F5344CB8AC3E}">
        <p14:creationId xmlns:p14="http://schemas.microsoft.com/office/powerpoint/2010/main" val="134811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Svaret er at vi har speil i hjernen.</a:t>
            </a:r>
            <a:r>
              <a:rPr lang="nb-NO" sz="1200" kern="1200" dirty="0" smtClean="0">
                <a:solidFill>
                  <a:schemeClr val="tx1"/>
                </a:solidFill>
                <a:effectLst/>
                <a:latin typeface="+mn-lt"/>
                <a:ea typeface="+mn-ea"/>
                <a:cs typeface="+mn-cs"/>
              </a:rPr>
              <a:t> Hjernen hermer det som er rundt. Speilene i hjernen kan forklare hvorfor gjesping smitter så lett. Det er en forbindelse mellom speilnevronene og motorikken i kroppen vår. </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12</a:t>
            </a:fld>
            <a:endParaRPr lang="nn-NO"/>
          </a:p>
        </p:txBody>
      </p:sp>
    </p:spTree>
    <p:extLst>
      <p:ext uri="{BB962C8B-B14F-4D97-AF65-F5344CB8AC3E}">
        <p14:creationId xmlns:p14="http://schemas.microsoft.com/office/powerpoint/2010/main" val="192744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Speilnevronene prøver å kopiere ansiktsuttrykk,</a:t>
            </a:r>
            <a:r>
              <a:rPr lang="nb-NO" sz="1200" kern="1200" dirty="0" smtClean="0">
                <a:solidFill>
                  <a:schemeClr val="tx1"/>
                </a:solidFill>
                <a:effectLst/>
                <a:latin typeface="+mn-lt"/>
                <a:ea typeface="+mn-ea"/>
                <a:cs typeface="+mn-cs"/>
              </a:rPr>
              <a:t> tonefall, kroppsspråk, og sette i gang lignende reaksjoner inni oss. Derfor kan vi kjenne oss glade når en person smiler til oss, og selv begynne smile tilbake, nesten automatisk. Det gjør oss lett påvirkelige. Om vi skal klare å unngå å bli smittet av andres dårlige humør, må vi aktivt jobbe for det. Det krever faktisk en bevisst innsats.</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13</a:t>
            </a:fld>
            <a:endParaRPr lang="nn-NO"/>
          </a:p>
        </p:txBody>
      </p:sp>
    </p:spTree>
    <p:extLst>
      <p:ext uri="{BB962C8B-B14F-4D97-AF65-F5344CB8AC3E}">
        <p14:creationId xmlns:p14="http://schemas.microsoft.com/office/powerpoint/2010/main" val="212965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Følelser skifter fort og raskt. </a:t>
            </a:r>
            <a:r>
              <a:rPr lang="nb-NO" sz="1200" kern="1200" dirty="0" smtClean="0">
                <a:solidFill>
                  <a:schemeClr val="tx1"/>
                </a:solidFill>
                <a:effectLst/>
                <a:latin typeface="+mn-lt"/>
                <a:ea typeface="+mn-ea"/>
                <a:cs typeface="+mn-cs"/>
              </a:rPr>
              <a:t>Det være vanskelig å finne ut hva du føler. Er du sint, eller er du egentlig mest redd, eller kanskje begge deler? Vi kan ha mange forskjellige følelser på en gang. For eksempel 20 % oppgitt, 30 % sint, 10 % redd, 40 % flau?</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14</a:t>
            </a:fld>
            <a:endParaRPr lang="nn-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Filmeksempel: Disney/</a:t>
            </a:r>
            <a:r>
              <a:rPr lang="nb-NO" sz="1200" kern="1200" dirty="0" err="1" smtClean="0">
                <a:solidFill>
                  <a:schemeClr val="tx1"/>
                </a:solidFill>
                <a:effectLst/>
                <a:latin typeface="+mn-lt"/>
                <a:ea typeface="+mn-ea"/>
                <a:cs typeface="+mn-cs"/>
              </a:rPr>
              <a:t>Pixar</a:t>
            </a:r>
            <a:r>
              <a:rPr lang="nb-NO" sz="1200" kern="1200" dirty="0" smtClean="0">
                <a:solidFill>
                  <a:schemeClr val="tx1"/>
                </a:solidFill>
                <a:effectLst/>
                <a:latin typeface="+mn-lt"/>
                <a:ea typeface="+mn-ea"/>
                <a:cs typeface="+mn-cs"/>
              </a:rPr>
              <a:t> ”Inside </a:t>
            </a:r>
            <a:r>
              <a:rPr lang="nb-NO" sz="1200" kern="1200" dirty="0" err="1" smtClean="0">
                <a:solidFill>
                  <a:schemeClr val="tx1"/>
                </a:solidFill>
                <a:effectLst/>
                <a:latin typeface="+mn-lt"/>
                <a:ea typeface="+mn-ea"/>
                <a:cs typeface="+mn-cs"/>
              </a:rPr>
              <a:t>out</a:t>
            </a:r>
            <a:r>
              <a:rPr lang="nb-NO" sz="1200" kern="1200" dirty="0" smtClean="0">
                <a:solidFill>
                  <a:schemeClr val="tx1"/>
                </a:solidFill>
                <a:effectLst/>
                <a:latin typeface="+mn-lt"/>
                <a:ea typeface="+mn-ea"/>
                <a:cs typeface="+mn-cs"/>
              </a:rPr>
              <a:t>” (spor 1) </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smtClean="0">
                <a:solidFill>
                  <a:schemeClr val="tx1"/>
                </a:solidFill>
                <a:effectLst/>
                <a:latin typeface="+mn-lt"/>
                <a:ea typeface="+mn-ea"/>
                <a:cs typeface="+mn-cs"/>
              </a:rPr>
              <a:t>Filmen må kjøpes.</a:t>
            </a:r>
            <a:endParaRPr lang="nb-NO" smtClean="0">
              <a:effectLst/>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15</a:t>
            </a:fld>
            <a:endParaRPr lang="nn-NO"/>
          </a:p>
        </p:txBody>
      </p:sp>
    </p:spTree>
    <p:extLst>
      <p:ext uri="{BB962C8B-B14F-4D97-AF65-F5344CB8AC3E}">
        <p14:creationId xmlns:p14="http://schemas.microsoft.com/office/powerpoint/2010/main" val="46951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Det er lett å misforstå og blande følelser</a:t>
            </a:r>
            <a:r>
              <a:rPr lang="nb-NO" sz="1200" kern="1200" dirty="0" smtClean="0">
                <a:solidFill>
                  <a:schemeClr val="tx1"/>
                </a:solidFill>
                <a:effectLst/>
                <a:latin typeface="+mn-lt"/>
                <a:ea typeface="+mn-ea"/>
                <a:cs typeface="+mn-cs"/>
              </a:rPr>
              <a:t>. Særlig om kvelden. Da kan vi plutselig føle alt er helt håpløst og bli helt fortvilet. Vi kan tro at vi er triste, når vi egentlig er trøtte. Søvn er medisin for følelsessystemet vårt. Neste morgen kan alt se annerledes ut. Da er følelsessystemet ny-ladet og oppfrisket.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16</a:t>
            </a:fld>
            <a:endParaRPr lang="nn-NO"/>
          </a:p>
        </p:txBody>
      </p:sp>
    </p:spTree>
    <p:extLst>
      <p:ext uri="{BB962C8B-B14F-4D97-AF65-F5344CB8AC3E}">
        <p14:creationId xmlns:p14="http://schemas.microsoft.com/office/powerpoint/2010/main" val="94186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Noen følelser kan være vanskelige å godta.</a:t>
            </a:r>
            <a:r>
              <a:rPr lang="nb-NO" sz="1200" kern="1200" dirty="0" smtClean="0">
                <a:solidFill>
                  <a:schemeClr val="tx1"/>
                </a:solidFill>
                <a:effectLst/>
                <a:latin typeface="+mn-lt"/>
                <a:ea typeface="+mn-ea"/>
                <a:cs typeface="+mn-cs"/>
              </a:rPr>
              <a:t> Det kan være kjipt å innrømme at du er redd eller misunnelig. Følelser kan gi ekte smerter i kroppen, som kraftig vondt i magen. Men smertestillende vil ikke virke særlig bra, fordi årsaken er jo en følelse.</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17</a:t>
            </a:fld>
            <a:endParaRPr lang="nn-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smtClean="0">
                <a:solidFill>
                  <a:schemeClr val="tx1"/>
                </a:solidFill>
                <a:effectLst/>
                <a:latin typeface="+mn-lt"/>
                <a:ea typeface="+mn-ea"/>
                <a:cs typeface="+mn-cs"/>
              </a:rPr>
              <a:t>Hvordan kan vi reparere følelser</a:t>
            </a:r>
            <a:r>
              <a:rPr lang="nb-NO" sz="1200" kern="1200" dirty="0" smtClean="0">
                <a:solidFill>
                  <a:schemeClr val="tx1"/>
                </a:solidFill>
                <a:effectLst/>
                <a:latin typeface="+mn-lt"/>
                <a:ea typeface="+mn-ea"/>
                <a:cs typeface="+mn-cs"/>
              </a:rPr>
              <a:t>? Med - følelse, ikke med plaster eller medisin. </a:t>
            </a:r>
            <a:r>
              <a:rPr lang="nb-NO" sz="1200" i="1" kern="1200" dirty="0" smtClean="0">
                <a:solidFill>
                  <a:schemeClr val="tx1"/>
                </a:solidFill>
                <a:effectLst/>
                <a:latin typeface="+mn-lt"/>
                <a:ea typeface="+mn-ea"/>
                <a:cs typeface="+mn-cs"/>
              </a:rPr>
              <a:t>Medfølelse.</a:t>
            </a:r>
            <a:r>
              <a:rPr lang="nb-NO" sz="1200" kern="1200" dirty="0" smtClean="0">
                <a:solidFill>
                  <a:schemeClr val="tx1"/>
                </a:solidFill>
                <a:effectLst/>
                <a:latin typeface="+mn-lt"/>
                <a:ea typeface="+mn-ea"/>
                <a:cs typeface="+mn-cs"/>
              </a:rPr>
              <a:t> Mange trøster feil. Trøste med følelser er det som hjelper de fleste. </a:t>
            </a:r>
          </a:p>
          <a:p>
            <a:r>
              <a:rPr lang="nb-NO" sz="1200" kern="1200" dirty="0" smtClean="0">
                <a:solidFill>
                  <a:schemeClr val="tx1"/>
                </a:solidFill>
                <a:effectLst/>
                <a:latin typeface="+mn-lt"/>
                <a:ea typeface="+mn-ea"/>
                <a:cs typeface="+mn-cs"/>
              </a:rPr>
              <a:t> </a:t>
            </a:r>
          </a:p>
          <a:p>
            <a:pPr eaLnBrk="1" hangingPunct="1">
              <a:spcBef>
                <a:spcPct val="0"/>
              </a:spcBef>
            </a:pP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18</a:t>
            </a:fld>
            <a:endParaRPr lang="nn-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Tenk på hvordan vi trøster barn</a:t>
            </a:r>
            <a:r>
              <a:rPr lang="nb-NO" sz="1200" kern="1200" dirty="0" smtClean="0">
                <a:solidFill>
                  <a:schemeClr val="tx1"/>
                </a:solidFill>
                <a:effectLst/>
                <a:latin typeface="+mn-lt"/>
                <a:ea typeface="+mn-ea"/>
                <a:cs typeface="+mn-cs"/>
              </a:rPr>
              <a:t>. Det hender vi begynner å kjefte i stedet for å trøste. ”Skjerp deg, det er ingenting  å grine for”. Å overse følelser kan noen ganger være bra, men ikke alltid. Den beste måten å trøste på er å være interessert i den andres følelse: ”Å, har du slått deg på kneet? Få se! Et skikkelig skrubbsår jo! Hvordan skjedde det? Fortell! Kan du vise meg?” Vi mennesker blir så glade når noen er interessert i å høre på oss. Vi føler oss ofte mye bedre. Barn får det plutselig travelt med å komme seg videre i leken. Å bli forstått med følelse hjelper.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19</a:t>
            </a:fld>
            <a:endParaRPr lang="nn-NO"/>
          </a:p>
        </p:txBody>
      </p:sp>
    </p:spTree>
    <p:extLst>
      <p:ext uri="{BB962C8B-B14F-4D97-AF65-F5344CB8AC3E}">
        <p14:creationId xmlns:p14="http://schemas.microsoft.com/office/powerpoint/2010/main" val="31110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smtClean="0">
                <a:solidFill>
                  <a:schemeClr val="tx1"/>
                </a:solidFill>
                <a:effectLst/>
                <a:latin typeface="+mn-lt"/>
                <a:ea typeface="+mn-ea"/>
                <a:cs typeface="+mn-cs"/>
              </a:rPr>
              <a:t>Gjettekonkurranse: </a:t>
            </a:r>
            <a:r>
              <a:rPr lang="nb-NO" sz="1200" kern="1200" dirty="0" smtClean="0">
                <a:solidFill>
                  <a:schemeClr val="tx1"/>
                </a:solidFill>
                <a:effectLst/>
                <a:latin typeface="+mn-lt"/>
                <a:ea typeface="+mn-ea"/>
                <a:cs typeface="+mn-cs"/>
              </a:rPr>
              <a:t>Hvilken følelse er dette?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2</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smtClean="0">
                <a:solidFill>
                  <a:schemeClr val="tx1"/>
                </a:solidFill>
                <a:effectLst/>
                <a:latin typeface="+mn-lt"/>
                <a:ea typeface="+mn-ea"/>
                <a:cs typeface="+mn-cs"/>
              </a:rPr>
              <a:t>Eller dette?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smtClean="0"/>
              <a:t>Eller dette?</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extLst>
      <p:ext uri="{BB962C8B-B14F-4D97-AF65-F5344CB8AC3E}">
        <p14:creationId xmlns:p14="http://schemas.microsoft.com/office/powerpoint/2010/main" val="213042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Nysgjerrighet gir oss energi og motivasjon.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27595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Sinne kan gi adrenalin og mot til å sette tydelige grenser, eller gjøre noe som er vanskelig.</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extLst>
      <p:ext uri="{BB962C8B-B14F-4D97-AF65-F5344CB8AC3E}">
        <p14:creationId xmlns:p14="http://schemas.microsoft.com/office/powerpoint/2010/main" val="53517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smtClean="0">
                <a:solidFill>
                  <a:schemeClr val="tx1"/>
                </a:solidFill>
                <a:effectLst/>
                <a:latin typeface="+mn-lt"/>
                <a:ea typeface="+mn-ea"/>
                <a:cs typeface="+mn-cs"/>
              </a:rPr>
              <a:t>Redsel kan hjelpe oss til å tenke oss om og unngå å gjøre dumme ting.</a:t>
            </a:r>
          </a:p>
          <a:p>
            <a:r>
              <a:rPr lang="nb-NO" sz="1200" b="1" kern="1200" dirty="0" smtClean="0">
                <a:solidFill>
                  <a:schemeClr val="tx1"/>
                </a:solidFill>
                <a:effectLst/>
                <a:latin typeface="+mn-lt"/>
                <a:ea typeface="+mn-ea"/>
                <a:cs typeface="+mn-cs"/>
              </a:rPr>
              <a:t>Vi har de samme følelsene</a:t>
            </a:r>
            <a:r>
              <a:rPr lang="nb-NO" sz="1200" kern="1200" dirty="0" smtClean="0">
                <a:solidFill>
                  <a:schemeClr val="tx1"/>
                </a:solidFill>
                <a:effectLst/>
                <a:latin typeface="+mn-lt"/>
                <a:ea typeface="+mn-ea"/>
                <a:cs typeface="+mn-cs"/>
              </a:rPr>
              <a:t> og ansiktsuttrykkene i alle kulturer. Følelser er derfor et super effektivt kommunikasjonsmiddel. Det er et verdensspråk. Vi kan oppfatte signaler på tvers av store avstander, uten å si et eneste ord.</a:t>
            </a:r>
          </a:p>
          <a:p>
            <a:endParaRPr lang="nn-NO" dirty="0" smtClean="0"/>
          </a:p>
          <a:p>
            <a:r>
              <a:rPr lang="nn-NO" dirty="0" smtClean="0"/>
              <a:t>Alle </a:t>
            </a:r>
            <a:r>
              <a:rPr lang="nn-NO" dirty="0" err="1" smtClean="0"/>
              <a:t>babybildene</a:t>
            </a:r>
            <a:r>
              <a:rPr lang="nn-NO" baseline="0" dirty="0" smtClean="0"/>
              <a:t> er kjøpt </a:t>
            </a:r>
            <a:r>
              <a:rPr lang="nn-NO" baseline="0" dirty="0" err="1" smtClean="0"/>
              <a:t>fra</a:t>
            </a:r>
            <a:r>
              <a:rPr lang="nn-NO" baseline="0" dirty="0" smtClean="0"/>
              <a:t> </a:t>
            </a:r>
            <a:r>
              <a:rPr lang="nn-NO" baseline="0" dirty="0" err="1" smtClean="0"/>
              <a:t>Shutterstock</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7</a:t>
            </a:fld>
            <a:endParaRPr lang="nn-NO"/>
          </a:p>
        </p:txBody>
      </p:sp>
    </p:spTree>
    <p:extLst>
      <p:ext uri="{BB962C8B-B14F-4D97-AF65-F5344CB8AC3E}">
        <p14:creationId xmlns:p14="http://schemas.microsoft.com/office/powerpoint/2010/main" val="116601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Følelsene våre skjønner ofte ting fortere enn hjernen. </a:t>
            </a:r>
            <a:r>
              <a:rPr lang="nb-NO" sz="1200" kern="1200" dirty="0" smtClean="0">
                <a:solidFill>
                  <a:schemeClr val="tx1"/>
                </a:solidFill>
                <a:effectLst/>
                <a:latin typeface="+mn-lt"/>
                <a:ea typeface="+mn-ea"/>
                <a:cs typeface="+mn-cs"/>
              </a:rPr>
              <a:t>Eksempel: Er det greit å sende en slik melding? De fleste av oss reagerer instinktivt og kjenner det i kroppen: En slik mobbemelding er ikke greit å sende. Vi har følelser av en grunn.</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Ingen følelser er feil. Vi tolker følelser i løpet av millisekunder, lenge før hjernen vår har rukket å tenke kloke tanker.</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Derfor er det viktig at vi lytter til følelsene våre. De gjør oss smartere. Men følelsessystemet vårt har også noen ulemper.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extLst>
      <p:ext uri="{BB962C8B-B14F-4D97-AF65-F5344CB8AC3E}">
        <p14:creationId xmlns:p14="http://schemas.microsoft.com/office/powerpoint/2010/main" val="204481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Følelsessystemet vårt kan være overfølsomt. </a:t>
            </a:r>
            <a:r>
              <a:rPr lang="nb-NO" sz="1200" kern="1200" dirty="0" smtClean="0">
                <a:solidFill>
                  <a:schemeClr val="tx1"/>
                </a:solidFill>
                <a:effectLst/>
                <a:latin typeface="+mn-lt"/>
                <a:ea typeface="+mn-ea"/>
                <a:cs typeface="+mn-cs"/>
              </a:rPr>
              <a:t>Det er laget for å reagere kraftig for sikkerhets skyld, i tilfelle noe skulle være farlig. I steinalderen var det bedre å reagere en gang for mye, enn en gang for lite. I vår tid kan det skape problemer for oss. Følelsene kan reagere sterkt, og gi oss hjertebank og skjelving, enda vi ikke er i en livsfarlig situasjon, men bare skal svare på et spørsmål i klassen.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88207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xmlns="" id="{AEF115C9-393D-7941-8622-FA67B2232FA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xmlns="" id="{FBB8AF11-7521-4241-BCF3-4A02DC1968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66947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 xmlns:a16="http://schemas.microsoft.com/office/drawing/2014/main" xmlns:mv="urn:schemas-microsoft-com:mac:vml" xmlns:mc="http://schemas.openxmlformats.org/markup-compatibility/2006"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 xmlns:a16="http://schemas.microsoft.com/office/drawing/2014/main" xmlns:mv="urn:schemas-microsoft-com:mac:vml" xmlns:mc="http://schemas.openxmlformats.org/markup-compatibility/2006"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 xmlns:a16="http://schemas.microsoft.com/office/drawing/2014/main" xmlns:mv="urn:schemas-microsoft-com:mac:vml" xmlns:mc="http://schemas.openxmlformats.org/markup-compatibility/2006"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 xmlns:a16="http://schemas.microsoft.com/office/drawing/2014/main" xmlns:mv="urn:schemas-microsoft-com:mac:vml" xmlns:mc="http://schemas.openxmlformats.org/markup-compatibility/2006"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9472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 xmlns:a16="http://schemas.microsoft.com/office/drawing/2014/main" xmlns:mv="urn:schemas-microsoft-com:mac:vml" xmlns:mc="http://schemas.openxmlformats.org/markup-compatibility/2006"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 xmlns:a16="http://schemas.microsoft.com/office/drawing/2014/main" xmlns:mv="urn:schemas-microsoft-com:mac:vml" xmlns:mc="http://schemas.openxmlformats.org/markup-compatibility/2006"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 xmlns:a16="http://schemas.microsoft.com/office/drawing/2014/main" xmlns:mv="urn:schemas-microsoft-com:mac:vml" xmlns:mc="http://schemas.openxmlformats.org/markup-compatibility/2006"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 xmlns:a16="http://schemas.microsoft.com/office/drawing/2014/main" xmlns:mv="urn:schemas-microsoft-com:mac:vml" xmlns:mc="http://schemas.openxmlformats.org/markup-compatibility/2006"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 xmlns:a16="http://schemas.microsoft.com/office/drawing/2014/main" xmlns:mv="urn:schemas-microsoft-com:mac:vml" xmlns:mc="http://schemas.openxmlformats.org/markup-compatibility/2006"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 xmlns:a16="http://schemas.microsoft.com/office/drawing/2014/main" xmlns:mv="urn:schemas-microsoft-com:mac:vml" xmlns:mc="http://schemas.openxmlformats.org/markup-compatibility/2006"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 xmlns:a16="http://schemas.microsoft.com/office/drawing/2014/main" xmlns:mv="urn:schemas-microsoft-com:mac:vml" xmlns:mc="http://schemas.openxmlformats.org/markup-compatibility/2006"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 xmlns:a16="http://schemas.microsoft.com/office/drawing/2014/main" xmlns:mv="urn:schemas-microsoft-com:mac:vml" xmlns:mc="http://schemas.openxmlformats.org/markup-compatibility/2006"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 xmlns:a16="http://schemas.microsoft.com/office/drawing/2014/main" xmlns:mv="urn:schemas-microsoft-com:mac:vml" xmlns:mc="http://schemas.openxmlformats.org/markup-compatibility/2006"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 xmlns:a16="http://schemas.microsoft.com/office/drawing/2014/main" xmlns:mv="urn:schemas-microsoft-com:mac:vml" xmlns:mc="http://schemas.openxmlformats.org/markup-compatibility/2006"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 xmlns:a16="http://schemas.microsoft.com/office/drawing/2014/main" xmlns:mv="urn:schemas-microsoft-com:mac:vml" xmlns:mc="http://schemas.openxmlformats.org/markup-compatibility/2006"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3.xml"/><Relationship Id="rId9"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4.xml"/><Relationship Id="rId9"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 xmlns:a16="http://schemas.microsoft.com/office/drawing/2014/main" xmlns:mv="urn:schemas-microsoft-com:mac:vml" xmlns:mc="http://schemas.openxmlformats.org/markup-compatibility/2006"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 xmlns:a16="http://schemas.microsoft.com/office/drawing/2014/main" xmlns:mv="urn:schemas-microsoft-com:mac:vml" xmlns:mc="http://schemas.openxmlformats.org/markup-compatibility/2006"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 xmlns:a16="http://schemas.microsoft.com/office/drawing/2014/main" xmlns:mv="urn:schemas-microsoft-com:mac:vml" xmlns:mc="http://schemas.openxmlformats.org/markup-compatibility/2006"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xmlns:mv="urn:schemas-microsoft-com:mac:vml" xmlns:mc="http://schemas.openxmlformats.org/markup-compatibility/2006"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 xmlns:a16="http://schemas.microsoft.com/office/drawing/2014/main" xmlns:mv="urn:schemas-microsoft-com:mac:vml" xmlns:mc="http://schemas.openxmlformats.org/markup-compatibility/2006" id="{C4244D85-1516-2744-BFBC-4A4E059A222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 id="2147483689"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 xmlns:a16="http://schemas.microsoft.com/office/drawing/2014/main" xmlns:mv="urn:schemas-microsoft-com:mac:vml" xmlns:mc="http://schemas.openxmlformats.org/markup-compatibility/2006" id="{B0DED296-CFB3-A14F-AE17-9B60E1E8F77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8"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8DDF1D6C-452C-5F4C-9BC4-A330BA9D9222}"/>
              </a:ext>
            </a:extLst>
          </p:cNvPr>
          <p:cNvSpPr>
            <a:spLocks noGrp="1"/>
          </p:cNvSpPr>
          <p:nvPr>
            <p:ph type="title"/>
          </p:nvPr>
        </p:nvSpPr>
        <p:spPr>
          <a:xfrm>
            <a:off x="6877877" y="1570383"/>
            <a:ext cx="4859783" cy="2494232"/>
          </a:xfrm>
        </p:spPr>
        <p:txBody>
          <a:bodyPr/>
          <a:lstStyle/>
          <a:p>
            <a:r>
              <a:rPr lang="nb-NO" smtClean="0"/>
              <a:t>Følelser</a:t>
            </a:r>
            <a:endParaRPr lang="nb-NO" dirty="0"/>
          </a:p>
        </p:txBody>
      </p:sp>
      <p:sp>
        <p:nvSpPr>
          <p:cNvPr id="3" name="Undertittel 2"/>
          <p:cNvSpPr txBox="1">
            <a:spLocks/>
          </p:cNvSpPr>
          <p:nvPr/>
        </p:nvSpPr>
        <p:spPr>
          <a:xfrm>
            <a:off x="7128525" y="377092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a:t>
            </a:r>
            <a:r>
              <a:rPr kumimoji="0" lang="nb-NO" sz="2000" b="0" i="0" u="none" strike="noStrike" kern="1200" cap="none" spc="0" normalizeH="0" baseline="0" noProof="0" smtClean="0">
                <a:ln>
                  <a:noFill/>
                </a:ln>
                <a:effectLst/>
                <a:uLnTx/>
                <a:uFillTx/>
                <a:latin typeface="+mn-lt"/>
                <a:ea typeface="+mn-ea"/>
                <a:cs typeface="+mn-cs"/>
              </a:rPr>
              <a:t>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54608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98145"/>
            <a:ext cx="12192000" cy="8128000"/>
          </a:xfrm>
        </p:spPr>
      </p:pic>
    </p:spTree>
    <p:extLst>
      <p:ext uri="{BB962C8B-B14F-4D97-AF65-F5344CB8AC3E}">
        <p14:creationId xmlns:p14="http://schemas.microsoft.com/office/powerpoint/2010/main" val="1345576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6" name="Plassholder for bilde 5" descr="Skjermbilde 2017-01-22 kl. 06.41.31.png"/>
          <p:cNvPicPr>
            <a:picLocks noGrp="1" noChangeAspect="1"/>
          </p:cNvPicPr>
          <p:nvPr>
            <p:ph type="pic" idx="1"/>
          </p:nvPr>
        </p:nvPicPr>
        <p:blipFill>
          <a:blip r:embed="rId3" cstate="email">
            <a:extLst>
              <a:ext uri="{28A0092B-C50C-407E-A947-70E740481C1C}">
                <a14:useLocalDpi xmlns:a14="http://schemas.microsoft.com/office/drawing/2010/main"/>
              </a:ext>
            </a:extLst>
          </a:blip>
          <a:srcRect l="-9420" r="-9420"/>
          <a:stretch>
            <a:fillRect/>
          </a:stretch>
        </p:blipFill>
        <p:spPr>
          <a:xfrm>
            <a:off x="-1264596" y="0"/>
            <a:ext cx="14669311" cy="8251488"/>
          </a:xfrm>
          <a:prstGeom prst="rect">
            <a:avLst/>
          </a:prstGeom>
        </p:spPr>
      </p:pic>
    </p:spTree>
    <p:extLst>
      <p:ext uri="{BB962C8B-B14F-4D97-AF65-F5344CB8AC3E}">
        <p14:creationId xmlns:p14="http://schemas.microsoft.com/office/powerpoint/2010/main" val="1858447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kjermbilde 2017-01-22 kl. 06.43.1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80197"/>
            <a:ext cx="12192000" cy="10111409"/>
          </a:xfrm>
          <a:prstGeom prst="rect">
            <a:avLst/>
          </a:prstGeom>
        </p:spPr>
      </p:pic>
      <p:sp>
        <p:nvSpPr>
          <p:cNvPr id="4" name="TekstSylinder 3"/>
          <p:cNvSpPr txBox="1"/>
          <p:nvPr/>
        </p:nvSpPr>
        <p:spPr>
          <a:xfrm>
            <a:off x="4027963" y="5004227"/>
            <a:ext cx="3770032" cy="2688121"/>
          </a:xfrm>
          <a:prstGeom prst="rect">
            <a:avLst/>
          </a:prstGeom>
          <a:noFill/>
        </p:spPr>
        <p:txBody>
          <a:bodyPr wrap="none" lIns="71323" tIns="35662" rIns="71323" bIns="35662" rtlCol="0">
            <a:spAutoFit/>
          </a:bodyPr>
          <a:lstStyle/>
          <a:p>
            <a:r>
              <a:rPr lang="nb-NO" sz="3400" b="1" dirty="0">
                <a:solidFill>
                  <a:srgbClr val="FFFFFF"/>
                </a:solidFill>
              </a:rPr>
              <a:t>SPEIL I HJERNEN </a:t>
            </a:r>
            <a:endParaRPr lang="nb-NO" sz="3400" b="1" dirty="0" smtClean="0">
              <a:solidFill>
                <a:srgbClr val="FFFFFF"/>
              </a:solidFill>
            </a:endParaRPr>
          </a:p>
          <a:p>
            <a:r>
              <a:rPr lang="nb-NO" sz="3400" b="1" dirty="0" smtClean="0">
                <a:solidFill>
                  <a:srgbClr val="FFFFFF"/>
                </a:solidFill>
              </a:rPr>
              <a:t>HJERNEN HERMER</a:t>
            </a:r>
          </a:p>
          <a:p>
            <a:r>
              <a:rPr lang="nb-NO" sz="3400" b="1" dirty="0" smtClean="0">
                <a:solidFill>
                  <a:srgbClr val="FFFFFF"/>
                </a:solidFill>
              </a:rPr>
              <a:t>-</a:t>
            </a:r>
          </a:p>
          <a:p>
            <a:r>
              <a:rPr lang="nb-NO" sz="3400" b="1" dirty="0" smtClean="0">
                <a:solidFill>
                  <a:srgbClr val="FFFFFF"/>
                </a:solidFill>
              </a:rPr>
              <a:t> </a:t>
            </a:r>
          </a:p>
          <a:p>
            <a:endParaRPr lang="nb-NO" sz="3400" b="1" dirty="0" smtClean="0">
              <a:solidFill>
                <a:srgbClr val="FFFFFF"/>
              </a:solidFill>
            </a:endParaRPr>
          </a:p>
        </p:txBody>
      </p:sp>
      <p:sp>
        <p:nvSpPr>
          <p:cNvPr id="8" name="Tittel 7"/>
          <p:cNvSpPr>
            <a:spLocks noGrp="1"/>
          </p:cNvSpPr>
          <p:nvPr>
            <p:ph type="title"/>
          </p:nvPr>
        </p:nvSpPr>
        <p:spPr/>
        <p:txBody>
          <a:bodyPr/>
          <a:lstStyle/>
          <a:p>
            <a:endParaRPr lang="nb-NO" dirty="0"/>
          </a:p>
        </p:txBody>
      </p:sp>
      <p:sp>
        <p:nvSpPr>
          <p:cNvPr id="9" name="Plassholder for innhold 8"/>
          <p:cNvSpPr>
            <a:spLocks noGrp="1"/>
          </p:cNvSpPr>
          <p:nvPr>
            <p:ph idx="1"/>
          </p:nvPr>
        </p:nvSpPr>
        <p:spPr/>
        <p:txBody>
          <a:bodyPr/>
          <a:lstStyle/>
          <a:p>
            <a:endParaRPr lang="nb-NO" dirty="0"/>
          </a:p>
        </p:txBody>
      </p:sp>
    </p:spTree>
    <p:extLst>
      <p:ext uri="{BB962C8B-B14F-4D97-AF65-F5344CB8AC3E}">
        <p14:creationId xmlns:p14="http://schemas.microsoft.com/office/powerpoint/2010/main" val="45341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7" name="Plassholder for bilde 6" descr="MIXED FEELINGS.jpg"/>
          <p:cNvPicPr>
            <a:picLocks noGrp="1" noChangeAspect="1"/>
          </p:cNvPicPr>
          <p:nvPr>
            <p:ph type="pic" idx="1"/>
          </p:nvPr>
        </p:nvPicPr>
        <p:blipFill>
          <a:blip r:embed="rId3" cstate="email">
            <a:extLst>
              <a:ext uri="{28A0092B-C50C-407E-A947-70E740481C1C}">
                <a14:useLocalDpi xmlns:a14="http://schemas.microsoft.com/office/drawing/2010/main"/>
              </a:ext>
            </a:extLst>
          </a:blip>
          <a:srcRect t="-3434" b="-3434"/>
          <a:stretch>
            <a:fillRect/>
          </a:stretch>
        </p:blipFill>
        <p:spPr>
          <a:prstGeom prst="rect">
            <a:avLst/>
          </a:prstGeom>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Plassholder for innhold 5" descr="Skjermbilde 2017-01-21 kl. 18.50.30.png"/>
          <p:cNvPicPr>
            <a:picLocks noGrp="1" noChangeAspect="1"/>
          </p:cNvPicPr>
          <p:nvPr>
            <p:ph idx="1"/>
          </p:nvPr>
        </p:nvPicPr>
        <p:blipFill>
          <a:blip r:embed="rId3" cstate="email">
            <a:extLst>
              <a:ext uri="{28A0092B-C50C-407E-A947-70E740481C1C}">
                <a14:useLocalDpi xmlns:a14="http://schemas.microsoft.com/office/drawing/2010/main"/>
              </a:ext>
            </a:extLst>
          </a:blip>
          <a:srcRect l="-20061" r="-20061"/>
          <a:stretch>
            <a:fillRect/>
          </a:stretch>
        </p:blipFill>
        <p:spPr>
          <a:xfrm>
            <a:off x="-3048167" y="-992222"/>
            <a:ext cx="17780263" cy="7850222"/>
          </a:xfrm>
        </p:spPr>
      </p:pic>
    </p:spTree>
    <p:extLst>
      <p:ext uri="{BB962C8B-B14F-4D97-AF65-F5344CB8AC3E}">
        <p14:creationId xmlns:p14="http://schemas.microsoft.com/office/powerpoint/2010/main" val="59546842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9" name="Plassholder for innhold 3" descr="KVELDSTRØTT.jpg"/>
          <p:cNvPicPr>
            <a:picLocks noChangeAspect="1"/>
          </p:cNvPicPr>
          <p:nvPr/>
        </p:nvPicPr>
        <p:blipFill>
          <a:blip r:embed="rId3" cstate="email">
            <a:extLst>
              <a:ext uri="{28A0092B-C50C-407E-A947-70E740481C1C}">
                <a14:useLocalDpi xmlns:a14="http://schemas.microsoft.com/office/drawing/2010/main"/>
              </a:ext>
            </a:extLst>
          </a:blip>
          <a:srcRect l="-30871" r="-30871"/>
          <a:stretch>
            <a:fillRect/>
          </a:stretch>
        </p:blipFill>
        <p:spPr>
          <a:xfrm>
            <a:off x="-3988341" y="0"/>
            <a:ext cx="20282915" cy="8294009"/>
          </a:xfrm>
          <a:prstGeom prst="rect">
            <a:avLst/>
          </a:prstGeom>
        </p:spPr>
      </p:pic>
      <p:sp>
        <p:nvSpPr>
          <p:cNvPr id="10" name="TekstSylinder 9"/>
          <p:cNvSpPr txBox="1"/>
          <p:nvPr/>
        </p:nvSpPr>
        <p:spPr>
          <a:xfrm>
            <a:off x="1466381" y="1027906"/>
            <a:ext cx="4043200" cy="1026128"/>
          </a:xfrm>
          <a:prstGeom prst="rect">
            <a:avLst/>
          </a:prstGeom>
          <a:noFill/>
        </p:spPr>
        <p:txBody>
          <a:bodyPr wrap="none" lIns="71323" tIns="35662" rIns="71323" bIns="35662" rtlCol="0">
            <a:spAutoFit/>
          </a:bodyPr>
          <a:lstStyle/>
          <a:p>
            <a:r>
              <a:rPr lang="nb-NO" sz="3100" b="1" dirty="0" smtClean="0">
                <a:solidFill>
                  <a:schemeClr val="bg1"/>
                </a:solidFill>
              </a:rPr>
              <a:t>TRØTT…. ELLER TRIST…, </a:t>
            </a:r>
          </a:p>
          <a:p>
            <a:r>
              <a:rPr lang="nb-NO" sz="3100" b="1" dirty="0" smtClean="0">
                <a:solidFill>
                  <a:schemeClr val="bg1"/>
                </a:solidFill>
              </a:rPr>
              <a:t>- ELLER BEGGE DELER?</a:t>
            </a:r>
            <a:endParaRPr lang="nb-NO" sz="3100" b="1" dirty="0">
              <a:solidFill>
                <a:schemeClr val="bg1"/>
              </a:solidFill>
            </a:endParaRPr>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idx="10"/>
          </p:nvPr>
        </p:nvSpPr>
        <p:spPr/>
        <p:txBody>
          <a:bodyPr/>
          <a:lstStyle/>
          <a:p>
            <a:endParaRPr lang="nn-NO"/>
          </a:p>
        </p:txBody>
      </p:sp>
      <p:pic>
        <p:nvPicPr>
          <p:cNvPr id="7" name="Plassholder for bilde 6" descr="EMPATI.jpg"/>
          <p:cNvPicPr>
            <a:picLocks noGrp="1" noChangeAspect="1"/>
          </p:cNvPicPr>
          <p:nvPr>
            <p:ph type="pic" idx="1"/>
          </p:nvPr>
        </p:nvPicPr>
        <p:blipFill>
          <a:blip r:embed="rId3" cstate="email">
            <a:extLst>
              <a:ext uri="{28A0092B-C50C-407E-A947-70E740481C1C}">
                <a14:useLocalDpi xmlns:a14="http://schemas.microsoft.com/office/drawing/2010/main"/>
              </a:ext>
            </a:extLst>
          </a:blip>
          <a:srcRect t="-20682" b="-20682"/>
          <a:stretch>
            <a:fillRect/>
          </a:stretch>
        </p:blipFill>
        <p:spPr>
          <a:xfrm>
            <a:off x="623763" y="-1735849"/>
            <a:ext cx="11568237" cy="11273323"/>
          </a:xfrm>
          <a:prstGeom prst="rect">
            <a:avLst/>
          </a:prstGeom>
        </p:spPr>
      </p:pic>
      <p:sp>
        <p:nvSpPr>
          <p:cNvPr id="8" name="Rektangel 7"/>
          <p:cNvSpPr/>
          <p:nvPr/>
        </p:nvSpPr>
        <p:spPr>
          <a:xfrm>
            <a:off x="6338325" y="4736738"/>
            <a:ext cx="6096000" cy="1446550"/>
          </a:xfrm>
          <a:prstGeom prst="rect">
            <a:avLst/>
          </a:prstGeom>
        </p:spPr>
        <p:txBody>
          <a:bodyPr>
            <a:spAutoFit/>
          </a:bodyPr>
          <a:lstStyle/>
          <a:p>
            <a:r>
              <a:rPr lang="nb-NO" sz="4400" b="1" dirty="0" smtClean="0"/>
              <a:t>MED-FØLELSE</a:t>
            </a:r>
          </a:p>
          <a:p>
            <a:r>
              <a:rPr lang="nb-NO" sz="4400" b="1" dirty="0" smtClean="0"/>
              <a:t>EMPATI</a:t>
            </a:r>
            <a:endParaRPr lang="nb-NO" sz="4400" b="1" dirty="0"/>
          </a:p>
        </p:txBody>
      </p:sp>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9" name="Plassholder for bilde 8" descr="TRØSTE BARN.jpg"/>
          <p:cNvPicPr>
            <a:picLocks noGrp="1" noChangeAspect="1"/>
          </p:cNvPicPr>
          <p:nvPr>
            <p:ph type="pic" idx="1"/>
          </p:nvPr>
        </p:nvPicPr>
        <p:blipFill>
          <a:blip r:embed="rId3" cstate="email">
            <a:extLst>
              <a:ext uri="{28A0092B-C50C-407E-A947-70E740481C1C}">
                <a14:useLocalDpi xmlns:a14="http://schemas.microsoft.com/office/drawing/2010/main"/>
              </a:ext>
            </a:extLst>
          </a:blip>
          <a:srcRect l="-12597" r="-12597"/>
          <a:stretch>
            <a:fillRect/>
          </a:stretch>
        </p:blipFill>
        <p:spPr>
          <a:prstGeom prst="rect">
            <a:avLst/>
          </a:prstGeom>
        </p:spPr>
      </p:pic>
    </p:spTree>
    <p:extLst>
      <p:ext uri="{BB962C8B-B14F-4D97-AF65-F5344CB8AC3E}">
        <p14:creationId xmlns:p14="http://schemas.microsoft.com/office/powerpoint/2010/main" val="353063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5" name="Plassholder for innhold 3" descr="TRIST.jpg"/>
          <p:cNvPicPr>
            <a:picLocks noChangeAspect="1"/>
          </p:cNvPicPr>
          <p:nvPr/>
        </p:nvPicPr>
        <p:blipFill>
          <a:blip r:embed="rId3" cstate="email">
            <a:extLst>
              <a:ext uri="{28A0092B-C50C-407E-A947-70E740481C1C}">
                <a14:useLocalDpi xmlns:a14="http://schemas.microsoft.com/office/drawing/2010/main"/>
              </a:ext>
            </a:extLst>
          </a:blip>
          <a:srcRect l="-65991" r="-65991"/>
          <a:stretch>
            <a:fillRect/>
          </a:stretch>
        </p:blipFill>
        <p:spPr>
          <a:xfrm>
            <a:off x="-1390003" y="0"/>
            <a:ext cx="14693504" cy="6858000"/>
          </a:xfrm>
          <a:prstGeom prst="rect">
            <a:avLst/>
          </a:prstGeom>
        </p:spPr>
      </p:pic>
    </p:spTree>
    <p:extLst>
      <p:ext uri="{BB962C8B-B14F-4D97-AF65-F5344CB8AC3E}">
        <p14:creationId xmlns:p14="http://schemas.microsoft.com/office/powerpoint/2010/main" val="3317807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5178" y="1034780"/>
            <a:ext cx="3838626" cy="2985433"/>
          </a:xfrm>
          <a:prstGeom prst="rect">
            <a:avLst/>
          </a:prstGeom>
        </p:spPr>
        <p:txBody>
          <a:bodyPr wrap="square">
            <a:spAutoFit/>
          </a:bodyPr>
          <a:lstStyle/>
          <a:p>
            <a:pPr algn="ctr"/>
            <a:r>
              <a:rPr lang="nb-NO" sz="2400" dirty="0"/>
              <a:t>BILDER</a:t>
            </a:r>
          </a:p>
          <a:p>
            <a:pPr algn="ctr"/>
            <a:endParaRPr lang="nb-NO" sz="2400" dirty="0"/>
          </a:p>
          <a:p>
            <a:pPr algn="ctr"/>
            <a:r>
              <a:rPr lang="nb-NO" sz="2000" b="1" dirty="0"/>
              <a:t>Fotograf Jonas Ingstad</a:t>
            </a:r>
          </a:p>
          <a:p>
            <a:pPr algn="ctr"/>
            <a:endParaRPr lang="nb-NO" sz="2000" b="1" dirty="0"/>
          </a:p>
          <a:p>
            <a:pPr algn="ctr"/>
            <a:r>
              <a:rPr lang="nb-NO" sz="2000" b="1" dirty="0"/>
              <a:t>Elevene har gitt </a:t>
            </a:r>
          </a:p>
          <a:p>
            <a:pPr algn="ctr"/>
            <a:r>
              <a:rPr lang="nb-NO" sz="2000" b="1" dirty="0"/>
              <a:t>samtykke til bruk</a:t>
            </a:r>
          </a:p>
          <a:p>
            <a:pPr algn="ctr"/>
            <a:endParaRPr lang="nb-NO" sz="2400" dirty="0"/>
          </a:p>
          <a:p>
            <a:endParaRPr lang="nb-NO" dirty="0"/>
          </a:p>
          <a:p>
            <a:r>
              <a:rPr lang="nb-NO" dirty="0" smtClean="0"/>
              <a:t>Andre bilder: </a:t>
            </a:r>
            <a:r>
              <a:rPr lang="nb-NO" dirty="0" err="1" smtClean="0"/>
              <a:t>Shutterstock</a:t>
            </a:r>
            <a:endParaRPr lang="nb-NO" dirty="0"/>
          </a:p>
        </p:txBody>
      </p:sp>
    </p:spTree>
    <p:extLst>
      <p:ext uri="{BB962C8B-B14F-4D97-AF65-F5344CB8AC3E}">
        <p14:creationId xmlns:p14="http://schemas.microsoft.com/office/powerpoint/2010/main" val="127509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5" name="Bilde 4" descr="OVERRASKEL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1971" y="1"/>
            <a:ext cx="6166414" cy="6858000"/>
          </a:xfrm>
          <a:prstGeom prst="rect">
            <a:avLst/>
          </a:prstGeom>
        </p:spPr>
      </p:pic>
    </p:spTree>
    <p:extLst>
      <p:ext uri="{BB962C8B-B14F-4D97-AF65-F5344CB8AC3E}">
        <p14:creationId xmlns:p14="http://schemas.microsoft.com/office/powerpoint/2010/main" val="331780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6" name="Plassholder for innhold 3" descr="AVSKY.jpg"/>
          <p:cNvPicPr>
            <a:picLocks noChangeAspect="1"/>
          </p:cNvPicPr>
          <p:nvPr/>
        </p:nvPicPr>
        <p:blipFill>
          <a:blip r:embed="rId3" cstate="email">
            <a:extLst>
              <a:ext uri="{28A0092B-C50C-407E-A947-70E740481C1C}">
                <a14:useLocalDpi xmlns:a14="http://schemas.microsoft.com/office/drawing/2010/main"/>
              </a:ext>
            </a:extLst>
          </a:blip>
          <a:srcRect l="-30802" r="-30802"/>
          <a:stretch>
            <a:fillRect/>
          </a:stretch>
        </p:blipFill>
        <p:spPr>
          <a:xfrm>
            <a:off x="-2214429" y="1"/>
            <a:ext cx="14963299" cy="6858000"/>
          </a:xfrm>
          <a:prstGeom prst="rect">
            <a:avLst/>
          </a:prstGeom>
        </p:spPr>
      </p:pic>
    </p:spTree>
    <p:extLst>
      <p:ext uri="{BB962C8B-B14F-4D97-AF65-F5344CB8AC3E}">
        <p14:creationId xmlns:p14="http://schemas.microsoft.com/office/powerpoint/2010/main" val="1709731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5" name="Bilde 4" descr="INTERES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334672" cy="9135490"/>
          </a:xfrm>
          <a:prstGeom prst="rect">
            <a:avLst/>
          </a:prstGeom>
        </p:spPr>
      </p:pic>
    </p:spTree>
    <p:extLst>
      <p:ext uri="{BB962C8B-B14F-4D97-AF65-F5344CB8AC3E}">
        <p14:creationId xmlns:p14="http://schemas.microsoft.com/office/powerpoint/2010/main" val="1965678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6" name="Plassholder for innhold 5"/>
          <p:cNvSpPr>
            <a:spLocks noGrp="1"/>
          </p:cNvSpPr>
          <p:nvPr>
            <p:ph idx="1"/>
          </p:nvPr>
        </p:nvSpPr>
        <p:spPr/>
        <p:txBody>
          <a:bodyPr/>
          <a:lstStyle/>
          <a:p>
            <a:endParaRPr lang="nb-NO"/>
          </a:p>
        </p:txBody>
      </p:sp>
      <p:pic>
        <p:nvPicPr>
          <p:cNvPr id="5" name="Plassholder for innhold 3" descr="SINT.jpg"/>
          <p:cNvPicPr>
            <a:picLocks noChangeAspect="1"/>
          </p:cNvPicPr>
          <p:nvPr/>
        </p:nvPicPr>
        <p:blipFill>
          <a:blip r:embed="rId3" cstate="email">
            <a:extLst>
              <a:ext uri="{28A0092B-C50C-407E-A947-70E740481C1C}">
                <a14:useLocalDpi xmlns:a14="http://schemas.microsoft.com/office/drawing/2010/main"/>
              </a:ext>
            </a:extLst>
          </a:blip>
          <a:srcRect l="-30814" r="-30814"/>
          <a:stretch>
            <a:fillRect/>
          </a:stretch>
        </p:blipFill>
        <p:spPr>
          <a:xfrm>
            <a:off x="-3760856" y="0"/>
            <a:ext cx="19679074" cy="9018944"/>
          </a:xfrm>
          <a:prstGeom prst="rect">
            <a:avLst/>
          </a:prstGeom>
        </p:spPr>
      </p:pic>
    </p:spTree>
    <p:extLst>
      <p:ext uri="{BB962C8B-B14F-4D97-AF65-F5344CB8AC3E}">
        <p14:creationId xmlns:p14="http://schemas.microsoft.com/office/powerpoint/2010/main" val="18888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6" name="Plassholder for innhold 3" descr="FRYKT.jpg"/>
          <p:cNvPicPr>
            <a:picLocks noChangeAspect="1"/>
          </p:cNvPicPr>
          <p:nvPr/>
        </p:nvPicPr>
        <p:blipFill>
          <a:blip r:embed="rId3" cstate="email">
            <a:extLst>
              <a:ext uri="{28A0092B-C50C-407E-A947-70E740481C1C}">
                <a14:useLocalDpi xmlns:a14="http://schemas.microsoft.com/office/drawing/2010/main"/>
              </a:ext>
            </a:extLst>
          </a:blip>
          <a:srcRect l="-30854" r="-30854"/>
          <a:stretch>
            <a:fillRect/>
          </a:stretch>
        </p:blipFill>
        <p:spPr>
          <a:xfrm>
            <a:off x="-3827100" y="-1793052"/>
            <a:ext cx="19877738" cy="8651052"/>
          </a:xfrm>
          <a:prstGeom prst="rect">
            <a:avLst/>
          </a:prstGeom>
        </p:spPr>
      </p:pic>
    </p:spTree>
    <p:extLst>
      <p:ext uri="{BB962C8B-B14F-4D97-AF65-F5344CB8AC3E}">
        <p14:creationId xmlns:p14="http://schemas.microsoft.com/office/powerpoint/2010/main" val="154280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Tree>
    <p:extLst>
      <p:ext uri="{BB962C8B-B14F-4D97-AF65-F5344CB8AC3E}">
        <p14:creationId xmlns:p14="http://schemas.microsoft.com/office/powerpoint/2010/main" val="1154569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8128001"/>
          </a:xfrm>
        </p:spPr>
      </p:pic>
    </p:spTree>
    <p:extLst>
      <p:ext uri="{BB962C8B-B14F-4D97-AF65-F5344CB8AC3E}">
        <p14:creationId xmlns:p14="http://schemas.microsoft.com/office/powerpoint/2010/main" val="163844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4680</TotalTime>
  <Words>1004</Words>
  <Application>Microsoft Macintosh PowerPoint</Application>
  <PresentationFormat>Widescreen</PresentationFormat>
  <Paragraphs>64</Paragraphs>
  <Slides>20</Slides>
  <Notes>19</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20</vt:i4>
      </vt:variant>
    </vt:vector>
  </HeadingPairs>
  <TitlesOfParts>
    <vt:vector size="30" baseType="lpstr">
      <vt:lpstr>Calibri</vt:lpstr>
      <vt:lpstr>Calibri Light</vt:lpstr>
      <vt:lpstr>Century Gothic</vt:lpstr>
      <vt:lpstr>Georgia</vt:lpstr>
      <vt:lpstr>Verdana</vt:lpstr>
      <vt:lpstr>Arial</vt:lpstr>
      <vt:lpstr>4_Office-tema</vt:lpstr>
      <vt:lpstr>5_Office-tema</vt:lpstr>
      <vt:lpstr>3_Office-tema</vt:lpstr>
      <vt:lpstr>6_Office-tema</vt:lpstr>
      <vt:lpstr>Følelser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31</cp:revision>
  <dcterms:created xsi:type="dcterms:W3CDTF">2020-05-27T13:07:54Z</dcterms:created>
  <dcterms:modified xsi:type="dcterms:W3CDTF">2020-07-30T18:30:19Z</dcterms:modified>
</cp:coreProperties>
</file>